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8" r:id="rId3"/>
    <p:sldId id="259" r:id="rId4"/>
    <p:sldId id="260" r:id="rId5"/>
    <p:sldId id="257" r:id="rId6"/>
    <p:sldId id="263" r:id="rId7"/>
    <p:sldId id="262" r:id="rId8"/>
    <p:sldId id="261" r:id="rId9"/>
    <p:sldId id="264" r:id="rId10"/>
    <p:sldId id="265" r:id="rId11"/>
    <p:sldId id="267" r:id="rId12"/>
    <p:sldId id="268" r:id="rId13"/>
    <p:sldId id="266" r:id="rId14"/>
    <p:sldId id="269" r:id="rId15"/>
    <p:sldId id="270" r:id="rId16"/>
    <p:sldId id="271" r:id="rId17"/>
    <p:sldId id="297" r:id="rId18"/>
    <p:sldId id="273" r:id="rId19"/>
    <p:sldId id="272" r:id="rId20"/>
    <p:sldId id="277" r:id="rId21"/>
    <p:sldId id="275" r:id="rId22"/>
    <p:sldId id="276"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DBFF"/>
    <a:srgbClr val="FF99FF"/>
    <a:srgbClr val="66FF66"/>
    <a:srgbClr val="85DFFF"/>
    <a:srgbClr val="31EF48"/>
    <a:srgbClr val="FF8989"/>
    <a:srgbClr val="5BD4FF"/>
    <a:srgbClr val="4BD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660"/>
  </p:normalViewPr>
  <p:slideViewPr>
    <p:cSldViewPr>
      <p:cViewPr>
        <p:scale>
          <a:sx n="100" d="100"/>
          <a:sy n="100" d="100"/>
        </p:scale>
        <p:origin x="126" y="7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D4BE8A-48E2-4177-BADF-796B858AD82D}" type="datetimeFigureOut">
              <a:rPr lang="ru-RU"/>
              <a:pPr>
                <a:defRPr/>
              </a:pPr>
              <a:t>27.01.2013</a:t>
            </a:fld>
            <a:endParaRPr lang="en-US"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82E7F3E-CE5F-4102-86FE-4D5D48E9557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Номер слайда 3"/>
          <p:cNvSpPr>
            <a:spLocks noGrp="1"/>
          </p:cNvSpPr>
          <p:nvPr>
            <p:ph type="sldNum" sz="quarter" idx="5"/>
          </p:nvPr>
        </p:nvSpPr>
        <p:spPr/>
        <p:txBody>
          <a:bodyPr/>
          <a:lstStyle/>
          <a:p>
            <a:pPr>
              <a:defRPr/>
            </a:pPr>
            <a:fld id="{28B6923D-F47C-46ED-BF7E-93F04FB51633}" type="slidenum">
              <a:rPr lang="en-US" smtClean="0"/>
              <a:pPr>
                <a:defRPr/>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Номер слайда 3"/>
          <p:cNvSpPr>
            <a:spLocks noGrp="1"/>
          </p:cNvSpPr>
          <p:nvPr>
            <p:ph type="sldNum" sz="quarter" idx="5"/>
          </p:nvPr>
        </p:nvSpPr>
        <p:spPr/>
        <p:txBody>
          <a:bodyPr/>
          <a:lstStyle/>
          <a:p>
            <a:pPr>
              <a:defRPr/>
            </a:pPr>
            <a:fld id="{F5CD402B-C835-4B8A-8EDC-991E4C53C927}"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187966E8-5C04-47B4-8140-7D8557930AB2}" type="datetimeFigureOut">
              <a:rPr lang="ru-RU" smtClean="0"/>
              <a:pPr>
                <a:defRPr/>
              </a:pPr>
              <a:t>27.01.2013</a:t>
            </a:fld>
            <a:endParaRPr lang="ru-RU" dirty="0"/>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5ADE2F58-A31B-40A2-8181-F2E4F901CF1A}" type="slidenum">
              <a:rPr lang="ru-RU" smtClean="0"/>
              <a:pPr>
                <a:defRPr/>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B4D0B51-8E21-4AC4-814A-9BB7D362D394}" type="datetimeFigureOut">
              <a:rPr lang="ru-RU" smtClean="0"/>
              <a:pPr>
                <a:defRPr/>
              </a:pPr>
              <a:t>27.01.2013</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47E81A7-972F-49B4-A6BA-E2B79E3F1FA1}"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4500450-DFD0-431A-98B1-4282E0261EBE}" type="datetimeFigureOut">
              <a:rPr lang="ru-RU" smtClean="0"/>
              <a:pPr>
                <a:defRPr/>
              </a:pPr>
              <a:t>27.01.2013</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93E897-7D9E-41F3-8CD9-2C6ED616C4C1}"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B90D1166-70E4-48A3-AAC3-244121FDC5BF}" type="datetimeFigureOut">
              <a:rPr lang="ru-RU" smtClean="0"/>
              <a:pPr>
                <a:defRPr/>
              </a:pPr>
              <a:t>27.01.2013</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72B7D4A-3158-4571-95C7-4E680AD48EDB}"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E7FAA0BB-50F0-433E-9CF4-07EA82526C57}" type="datetimeFigureOut">
              <a:rPr lang="ru-RU" smtClean="0"/>
              <a:pPr>
                <a:defRPr/>
              </a:pPr>
              <a:t>27.01.2013</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EB132DFE-3D19-483B-9469-E0AE2CD594EA}" type="slidenum">
              <a:rPr lang="ru-RU" smtClean="0"/>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0973A68-C4AA-41C6-9B22-4295939D1C99}" type="datetimeFigureOut">
              <a:rPr lang="ru-RU" smtClean="0"/>
              <a:pPr>
                <a:defRPr/>
              </a:pPr>
              <a:t>27.01.2013</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58B9D87-6849-4CAB-AC87-F1E3D59E1B62}"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07C2451-3DF9-4F9E-A3B0-6534486B4BBA}" type="datetimeFigureOut">
              <a:rPr lang="ru-RU" smtClean="0"/>
              <a:pPr>
                <a:defRPr/>
              </a:pPr>
              <a:t>27.01.2013</a:t>
            </a:fld>
            <a:endParaRPr lang="ru-RU" dirty="0"/>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C1472868-1F5C-444A-BDDE-EB2EB0311BAB}"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5556F800-9A13-43CF-A1BD-83568004EAB9}" type="datetimeFigureOut">
              <a:rPr lang="ru-RU" smtClean="0"/>
              <a:pPr>
                <a:defRPr/>
              </a:pPr>
              <a:t>27.01.2013</a:t>
            </a:fld>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011615B-09FD-44F2-ABD4-D066CE94A5AA}"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F1371DE-2D05-47A7-96AA-55979ED0ED3D}" type="datetimeFigureOut">
              <a:rPr lang="ru-RU" smtClean="0"/>
              <a:pPr>
                <a:defRPr/>
              </a:pPr>
              <a:t>27.01.2013</a:t>
            </a:fld>
            <a:endParaRPr lang="ru-RU"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20015B1-BC51-4311-895A-FB5B4194C0E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644A459-B699-43A2-9B25-4B84790D0CDF}" type="datetimeFigureOut">
              <a:rPr lang="ru-RU" smtClean="0"/>
              <a:pPr>
                <a:defRPr/>
              </a:pPr>
              <a:t>27.01.2013</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0E6387B-99C2-457D-9D2E-651355DA2C4A}"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921D89CA-3DE0-4114-8572-63CA36575FD8}" type="datetimeFigureOut">
              <a:rPr lang="ru-RU" smtClean="0"/>
              <a:pPr>
                <a:defRPr/>
              </a:pPr>
              <a:t>27.01.2013</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C8940F4-0C51-41BF-912D-A7D25A2B79E6}"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A2945CB1-9A42-4F01-82E8-D4794704E72B}" type="datetimeFigureOut">
              <a:rPr lang="ru-RU" smtClean="0"/>
              <a:pPr>
                <a:defRPr/>
              </a:pPr>
              <a:t>27.01.2013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151B5AF-A020-4D82-82A7-BB29BED174D0}" type="slidenum">
              <a:rPr lang="ru-RU" smtClean="0"/>
              <a:pPr>
                <a:defRPr/>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76672"/>
            <a:ext cx="8244408" cy="1421957"/>
          </a:xfrm>
        </p:spPr>
        <p:txBody>
          <a:bodyPr rtlCol="0">
            <a:noAutofit/>
            <a:scene3d>
              <a:camera prst="orthographicFront"/>
              <a:lightRig rig="threePt" dir="t"/>
            </a:scene3d>
            <a:sp3d extrusionH="57150">
              <a:bevelT h="25400" prst="softRound"/>
            </a:sp3d>
          </a:bodyPr>
          <a:lstStyle/>
          <a:p>
            <a:pPr eaLnBrk="1" fontAlgn="auto" hangingPunct="1">
              <a:spcAft>
                <a:spcPts val="0"/>
              </a:spcAft>
              <a:defRPr/>
            </a:pPr>
            <a:r>
              <a:rPr lang="en-US" sz="8000" b="1" cap="all" spc="300" dirty="0" smtClean="0">
                <a:ln w="381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r="5400000" sy="-100000" algn="bl" rotWithShape="0"/>
                </a:effectLst>
                <a:latin typeface="Jokerman" pitchFamily="82" charset="0"/>
              </a:rPr>
              <a:t>Modern subcultures</a:t>
            </a:r>
            <a:endParaRPr lang="ru-RU" sz="8000" b="1" cap="all" spc="300" dirty="0">
              <a:ln w="381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r="5400000" sy="-100000" algn="bl" rotWithShape="0"/>
              </a:effectLst>
            </a:endParaRPr>
          </a:p>
        </p:txBody>
      </p:sp>
      <p:sp>
        <p:nvSpPr>
          <p:cNvPr id="3" name="Подзаголовок 2"/>
          <p:cNvSpPr>
            <a:spLocks noGrp="1"/>
          </p:cNvSpPr>
          <p:nvPr>
            <p:ph type="subTitle" idx="1"/>
          </p:nvPr>
        </p:nvSpPr>
        <p:spPr>
          <a:xfrm>
            <a:off x="2743200" y="5877272"/>
            <a:ext cx="6400800" cy="980728"/>
          </a:xfrm>
        </p:spPr>
        <p:txBody>
          <a:bodyPr rtlCol="0">
            <a:normAutofit fontScale="85000" lnSpcReduction="20000"/>
          </a:bodyPr>
          <a:lstStyle/>
          <a:p>
            <a:pPr eaLnBrk="1" fontAlgn="auto" hangingPunct="1">
              <a:spcAft>
                <a:spcPts val="0"/>
              </a:spcAft>
              <a:buFont typeface="Arial" pitchFamily="34" charset="0"/>
              <a:buNone/>
              <a:defRPr/>
            </a:pPr>
            <a:r>
              <a:rPr lang="en-US" sz="3600" b="1" cap="all" spc="-150" dirty="0" smtClean="0">
                <a:ln w="3175" cmpd="sng">
                  <a:solidFill>
                    <a:srgbClr val="FFFF00"/>
                  </a:solidFill>
                  <a:prstDash val="solid"/>
                </a:ln>
                <a:solidFill>
                  <a:schemeClr val="tx1">
                    <a:lumMod val="95000"/>
                  </a:schemeClr>
                </a:solidFill>
                <a:effectLst>
                  <a:reflection blurRad="12700" stA="28000" endPos="45000" dist="1000" dir="5400000" sy="-100000" algn="bl" rotWithShape="0"/>
                </a:effectLst>
              </a:rPr>
              <a:t>Teacher – </a:t>
            </a:r>
            <a:r>
              <a:rPr lang="en-US" sz="3600" b="1" cap="all" spc="-150" dirty="0" err="1" smtClean="0">
                <a:ln w="3175" cmpd="sng">
                  <a:solidFill>
                    <a:srgbClr val="FFFF00"/>
                  </a:solidFill>
                  <a:prstDash val="solid"/>
                </a:ln>
                <a:solidFill>
                  <a:schemeClr val="tx1">
                    <a:lumMod val="95000"/>
                  </a:schemeClr>
                </a:solidFill>
                <a:effectLst>
                  <a:reflection blurRad="12700" stA="28000" endPos="45000" dist="1000" dir="5400000" sy="-100000" algn="bl" rotWithShape="0"/>
                </a:effectLst>
              </a:rPr>
              <a:t>Teplyakova</a:t>
            </a:r>
            <a:r>
              <a:rPr lang="en-US" sz="3600" b="1" cap="all" spc="-150" dirty="0" smtClean="0">
                <a:ln w="3175" cmpd="sng">
                  <a:solidFill>
                    <a:srgbClr val="FFFF00"/>
                  </a:solidFill>
                  <a:prstDash val="solid"/>
                </a:ln>
                <a:solidFill>
                  <a:schemeClr val="tx1">
                    <a:lumMod val="95000"/>
                  </a:schemeClr>
                </a:solidFill>
                <a:effectLst>
                  <a:reflection blurRad="12700" stA="28000" endPos="45000" dist="1000" dir="5400000" sy="-100000" algn="bl" rotWithShape="0"/>
                </a:effectLst>
              </a:rPr>
              <a:t> N.B</a:t>
            </a:r>
            <a:r>
              <a:rPr lang="en-US" sz="3600" b="1" cap="all" spc="-150" dirty="0" smtClean="0">
                <a:ln w="3175"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3600" b="1" cap="all" spc="-150" dirty="0" smtClean="0">
                <a:ln w="3175"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600" b="1" cap="all" spc="-150" dirty="0" smtClean="0">
              <a:ln w="3175"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eaLnBrk="1" fontAlgn="auto" hangingPunct="1">
              <a:spcAft>
                <a:spcPts val="0"/>
              </a:spcAft>
              <a:buFont typeface="Arial" pitchFamily="34" charset="0"/>
              <a:buNone/>
              <a:defRPr/>
            </a:pPr>
            <a:r>
              <a:rPr lang="en-US" sz="3600" b="1" cap="all" spc="-150" dirty="0" smtClean="0">
                <a:ln w="3175"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3600" b="1" cap="all" spc="-150" dirty="0" smtClean="0">
              <a:ln w="3175"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eaLnBrk="1" fontAlgn="auto" hangingPunct="1">
              <a:spcAft>
                <a:spcPts val="0"/>
              </a:spcAft>
              <a:buFont typeface="Arial" pitchFamily="34" charset="0"/>
              <a:buNone/>
              <a:defRPr/>
            </a:pPr>
            <a:endParaRPr lang="ru-RU" b="1" cap="all" dirty="0">
              <a:ln w="3175"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childTnLst>
                          </p:cTn>
                        </p:par>
                        <p:par>
                          <p:cTn id="16" fill="hold">
                            <p:stCondLst>
                              <p:cond delay="20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285728"/>
            <a:ext cx="3929090" cy="5847755"/>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400" dirty="0">
                <a:ln w="38100">
                  <a:solidFill>
                    <a:srgbClr val="FF4F4F"/>
                  </a:solidFill>
                </a:ln>
                <a:solidFill>
                  <a:schemeClr val="tx1">
                    <a:lumMod val="95000"/>
                    <a:lumOff val="5000"/>
                  </a:schemeClr>
                </a:solidFill>
                <a:latin typeface="Cooper Black" pitchFamily="18" charset="0"/>
              </a:rPr>
              <a:t>Typical gothic fashion includes dyed black hair, dark eyeliner, black fingernails, black period styled clothing; Goths may or may not have piercing.</a:t>
            </a:r>
          </a:p>
        </p:txBody>
      </p:sp>
      <p:pic>
        <p:nvPicPr>
          <p:cNvPr id="2050" name="Picture 2" descr="J:\картинки\a_40303.jpg"/>
          <p:cNvPicPr>
            <a:picLocks noChangeAspect="1" noChangeArrowheads="1"/>
          </p:cNvPicPr>
          <p:nvPr/>
        </p:nvPicPr>
        <p:blipFill>
          <a:blip r:embed="rId2" cstate="print"/>
          <a:srcRect/>
          <a:stretch>
            <a:fillRect/>
          </a:stretch>
        </p:blipFill>
        <p:spPr bwMode="auto">
          <a:xfrm>
            <a:off x="4499992" y="188639"/>
            <a:ext cx="4320480" cy="5365133"/>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44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117693"/>
            <a:ext cx="3571900" cy="5632311"/>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600" i="1" dirty="0">
                <a:ln w="38100">
                  <a:solidFill>
                    <a:srgbClr val="FF4F4F"/>
                  </a:solidFill>
                </a:ln>
                <a:solidFill>
                  <a:srgbClr val="FFC000"/>
                </a:solidFill>
                <a:latin typeface="Cooper Black" pitchFamily="18" charset="0"/>
              </a:rPr>
              <a:t>The allure for goths of dark mysterious and morbid imagery and mood lies in the same tradition of Romanticism’s gothic novel.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143380"/>
            <a:ext cx="8358246" cy="2308324"/>
          </a:xfrm>
          <a:prstGeom prst="rect">
            <a:avLst/>
          </a:prstGeom>
          <a:noFill/>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600" b="1" dirty="0">
                <a:ln w="38100">
                  <a:solidFill>
                    <a:srgbClr val="FF4F4F"/>
                  </a:solidFill>
                </a:ln>
                <a:solidFill>
                  <a:schemeClr val="tx1">
                    <a:lumMod val="95000"/>
                    <a:lumOff val="5000"/>
                  </a:schemeClr>
                </a:solidFill>
                <a:latin typeface="Cooper Black" pitchFamily="18" charset="0"/>
              </a:rPr>
              <a:t>Another central element of the gothic is a deliberate sense of camp theatricality and self-dramatization.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2286000" ty="-406400" sx="9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500430" y="214290"/>
            <a:ext cx="5357818" cy="5847755"/>
          </a:xfrm>
          <a:prstGeom prst="rect">
            <a:avLst/>
          </a:prstGeom>
          <a:noFill/>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400" dirty="0">
                <a:ln w="38100">
                  <a:solidFill>
                    <a:srgbClr val="FF4F4F"/>
                  </a:solidFill>
                </a:ln>
                <a:solidFill>
                  <a:schemeClr val="tx1">
                    <a:lumMod val="95000"/>
                    <a:lumOff val="5000"/>
                  </a:schemeClr>
                </a:solidFill>
                <a:latin typeface="Cooper Black" pitchFamily="18" charset="0"/>
              </a:rPr>
              <a:t>Violence and hate do not form elements of goth ideology. Rather, the ideology is formed in part by recognition, identification and grief over societal and personal evils that the mainstream culture wishes to ignore or forget.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5000" r="-5000"/>
          </a:stretch>
        </a:blipFill>
        <a:effectLst/>
      </p:bgPr>
    </p:bg>
    <p:spTree>
      <p:nvGrpSpPr>
        <p:cNvPr id="1" name=""/>
        <p:cNvGrpSpPr/>
        <p:nvPr/>
      </p:nvGrpSpPr>
      <p:grpSpPr>
        <a:xfrm>
          <a:off x="0" y="0"/>
          <a:ext cx="0" cy="0"/>
          <a:chOff x="0" y="0"/>
          <a:chExt cx="0" cy="0"/>
        </a:xfrm>
      </p:grpSpPr>
      <p:pic>
        <p:nvPicPr>
          <p:cNvPr id="3" name="Рисунок 2" descr="Копия 7eb9c6395689.gif"/>
          <p:cNvPicPr>
            <a:picLocks noChangeAspect="1"/>
          </p:cNvPicPr>
          <p:nvPr/>
        </p:nvPicPr>
        <p:blipFill>
          <a:blip r:embed="rId3" cstate="print"/>
          <a:srcRect/>
          <a:stretch>
            <a:fillRect/>
          </a:stretch>
        </p:blipFill>
        <p:spPr bwMode="auto">
          <a:xfrm>
            <a:off x="6324600" y="4077072"/>
            <a:ext cx="2819400" cy="1819275"/>
          </a:xfrm>
          <a:prstGeom prst="rect">
            <a:avLst/>
          </a:prstGeom>
          <a:noFill/>
          <a:ln w="9525">
            <a:noFill/>
            <a:miter lim="800000"/>
            <a:headEnd/>
            <a:tailEnd/>
          </a:ln>
        </p:spPr>
      </p:pic>
      <p:sp>
        <p:nvSpPr>
          <p:cNvPr id="6" name="TextBox 5"/>
          <p:cNvSpPr txBox="1"/>
          <p:nvPr/>
        </p:nvSpPr>
        <p:spPr>
          <a:xfrm>
            <a:off x="467544" y="4293096"/>
            <a:ext cx="3024336" cy="1200329"/>
          </a:xfrm>
          <a:prstGeom prst="rect">
            <a:avLst/>
          </a:prstGeom>
          <a:noFill/>
        </p:spPr>
        <p:txBody>
          <a:bodyPr wrap="square" rtlCol="0">
            <a:spAutoFit/>
          </a:bodyPr>
          <a:lstStyle/>
          <a:p>
            <a:r>
              <a:rPr lang="en-US" sz="7200" dirty="0" err="1" smtClean="0">
                <a:solidFill>
                  <a:srgbClr val="FFC000"/>
                </a:solidFill>
              </a:rPr>
              <a:t>E</a:t>
            </a:r>
            <a:r>
              <a:rPr lang="en-US" sz="7200" dirty="0" err="1" smtClean="0">
                <a:solidFill>
                  <a:srgbClr val="FFC000"/>
                </a:solidFill>
              </a:rPr>
              <a:t>mo</a:t>
            </a:r>
            <a:endParaRPr lang="ru-RU" sz="7200" dirty="0">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14282" y="285728"/>
            <a:ext cx="8715436" cy="1077218"/>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solidFill>
                  <a:srgbClr val="FF99CC"/>
                </a:solidFill>
                <a:latin typeface="Cooper Black" pitchFamily="18" charset="0"/>
              </a:rPr>
              <a:t>The symbols of emo are square of black and pink colors and broken heart.</a:t>
            </a:r>
          </a:p>
        </p:txBody>
      </p:sp>
      <p:sp>
        <p:nvSpPr>
          <p:cNvPr id="4" name="Прямоугольник 3"/>
          <p:cNvSpPr/>
          <p:nvPr/>
        </p:nvSpPr>
        <p:spPr>
          <a:xfrm>
            <a:off x="0" y="5429264"/>
            <a:ext cx="8929686" cy="1077218"/>
          </a:xfrm>
          <a:prstGeom prst="rect">
            <a:avLst/>
          </a:prstGeom>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solidFill>
                  <a:srgbClr val="FF99CC"/>
                </a:solidFill>
                <a:latin typeface="Cooper Black" pitchFamily="18" charset="0"/>
              </a:rPr>
              <a:t>Black converse sneakers and skate shoes are popularly worn among them.</a:t>
            </a:r>
          </a:p>
        </p:txBody>
      </p:sp>
      <p:sp>
        <p:nvSpPr>
          <p:cNvPr id="5" name="Прямоугольник 4"/>
          <p:cNvSpPr/>
          <p:nvPr/>
        </p:nvSpPr>
        <p:spPr>
          <a:xfrm>
            <a:off x="2285984" y="2143116"/>
            <a:ext cx="4572000" cy="2862322"/>
          </a:xfrm>
          <a:prstGeom prst="rect">
            <a:avLst/>
          </a:prstGeom>
        </p:spPr>
        <p:txBody>
          <a:bodyPr>
            <a:spAutoFit/>
            <a:scene3d>
              <a:camera prst="orthographicFront"/>
              <a:lightRig rig="threePt" dir="t"/>
            </a:scene3d>
            <a:sp3d extrusionH="57150">
              <a:bevelT h="25400" prst="softRound"/>
            </a:sp3d>
          </a:bodyPr>
          <a:lstStyle/>
          <a:p>
            <a:pPr algn="ctr" fontAlgn="auto">
              <a:spcBef>
                <a:spcPts val="0"/>
              </a:spcBef>
              <a:spcAft>
                <a:spcPts val="0"/>
              </a:spcAft>
              <a:defRPr/>
            </a:pPr>
            <a:r>
              <a:rPr lang="en-US" sz="3600" dirty="0">
                <a:ln w="12700">
                  <a:solidFill>
                    <a:schemeClr val="tx1">
                      <a:lumMod val="95000"/>
                      <a:lumOff val="5000"/>
                    </a:schemeClr>
                  </a:solidFill>
                </a:ln>
                <a:solidFill>
                  <a:srgbClr val="FFFF00"/>
                </a:solidFill>
                <a:latin typeface="Cooper Black" pitchFamily="18" charset="0"/>
              </a:rPr>
              <a:t>Shelfed belts and black wristbands are common accessories in emo fashion. </a:t>
            </a:r>
          </a:p>
        </p:txBody>
      </p:sp>
      <p:pic>
        <p:nvPicPr>
          <p:cNvPr id="6" name="Рисунок 5" descr="w.jpeg"/>
          <p:cNvPicPr>
            <a:picLocks noChangeAspect="1"/>
          </p:cNvPicPr>
          <p:nvPr/>
        </p:nvPicPr>
        <p:blipFill>
          <a:blip r:embed="rId3" cstate="print"/>
          <a:stretch>
            <a:fillRect/>
          </a:stretch>
        </p:blipFill>
        <p:spPr>
          <a:xfrm>
            <a:off x="0" y="2786058"/>
            <a:ext cx="2428860" cy="2143139"/>
          </a:xfrm>
          <a:prstGeom prst="rect">
            <a:avLst/>
          </a:prstGeom>
          <a:effectLst>
            <a:softEdge rad="635000"/>
          </a:effectLst>
        </p:spPr>
      </p:pic>
      <p:pic>
        <p:nvPicPr>
          <p:cNvPr id="7" name="Рисунок 6" descr="630b83b67728041fb0fe29965d09a583.gif"/>
          <p:cNvPicPr>
            <a:picLocks noChangeAspect="1"/>
          </p:cNvPicPr>
          <p:nvPr/>
        </p:nvPicPr>
        <p:blipFill>
          <a:blip r:embed="rId4" cstate="print"/>
          <a:srcRect/>
          <a:stretch>
            <a:fillRect/>
          </a:stretch>
        </p:blipFill>
        <p:spPr bwMode="auto">
          <a:xfrm>
            <a:off x="7429500" y="2000250"/>
            <a:ext cx="1314450" cy="177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Рисунок 1" descr="16544775_461980618.gif"/>
          <p:cNvPicPr>
            <a:picLocks noChangeAspect="1"/>
          </p:cNvPicPr>
          <p:nvPr/>
        </p:nvPicPr>
        <p:blipFill>
          <a:blip r:embed="rId3" cstate="print"/>
          <a:stretch>
            <a:fillRect/>
          </a:stretch>
        </p:blipFill>
        <p:spPr>
          <a:xfrm>
            <a:off x="0" y="332656"/>
            <a:ext cx="2857500" cy="4762500"/>
          </a:xfrm>
          <a:prstGeom prst="rect">
            <a:avLst/>
          </a:prstGeom>
          <a:effectLst>
            <a:softEdge rad="635000"/>
          </a:effectLst>
        </p:spPr>
      </p:pic>
      <p:sp>
        <p:nvSpPr>
          <p:cNvPr id="4" name="TextBox 3"/>
          <p:cNvSpPr txBox="1"/>
          <p:nvPr/>
        </p:nvSpPr>
        <p:spPr>
          <a:xfrm>
            <a:off x="179512" y="3811012"/>
            <a:ext cx="5643602" cy="3046988"/>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w="28575">
                  <a:solidFill>
                    <a:schemeClr val="tx1">
                      <a:lumMod val="95000"/>
                      <a:lumOff val="5000"/>
                    </a:schemeClr>
                  </a:solidFill>
                </a:ln>
                <a:solidFill>
                  <a:srgbClr val="FFC000"/>
                </a:solidFill>
                <a:latin typeface="Cooper Black" pitchFamily="18" charset="0"/>
              </a:rPr>
              <a:t>The emo fashion is also recognized for its hairstyles. Popular looks include long side-swept bangs, sometimes covering one or both eyes.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85728"/>
            <a:ext cx="8715436" cy="1569660"/>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w="28575">
                  <a:solidFill>
                    <a:srgbClr val="FF99FF"/>
                  </a:solidFill>
                </a:ln>
                <a:solidFill>
                  <a:srgbClr val="FFFF00"/>
                </a:solidFill>
                <a:latin typeface="Cooper Black" pitchFamily="18" charset="0"/>
              </a:rPr>
              <a:t>Also popular is hair that is straightened and dyed black or bright color such as blue, pink, red or bleached blond.</a:t>
            </a:r>
          </a:p>
        </p:txBody>
      </p:sp>
      <p:pic>
        <p:nvPicPr>
          <p:cNvPr id="3" name="Рисунок 2" descr="0_4118_1e13c447_L.jpg"/>
          <p:cNvPicPr>
            <a:picLocks noChangeAspect="1"/>
          </p:cNvPicPr>
          <p:nvPr/>
        </p:nvPicPr>
        <p:blipFill>
          <a:blip r:embed="rId3" cstate="print"/>
          <a:stretch>
            <a:fillRect/>
          </a:stretch>
        </p:blipFill>
        <p:spPr>
          <a:xfrm>
            <a:off x="642910" y="2714620"/>
            <a:ext cx="2428892" cy="35099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2478062.jpg"/>
          <p:cNvPicPr>
            <a:picLocks noChangeAspect="1"/>
          </p:cNvPicPr>
          <p:nvPr/>
        </p:nvPicPr>
        <p:blipFill>
          <a:blip r:embed="rId4" cstate="print"/>
          <a:stretch>
            <a:fillRect/>
          </a:stretch>
        </p:blipFill>
        <p:spPr>
          <a:xfrm>
            <a:off x="6286512" y="2714620"/>
            <a:ext cx="2357454" cy="35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6858048" cy="2062103"/>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w="9525">
                  <a:solidFill>
                    <a:sysClr val="windowText" lastClr="000000"/>
                  </a:solidFill>
                </a:ln>
                <a:solidFill>
                  <a:srgbClr val="FF99FF"/>
                </a:solidFill>
                <a:latin typeface="Cooper Black" pitchFamily="18" charset="0"/>
              </a:rPr>
              <a:t>People hate emo, because they view they as suicidal, cry babies or just week. That’s </a:t>
            </a:r>
            <a:r>
              <a:rPr lang="en-US" sz="3200" b="1" dirty="0">
                <a:ln w="9525">
                  <a:solidFill>
                    <a:sysClr val="windowText" lastClr="000000"/>
                  </a:solidFill>
                </a:ln>
                <a:solidFill>
                  <a:srgbClr val="FF0000"/>
                </a:solidFill>
                <a:latin typeface="Cooper Black" pitchFamily="18" charset="0"/>
              </a:rPr>
              <a:t>not</a:t>
            </a:r>
            <a:r>
              <a:rPr lang="en-US" sz="3200" b="1" dirty="0">
                <a:ln w="9525">
                  <a:solidFill>
                    <a:sysClr val="windowText" lastClr="000000"/>
                  </a:solidFill>
                </a:ln>
                <a:solidFill>
                  <a:srgbClr val="FF99FF"/>
                </a:solidFill>
                <a:latin typeface="Cooper Black" pitchFamily="18" charset="0"/>
              </a:rPr>
              <a:t> </a:t>
            </a:r>
            <a:r>
              <a:rPr lang="en-US" sz="3200" dirty="0">
                <a:ln w="9525">
                  <a:solidFill>
                    <a:sysClr val="windowText" lastClr="000000"/>
                  </a:solidFill>
                </a:ln>
                <a:solidFill>
                  <a:srgbClr val="FF99FF"/>
                </a:solidFill>
                <a:latin typeface="Cooper Black" pitchFamily="18" charset="0"/>
              </a:rPr>
              <a:t>what emo is.</a:t>
            </a:r>
          </a:p>
        </p:txBody>
      </p:sp>
      <p:sp>
        <p:nvSpPr>
          <p:cNvPr id="3" name="Прямоугольник 2"/>
          <p:cNvSpPr/>
          <p:nvPr/>
        </p:nvSpPr>
        <p:spPr>
          <a:xfrm>
            <a:off x="285720" y="2357430"/>
            <a:ext cx="6286544" cy="1077218"/>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w="1270">
                  <a:solidFill>
                    <a:schemeClr val="tx1">
                      <a:lumMod val="95000"/>
                      <a:lumOff val="5000"/>
                    </a:schemeClr>
                  </a:solidFill>
                </a:ln>
                <a:solidFill>
                  <a:srgbClr val="FFFF00"/>
                </a:solidFill>
                <a:latin typeface="Cooper Black" pitchFamily="18" charset="0"/>
              </a:rPr>
              <a:t>Emo kids are usually shy, quiet and very </a:t>
            </a:r>
            <a:r>
              <a:rPr lang="en-US" sz="3200" dirty="0">
                <a:ln w="3175">
                  <a:solidFill>
                    <a:schemeClr val="tx1">
                      <a:lumMod val="95000"/>
                      <a:lumOff val="5000"/>
                    </a:schemeClr>
                  </a:solidFill>
                </a:ln>
                <a:solidFill>
                  <a:srgbClr val="FFFF00"/>
                </a:solidFill>
                <a:latin typeface="Cooper Black" pitchFamily="18" charset="0"/>
              </a:rPr>
              <a:t>sentensive.</a:t>
            </a:r>
          </a:p>
        </p:txBody>
      </p:sp>
      <p:sp>
        <p:nvSpPr>
          <p:cNvPr id="4" name="Прямоугольник 3"/>
          <p:cNvSpPr/>
          <p:nvPr/>
        </p:nvSpPr>
        <p:spPr>
          <a:xfrm>
            <a:off x="2643174" y="3714752"/>
            <a:ext cx="3143272" cy="2554545"/>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ysClr val="windowText" lastClr="000000"/>
                  </a:solidFill>
                </a:ln>
                <a:solidFill>
                  <a:srgbClr val="FF8989"/>
                </a:solidFill>
                <a:latin typeface="Cooper Black" pitchFamily="18" charset="0"/>
              </a:rPr>
              <a:t>They are not all suicidal and they do </a:t>
            </a:r>
            <a:r>
              <a:rPr lang="en-US" sz="3200" dirty="0">
                <a:ln>
                  <a:solidFill>
                    <a:sysClr val="windowText" lastClr="000000"/>
                  </a:solidFill>
                </a:ln>
                <a:solidFill>
                  <a:srgbClr val="FF0000"/>
                </a:solidFill>
                <a:latin typeface="Cooper Black" pitchFamily="18" charset="0"/>
              </a:rPr>
              <a:t>not</a:t>
            </a:r>
            <a:r>
              <a:rPr lang="en-US" sz="3200" dirty="0">
                <a:ln>
                  <a:solidFill>
                    <a:sysClr val="windowText" lastClr="000000"/>
                  </a:solidFill>
                </a:ln>
                <a:solidFill>
                  <a:srgbClr val="FF8989"/>
                </a:solidFill>
                <a:latin typeface="Cooper Black" pitchFamily="18" charset="0"/>
              </a:rPr>
              <a:t> slit their wrist!</a:t>
            </a:r>
          </a:p>
        </p:txBody>
      </p:sp>
      <p:pic>
        <p:nvPicPr>
          <p:cNvPr id="5" name="Рисунок 4" descr="080ce91c2b0aed9ba4323d82b8190f36.jpeg"/>
          <p:cNvPicPr>
            <a:picLocks noChangeAspect="1"/>
          </p:cNvPicPr>
          <p:nvPr/>
        </p:nvPicPr>
        <p:blipFill>
          <a:blip r:embed="rId3" cstate="print"/>
          <a:stretch>
            <a:fillRect/>
          </a:stretch>
        </p:blipFill>
        <p:spPr>
          <a:xfrm>
            <a:off x="6715140" y="785794"/>
            <a:ext cx="2071702" cy="2839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25277511.jpeg"/>
          <p:cNvPicPr>
            <a:picLocks noChangeAspect="1"/>
          </p:cNvPicPr>
          <p:nvPr/>
        </p:nvPicPr>
        <p:blipFill>
          <a:blip r:embed="rId4" cstate="print"/>
          <a:stretch>
            <a:fillRect/>
          </a:stretch>
        </p:blipFill>
        <p:spPr>
          <a:xfrm>
            <a:off x="357158" y="3643314"/>
            <a:ext cx="2045032" cy="27146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Scale>
                                      <p:cBhvr>
                                        <p:cTn id="2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tgtEl>
                                        <p:attrNameLst>
                                          <p:attrName>ppt_x</p:attrName>
                                          <p:attrName>ppt_y</p:attrName>
                                        </p:attrNameLst>
                                      </p:cBhvr>
                                    </p:animMotion>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6" name="Рисунок 5" descr="Копия 11c51b147419.gif"/>
          <p:cNvPicPr>
            <a:picLocks noChangeAspect="1"/>
          </p:cNvPicPr>
          <p:nvPr/>
        </p:nvPicPr>
        <p:blipFill>
          <a:blip r:embed="rId3" cstate="print"/>
          <a:srcRect/>
          <a:stretch>
            <a:fillRect/>
          </a:stretch>
        </p:blipFill>
        <p:spPr bwMode="auto">
          <a:xfrm>
            <a:off x="5652120" y="4077072"/>
            <a:ext cx="3352800" cy="1500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3643314"/>
            <a:ext cx="7072362" cy="2554545"/>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3200" b="1" dirty="0">
                <a:ln>
                  <a:solidFill>
                    <a:schemeClr val="tx1">
                      <a:lumMod val="95000"/>
                      <a:lumOff val="5000"/>
                    </a:schemeClr>
                  </a:solidFill>
                </a:ln>
                <a:solidFill>
                  <a:srgbClr val="76C5FA"/>
                </a:solidFill>
                <a:effectLst>
                  <a:outerShdw blurRad="50800" dist="38100" dir="8100000" algn="tr" rotWithShape="0">
                    <a:prstClr val="black">
                      <a:alpha val="40000"/>
                    </a:prstClr>
                  </a:outerShdw>
                </a:effectLst>
                <a:latin typeface="Cooper Black" pitchFamily="18" charset="0"/>
              </a:rPr>
              <a:t>This means  that people listening different styles of music, have different preferences in clothes, colors, assessors and even they have different manners. </a:t>
            </a:r>
            <a:endParaRPr lang="ru-RU" sz="3200" b="1" dirty="0">
              <a:ln>
                <a:solidFill>
                  <a:schemeClr val="tx1">
                    <a:lumMod val="95000"/>
                    <a:lumOff val="5000"/>
                  </a:schemeClr>
                </a:solidFill>
              </a:ln>
              <a:solidFill>
                <a:srgbClr val="76C5FA"/>
              </a:solidFill>
              <a:effectLst>
                <a:outerShdw blurRad="50800" dist="38100" dir="8100000" algn="tr" rotWithShape="0">
                  <a:prstClr val="black">
                    <a:alpha val="40000"/>
                  </a:prstClr>
                </a:outerShdw>
              </a:effectLst>
              <a:latin typeface="+mn-lt"/>
            </a:endParaRPr>
          </a:p>
        </p:txBody>
      </p:sp>
      <p:sp>
        <p:nvSpPr>
          <p:cNvPr id="6" name="Прямоугольник 5"/>
          <p:cNvSpPr/>
          <p:nvPr/>
        </p:nvSpPr>
        <p:spPr>
          <a:xfrm>
            <a:off x="1714480" y="285728"/>
            <a:ext cx="7215238" cy="1077218"/>
          </a:xfrm>
          <a:prstGeom prst="rect">
            <a:avLst/>
          </a:prstGeom>
        </p:spPr>
        <p:txBody>
          <a:bodyPr>
            <a:spAutoFit/>
            <a:scene3d>
              <a:camera prst="orthographicFront"/>
              <a:lightRig rig="threePt" dir="t"/>
            </a:scene3d>
            <a:sp3d extrusionH="57150">
              <a:bevelT w="38100" h="38100"/>
            </a:sp3d>
          </a:bodyPr>
          <a:lstStyle/>
          <a:p>
            <a:pPr algn="r" fontAlgn="auto">
              <a:spcBef>
                <a:spcPts val="0"/>
              </a:spcBef>
              <a:spcAft>
                <a:spcPts val="0"/>
              </a:spcAft>
              <a:defRPr/>
            </a:pPr>
            <a:r>
              <a:rPr lang="en-US" sz="3200" b="1" dirty="0">
                <a:ln>
                  <a:solidFill>
                    <a:srgbClr val="0070C0"/>
                  </a:solidFill>
                </a:ln>
                <a:solidFill>
                  <a:srgbClr val="76C5FA"/>
                </a:solidFill>
                <a:effectLst>
                  <a:outerShdw blurRad="50800" dist="38100" dir="8100000" algn="tr" rotWithShape="0">
                    <a:prstClr val="black">
                      <a:alpha val="40000"/>
                    </a:prstClr>
                  </a:outerShdw>
                </a:effectLst>
                <a:latin typeface="Cooper Black" pitchFamily="18" charset="0"/>
              </a:rPr>
              <a:t>Fans of different styles of music have there own subcultures. </a:t>
            </a:r>
            <a:endParaRPr lang="ru-RU" sz="3200" dirty="0">
              <a:ln>
                <a:solidFill>
                  <a:srgbClr val="0070C0"/>
                </a:solidFill>
              </a:ln>
              <a:latin typeface="+mn-lt"/>
            </a:endParaRPr>
          </a:p>
        </p:txBody>
      </p:sp>
      <p:sp>
        <p:nvSpPr>
          <p:cNvPr id="7" name="Прямоугольник 6"/>
          <p:cNvSpPr/>
          <p:nvPr/>
        </p:nvSpPr>
        <p:spPr>
          <a:xfrm>
            <a:off x="3929058" y="2285992"/>
            <a:ext cx="4785092" cy="584775"/>
          </a:xfrm>
          <a:prstGeom prst="rect">
            <a:avLst/>
          </a:prstGeom>
        </p:spPr>
        <p:txBody>
          <a:bodyPr wrap="none">
            <a:spAutoFit/>
            <a:scene3d>
              <a:camera prst="orthographicFront"/>
              <a:lightRig rig="threePt" dir="t"/>
            </a:scene3d>
            <a:sp3d extrusionH="57150">
              <a:bevelT w="38100" h="38100"/>
            </a:sp3d>
          </a:bodyPr>
          <a:lstStyle/>
          <a:p>
            <a:pPr fontAlgn="auto">
              <a:spcBef>
                <a:spcPts val="0"/>
              </a:spcBef>
              <a:spcAft>
                <a:spcPts val="0"/>
              </a:spcAft>
              <a:defRPr/>
            </a:pPr>
            <a:r>
              <a:rPr lang="en-US" sz="3200" b="1" dirty="0">
                <a:ln>
                  <a:solidFill>
                    <a:srgbClr val="7030A0"/>
                  </a:solidFill>
                </a:ln>
                <a:solidFill>
                  <a:srgbClr val="76C5FA"/>
                </a:solidFill>
                <a:effectLst>
                  <a:outerShdw blurRad="50800" dist="38100" dir="8100000" algn="tr" rotWithShape="0">
                    <a:prstClr val="black">
                      <a:alpha val="40000"/>
                    </a:prstClr>
                  </a:outerShdw>
                </a:effectLst>
                <a:latin typeface="Cooper Black" pitchFamily="18" charset="0"/>
              </a:rPr>
              <a:t>What does this mean? </a:t>
            </a:r>
            <a:endParaRPr lang="ru-RU" sz="3200" dirty="0">
              <a:ln>
                <a:solidFill>
                  <a:srgbClr val="7030A0"/>
                </a:solidFill>
              </a:ln>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3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from="(-#ppt_w/2)" to="(#ppt_x)" calcmode="lin" valueType="num">
                                      <p:cBhvr>
                                        <p:cTn id="11" dur="600" fill="hold">
                                          <p:stCondLst>
                                            <p:cond delay="0"/>
                                          </p:stCondLst>
                                        </p:cTn>
                                        <p:tgtEl>
                                          <p:spTgt spid="7"/>
                                        </p:tgtEl>
                                        <p:attrNameLst>
                                          <p:attrName>ppt_x</p:attrName>
                                        </p:attrNameLst>
                                      </p:cBhvr>
                                    </p:anim>
                                    <p:anim from="0" to="-1.0" calcmode="lin" valueType="num">
                                      <p:cBhvr>
                                        <p:cTn id="12" dur="200" decel="50000" autoRev="1" fill="hold">
                                          <p:stCondLst>
                                            <p:cond delay="600"/>
                                          </p:stCondLst>
                                        </p:cTn>
                                        <p:tgtEl>
                                          <p:spTgt spid="7"/>
                                        </p:tgtEl>
                                        <p:attrNameLst>
                                          <p:attrName>xshear</p:attrName>
                                        </p:attrNameLst>
                                      </p:cBhvr>
                                    </p:anim>
                                    <p:animScale>
                                      <p:cBhvr>
                                        <p:cTn id="13" dur="200" decel="100000" autoRev="1" fill="hold">
                                          <p:stCondLst>
                                            <p:cond delay="600"/>
                                          </p:stCondLst>
                                        </p:cTn>
                                        <p:tgtEl>
                                          <p:spTgt spid="7"/>
                                        </p:tgtEl>
                                      </p:cBhvr>
                                      <p:from x="100000" y="100000"/>
                                      <p:to x="80000" y="100000"/>
                                    </p:animScale>
                                    <p:anim by="(#ppt_h/3+#ppt_w*0.1)" calcmode="lin" valueType="num">
                                      <p:cBhvr additive="sum">
                                        <p:cTn id="14" dur="200" decel="100000" autoRev="1" fill="hold">
                                          <p:stCondLst>
                                            <p:cond delay="600"/>
                                          </p:stCondLst>
                                        </p:cTn>
                                        <p:tgtEl>
                                          <p:spTgt spid="7"/>
                                        </p:tgtEl>
                                        <p:attrNameLst>
                                          <p:attrName>ppt_x</p:attrName>
                                        </p:attrNameLst>
                                      </p:cBhvr>
                                    </p:anim>
                                  </p:childTnLst>
                                </p:cTn>
                              </p:par>
                            </p:childTnLst>
                          </p:cTn>
                        </p:par>
                        <p:par>
                          <p:cTn id="15" fill="hold">
                            <p:stCondLst>
                              <p:cond delay="30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85728"/>
            <a:ext cx="8072494" cy="2062103"/>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rgbClr val="FFC000"/>
                  </a:solidFill>
                </a:ln>
                <a:solidFill>
                  <a:srgbClr val="FFFF00"/>
                </a:solidFill>
                <a:latin typeface="Cooper Black" pitchFamily="18" charset="0"/>
              </a:rPr>
              <a:t>Punks seek to outrage others with the highly theatrical use of clothing, hairstyles, cosmetics, tattoos, jewelry and body modification. </a:t>
            </a:r>
          </a:p>
        </p:txBody>
      </p:sp>
      <p:pic>
        <p:nvPicPr>
          <p:cNvPr id="5" name="Рисунок 4" descr="Гитарист.gif"/>
          <p:cNvPicPr>
            <a:picLocks noChangeAspect="1"/>
          </p:cNvPicPr>
          <p:nvPr/>
        </p:nvPicPr>
        <p:blipFill>
          <a:blip r:embed="rId3" cstate="print"/>
          <a:stretch>
            <a:fillRect/>
          </a:stretch>
        </p:blipFill>
        <p:spPr>
          <a:xfrm>
            <a:off x="7421219" y="1916832"/>
            <a:ext cx="1722781" cy="22145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b7cf2cc24777.jpg"/>
          <p:cNvPicPr>
            <a:picLocks noChangeAspect="1"/>
          </p:cNvPicPr>
          <p:nvPr/>
        </p:nvPicPr>
        <p:blipFill>
          <a:blip r:embed="rId4" cstate="print"/>
          <a:stretch>
            <a:fillRect/>
          </a:stretch>
        </p:blipFill>
        <p:spPr>
          <a:xfrm>
            <a:off x="1403648" y="2492896"/>
            <a:ext cx="3357586" cy="26457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4" name="Picture 2" descr="J:\картинки\123aadea9448.jpg"/>
          <p:cNvPicPr>
            <a:picLocks noChangeAspect="1" noChangeArrowheads="1"/>
          </p:cNvPicPr>
          <p:nvPr/>
        </p:nvPicPr>
        <p:blipFill>
          <a:blip r:embed="rId5" cstate="print"/>
          <a:srcRect/>
          <a:stretch>
            <a:fillRect/>
          </a:stretch>
        </p:blipFill>
        <p:spPr bwMode="auto">
          <a:xfrm>
            <a:off x="0" y="4308708"/>
            <a:ext cx="1807294" cy="25492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35696" y="260648"/>
            <a:ext cx="7072346" cy="3046988"/>
          </a:xfrm>
          <a:prstGeom prst="rect">
            <a:avLst/>
          </a:prstGeom>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ln w="3175">
                  <a:solidFill>
                    <a:srgbClr val="FFFF00"/>
                  </a:solidFill>
                </a:ln>
                <a:solidFill>
                  <a:srgbClr val="FF0000"/>
                </a:solidFill>
                <a:effectLst>
                  <a:glow rad="101600">
                    <a:schemeClr val="bg1">
                      <a:lumMod val="95000"/>
                      <a:alpha val="60000"/>
                    </a:schemeClr>
                  </a:glow>
                </a:effectLst>
                <a:latin typeface="Cooper Black" pitchFamily="18" charset="0"/>
              </a:rPr>
              <a:t>Punks can come from any and all walks of life and economic classes. The subculture is predominantly men, with the exception of the riot girl movement.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7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00232" y="214290"/>
            <a:ext cx="6929454" cy="4031873"/>
          </a:xfrm>
          <a:prstGeom prst="rect">
            <a:avLst/>
          </a:prstGeom>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ln w="3175">
                  <a:solidFill>
                    <a:schemeClr val="accent4">
                      <a:lumMod val="75000"/>
                    </a:schemeClr>
                  </a:solidFill>
                </a:ln>
                <a:solidFill>
                  <a:srgbClr val="FFFF00"/>
                </a:solidFill>
                <a:latin typeface="Cooper Black" pitchFamily="18" charset="0"/>
              </a:rPr>
              <a:t>Notable trends in punk politics include nihilism, anarchism, socialism, anti-militarism, anti-capitalism, anti-racism, anti-nationalism, anti-homophobia, environmentalism, vegetarianism, </a:t>
            </a:r>
          </a:p>
          <a:p>
            <a:pPr algn="r" fontAlgn="auto">
              <a:spcBef>
                <a:spcPts val="0"/>
              </a:spcBef>
              <a:spcAft>
                <a:spcPts val="0"/>
              </a:spcAft>
              <a:defRPr/>
            </a:pPr>
            <a:r>
              <a:rPr lang="en-US" sz="3200" dirty="0">
                <a:ln w="3175">
                  <a:solidFill>
                    <a:schemeClr val="accent4">
                      <a:lumMod val="75000"/>
                    </a:schemeClr>
                  </a:solidFill>
                </a:ln>
                <a:solidFill>
                  <a:srgbClr val="FFFF00"/>
                </a:solidFill>
                <a:latin typeface="Cooper Black" pitchFamily="18" charset="0"/>
              </a:rPr>
              <a:t>and animal rights.</a:t>
            </a:r>
          </a:p>
        </p:txBody>
      </p:sp>
      <p:pic>
        <p:nvPicPr>
          <p:cNvPr id="3" name="Рисунок 2" descr="4p5aM4opo7.jpg"/>
          <p:cNvPicPr>
            <a:picLocks noChangeAspect="1"/>
          </p:cNvPicPr>
          <p:nvPr/>
        </p:nvPicPr>
        <p:blipFill>
          <a:blip r:embed="rId3" cstate="print"/>
          <a:stretch>
            <a:fillRect/>
          </a:stretch>
        </p:blipFill>
        <p:spPr>
          <a:xfrm>
            <a:off x="2143108" y="3000372"/>
            <a:ext cx="2273566" cy="33575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 presetClass="entr" presetSubtype="5"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extBox 1"/>
          <p:cNvSpPr txBox="1"/>
          <p:nvPr/>
        </p:nvSpPr>
        <p:spPr>
          <a:xfrm>
            <a:off x="1785918" y="428604"/>
            <a:ext cx="6215106" cy="1938992"/>
          </a:xfrm>
          <a:prstGeom prst="rect">
            <a:avLst/>
          </a:prstGeom>
          <a:noFill/>
        </p:spPr>
        <p:txBody>
          <a:bodyPr>
            <a:spAutoFit/>
            <a:scene3d>
              <a:camera prst="obliqueBottomLeft"/>
              <a:lightRig rig="threePt" dir="t"/>
            </a:scene3d>
            <a:sp3d extrusionH="57150">
              <a:bevelT w="38100" h="38100"/>
            </a:sp3d>
          </a:bodyPr>
          <a:lstStyle/>
          <a:p>
            <a:pPr fontAlgn="auto">
              <a:spcBef>
                <a:spcPts val="0"/>
              </a:spcBef>
              <a:spcAft>
                <a:spcPts val="0"/>
              </a:spcAft>
              <a:defRPr/>
            </a:pPr>
            <a:r>
              <a:rPr lang="en-US" sz="12000" b="1" spc="300" dirty="0">
                <a:ln w="76200">
                  <a:solidFill>
                    <a:srgbClr val="FFFF00"/>
                  </a:solidFill>
                </a:ln>
                <a:solidFill>
                  <a:srgbClr val="7030A0"/>
                </a:solidFill>
                <a:latin typeface="Jokerman" pitchFamily="82" charset="0"/>
              </a:rPr>
              <a:t>Ravers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 presetClass="emph" presetSubtype="2" fill="hold" grpId="1" nodeType="afterEffect">
                                  <p:stCondLst>
                                    <p:cond delay="0"/>
                                  </p:stCondLst>
                                  <p:childTnLst>
                                    <p:animClr clrSpc="rgb">
                                      <p:cBhvr override="childStyle">
                                        <p:cTn id="23" dur="500" fill="hold"/>
                                        <p:tgtEl>
                                          <p:spTgt spid="2"/>
                                        </p:tgtEl>
                                        <p:attrNameLst>
                                          <p:attrName>style.color</p:attrName>
                                        </p:attrNameLst>
                                      </p:cBhvr>
                                      <p:to>
                                        <a:srgbClr val="1AFF0F"/>
                                      </p:to>
                                    </p:animClr>
                                  </p:childTnLst>
                                </p:cTn>
                              </p:par>
                            </p:childTnLst>
                          </p:cTn>
                        </p:par>
                        <p:par>
                          <p:cTn id="24" fill="hold">
                            <p:stCondLst>
                              <p:cond delay="2500"/>
                            </p:stCondLst>
                            <p:childTnLst>
                              <p:par>
                                <p:cTn id="25" presetID="3" presetClass="emph" presetSubtype="2" fill="hold" grpId="2" nodeType="afterEffect">
                                  <p:stCondLst>
                                    <p:cond delay="0"/>
                                  </p:stCondLst>
                                  <p:childTnLst>
                                    <p:animClr clrSpc="rgb">
                                      <p:cBhvr override="childStyle">
                                        <p:cTn id="26" dur="500" fill="hold"/>
                                        <p:tgtEl>
                                          <p:spTgt spid="2"/>
                                        </p:tgtEl>
                                        <p:attrNameLst>
                                          <p:attrName>style.color</p:attrName>
                                        </p:attrNameLst>
                                      </p:cBhvr>
                                      <p:to>
                                        <a:srgbClr val="3399FF"/>
                                      </p:to>
                                    </p:animClr>
                                  </p:childTnLst>
                                </p:cTn>
                              </p:par>
                            </p:childTnLst>
                          </p:cTn>
                        </p:par>
                        <p:par>
                          <p:cTn id="27" fill="hold">
                            <p:stCondLst>
                              <p:cond delay="3000"/>
                            </p:stCondLst>
                            <p:childTnLst>
                              <p:par>
                                <p:cTn id="28" presetID="3" presetClass="emph" presetSubtype="2" fill="hold" grpId="3" nodeType="afterEffect">
                                  <p:stCondLst>
                                    <p:cond delay="0"/>
                                  </p:stCondLst>
                                  <p:childTnLst>
                                    <p:animClr clrSpc="rgb">
                                      <p:cBhvr override="childStyle">
                                        <p:cTn id="29" dur="500" fill="hold"/>
                                        <p:tgtEl>
                                          <p:spTgt spid="2"/>
                                        </p:tgtEl>
                                        <p:attrNameLst>
                                          <p:attrName>style.color</p:attrName>
                                        </p:attrNameLst>
                                      </p:cBhvr>
                                      <p:to>
                                        <a:srgbClr val="FF66FF"/>
                                      </p:to>
                                    </p:animClr>
                                  </p:childTnLst>
                                </p:cTn>
                              </p:par>
                            </p:childTnLst>
                          </p:cTn>
                        </p:par>
                        <p:par>
                          <p:cTn id="30" fill="hold">
                            <p:stCondLst>
                              <p:cond delay="3500"/>
                            </p:stCondLst>
                            <p:childTnLst>
                              <p:par>
                                <p:cTn id="31" presetID="3" presetClass="emph" presetSubtype="2" fill="hold" grpId="4" nodeType="afterEffect">
                                  <p:stCondLst>
                                    <p:cond delay="0"/>
                                  </p:stCondLst>
                                  <p:childTnLst>
                                    <p:animClr clrSpc="rgb">
                                      <p:cBhvr override="childStyle">
                                        <p:cTn id="32" dur="500" fill="hold"/>
                                        <p:tgtEl>
                                          <p:spTgt spid="2"/>
                                        </p:tgtEl>
                                        <p:attrNameLst>
                                          <p:attrName>style.color</p:attrName>
                                        </p:attrNameLst>
                                      </p:cBhvr>
                                      <p:to>
                                        <a:srgbClr val="F7FD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285728"/>
            <a:ext cx="5786478" cy="2062103"/>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rgbClr val="31EF48"/>
                  </a:solidFill>
                </a:ln>
                <a:solidFill>
                  <a:schemeClr val="bg1">
                    <a:lumMod val="95000"/>
                  </a:schemeClr>
                </a:solidFill>
                <a:latin typeface="Cooper Black" pitchFamily="18" charset="0"/>
              </a:rPr>
              <a:t>Raver is a word that has been used since the 1960s to describe people who are enthusiastic.</a:t>
            </a:r>
          </a:p>
        </p:txBody>
      </p:sp>
      <p:pic>
        <p:nvPicPr>
          <p:cNvPr id="3" name="Рисунок 2" descr="танцы.gif"/>
          <p:cNvPicPr>
            <a:picLocks noChangeAspect="1"/>
          </p:cNvPicPr>
          <p:nvPr/>
        </p:nvPicPr>
        <p:blipFill>
          <a:blip r:embed="rId3" cstate="print"/>
          <a:stretch>
            <a:fillRect/>
          </a:stretch>
        </p:blipFill>
        <p:spPr>
          <a:xfrm>
            <a:off x="3286116" y="2643182"/>
            <a:ext cx="1847851" cy="25241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descr="таракан.gif"/>
          <p:cNvPicPr>
            <a:picLocks noChangeAspect="1"/>
          </p:cNvPicPr>
          <p:nvPr/>
        </p:nvPicPr>
        <p:blipFill>
          <a:blip r:embed="rId4" cstate="print"/>
          <a:stretch>
            <a:fillRect/>
          </a:stretch>
        </p:blipFill>
        <p:spPr>
          <a:xfrm>
            <a:off x="755576" y="2780928"/>
            <a:ext cx="1785934" cy="23812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642910" y="5500702"/>
            <a:ext cx="8215370" cy="1077218"/>
          </a:xfrm>
          <a:prstGeom prst="rect">
            <a:avLst/>
          </a:prstGeom>
          <a:noFill/>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ln>
                  <a:solidFill>
                    <a:srgbClr val="FFFF00"/>
                  </a:solidFill>
                </a:ln>
                <a:solidFill>
                  <a:schemeClr val="bg1">
                    <a:lumMod val="95000"/>
                  </a:schemeClr>
                </a:solidFill>
                <a:latin typeface="Cooper Black" pitchFamily="18" charset="0"/>
              </a:rPr>
              <a:t>However, a Raver who belongs to the one of the sub-types can.</a:t>
            </a:r>
          </a:p>
        </p:txBody>
      </p:sp>
      <p:sp>
        <p:nvSpPr>
          <p:cNvPr id="3" name="Прямоугольник 2"/>
          <p:cNvSpPr/>
          <p:nvPr/>
        </p:nvSpPr>
        <p:spPr>
          <a:xfrm>
            <a:off x="285720" y="285728"/>
            <a:ext cx="8501090" cy="1077218"/>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rgbClr val="FFFF00"/>
                  </a:solidFill>
                </a:ln>
                <a:solidFill>
                  <a:schemeClr val="bg1">
                    <a:lumMod val="95000"/>
                  </a:schemeClr>
                </a:solidFill>
                <a:latin typeface="Cooper Black" pitchFamily="18" charset="0"/>
              </a:rPr>
              <a:t>A raver does not necessarily have an out wardly defining appearance. </a:t>
            </a:r>
            <a:endParaRPr lang="en-US" sz="3200" dirty="0">
              <a:latin typeface="Cooper Black" pitchFamily="18" charset="0"/>
            </a:endParaRPr>
          </a:p>
        </p:txBody>
      </p:sp>
      <p:pic>
        <p:nvPicPr>
          <p:cNvPr id="4" name="Рисунок 3" descr="raver_1.jpg"/>
          <p:cNvPicPr>
            <a:picLocks noChangeAspect="1"/>
          </p:cNvPicPr>
          <p:nvPr/>
        </p:nvPicPr>
        <p:blipFill>
          <a:blip r:embed="rId3" cstate="print"/>
          <a:stretch>
            <a:fillRect/>
          </a:stretch>
        </p:blipFill>
        <p:spPr>
          <a:xfrm>
            <a:off x="5786446" y="1714488"/>
            <a:ext cx="2266044" cy="2857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cTn>
                              </p:par>
                            </p:childTnLst>
                          </p:cTn>
                        </p:par>
                        <p:par>
                          <p:cTn id="17" fill="hold">
                            <p:stCondLst>
                              <p:cond delay="1000"/>
                            </p:stCondLst>
                            <p:childTnLst>
                              <p:par>
                                <p:cTn id="18" presetID="49" presetClass="entr" presetSubtype="0" de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36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285728"/>
            <a:ext cx="8929718" cy="2062103"/>
          </a:xfrm>
          <a:prstGeom prst="rect">
            <a:avLst/>
          </a:prstGeom>
          <a:noFill/>
        </p:spPr>
        <p:txBody>
          <a:bodyPr>
            <a:spAutoFit/>
            <a:scene3d>
              <a:camera prst="orthographicFront"/>
              <a:lightRig rig="threePt" dir="t"/>
            </a:scene3d>
            <a:sp3d extrusionH="57150">
              <a:bevelT h="25400" prst="softRound"/>
            </a:sp3d>
          </a:bodyPr>
          <a:lstStyle/>
          <a:p>
            <a:pPr algn="ctr" fontAlgn="auto">
              <a:spcBef>
                <a:spcPts val="0"/>
              </a:spcBef>
              <a:spcAft>
                <a:spcPts val="0"/>
              </a:spcAft>
              <a:defRPr/>
            </a:pPr>
            <a:r>
              <a:rPr lang="en-US" sz="3200" dirty="0">
                <a:ln>
                  <a:solidFill>
                    <a:srgbClr val="FF99FF"/>
                  </a:solidFill>
                </a:ln>
                <a:solidFill>
                  <a:srgbClr val="FFFF00"/>
                </a:solidFill>
                <a:latin typeface="Cooper Black" pitchFamily="18" charset="0"/>
              </a:rPr>
              <a:t>Raver music includes Trance, Dance, Hardcore, Techno, Psychedelic, Trance, Breakbeat, Jungle( or Drum and Bass), Electro, Dubstep and  Happy Hardcore.</a:t>
            </a:r>
          </a:p>
        </p:txBody>
      </p:sp>
      <p:pic>
        <p:nvPicPr>
          <p:cNvPr id="3" name="Рисунок 2" descr="1_raver.JPG"/>
          <p:cNvPicPr>
            <a:picLocks noChangeAspect="1"/>
          </p:cNvPicPr>
          <p:nvPr/>
        </p:nvPicPr>
        <p:blipFill>
          <a:blip r:embed="rId3" cstate="print"/>
          <a:stretch>
            <a:fillRect/>
          </a:stretch>
        </p:blipFill>
        <p:spPr>
          <a:xfrm>
            <a:off x="785786" y="3214686"/>
            <a:ext cx="2134567" cy="32147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3" descr="208405_raver.jpg"/>
          <p:cNvPicPr>
            <a:picLocks noChangeAspect="1"/>
          </p:cNvPicPr>
          <p:nvPr/>
        </p:nvPicPr>
        <p:blipFill>
          <a:blip r:embed="rId4" cstate="print"/>
          <a:stretch>
            <a:fillRect/>
          </a:stretch>
        </p:blipFill>
        <p:spPr>
          <a:xfrm>
            <a:off x="6500826" y="3357562"/>
            <a:ext cx="2214578" cy="3143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3000"/>
          </a:stretch>
        </a:blipFill>
        <a:effectLst/>
      </p:bgPr>
    </p:bg>
    <p:spTree>
      <p:nvGrpSpPr>
        <p:cNvPr id="1" name=""/>
        <p:cNvGrpSpPr/>
        <p:nvPr/>
      </p:nvGrpSpPr>
      <p:grpSpPr>
        <a:xfrm>
          <a:off x="0" y="0"/>
          <a:ext cx="0" cy="0"/>
          <a:chOff x="0" y="0"/>
          <a:chExt cx="0" cy="0"/>
        </a:xfrm>
      </p:grpSpPr>
      <p:sp>
        <p:nvSpPr>
          <p:cNvPr id="2" name="TextBox 1"/>
          <p:cNvSpPr txBox="1"/>
          <p:nvPr/>
        </p:nvSpPr>
        <p:spPr>
          <a:xfrm>
            <a:off x="3143240" y="1214422"/>
            <a:ext cx="3571900"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chemeClr val="bg1">
                    <a:lumMod val="95000"/>
                  </a:schemeClr>
                </a:solidFill>
                <a:latin typeface="Cooper Black" pitchFamily="18" charset="0"/>
              </a:rPr>
              <a:t>believe in:</a:t>
            </a:r>
          </a:p>
        </p:txBody>
      </p:sp>
      <p:sp>
        <p:nvSpPr>
          <p:cNvPr id="3" name="TextBox 2"/>
          <p:cNvSpPr txBox="1"/>
          <p:nvPr/>
        </p:nvSpPr>
        <p:spPr>
          <a:xfrm>
            <a:off x="500034" y="1357298"/>
            <a:ext cx="2143140"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FF99FF"/>
                </a:solidFill>
                <a:latin typeface="Cooper Black" pitchFamily="18" charset="0"/>
              </a:rPr>
              <a:t>Peace</a:t>
            </a:r>
          </a:p>
        </p:txBody>
      </p:sp>
      <p:sp>
        <p:nvSpPr>
          <p:cNvPr id="4" name="TextBox 3"/>
          <p:cNvSpPr txBox="1"/>
          <p:nvPr/>
        </p:nvSpPr>
        <p:spPr>
          <a:xfrm>
            <a:off x="6786578" y="1928802"/>
            <a:ext cx="1928826" cy="830997"/>
          </a:xfrm>
          <a:prstGeom prst="rect">
            <a:avLst/>
          </a:prstGeom>
          <a:noFill/>
        </p:spPr>
        <p:txBody>
          <a:bodyPr>
            <a:spAutoFit/>
          </a:bodyPr>
          <a:lstStyle/>
          <a:p>
            <a:pPr fontAlgn="auto">
              <a:spcBef>
                <a:spcPts val="0"/>
              </a:spcBef>
              <a:spcAft>
                <a:spcPts val="0"/>
              </a:spcAft>
              <a:defRPr/>
            </a:pPr>
            <a:r>
              <a:rPr lang="en-US" sz="4800" dirty="0">
                <a:ln>
                  <a:solidFill>
                    <a:schemeClr val="tx1">
                      <a:lumMod val="95000"/>
                      <a:lumOff val="5000"/>
                    </a:schemeClr>
                  </a:solidFill>
                </a:ln>
                <a:solidFill>
                  <a:srgbClr val="FF0000"/>
                </a:solidFill>
                <a:latin typeface="Cooper Black" pitchFamily="18" charset="0"/>
              </a:rPr>
              <a:t>Love</a:t>
            </a:r>
          </a:p>
        </p:txBody>
      </p:sp>
      <p:sp>
        <p:nvSpPr>
          <p:cNvPr id="5" name="TextBox 4"/>
          <p:cNvSpPr txBox="1"/>
          <p:nvPr/>
        </p:nvSpPr>
        <p:spPr>
          <a:xfrm>
            <a:off x="214282" y="2357430"/>
            <a:ext cx="3286116"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4BD0FF"/>
                </a:solidFill>
                <a:latin typeface="Cooper Black" pitchFamily="18" charset="0"/>
              </a:rPr>
              <a:t>Freedom</a:t>
            </a:r>
          </a:p>
        </p:txBody>
      </p:sp>
      <p:sp>
        <p:nvSpPr>
          <p:cNvPr id="6" name="TextBox 5"/>
          <p:cNvSpPr txBox="1"/>
          <p:nvPr/>
        </p:nvSpPr>
        <p:spPr>
          <a:xfrm>
            <a:off x="285720" y="3500438"/>
            <a:ext cx="3500462"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31EF48"/>
                </a:solidFill>
                <a:latin typeface="Cooper Black" pitchFamily="18" charset="0"/>
              </a:rPr>
              <a:t>Tolerance</a:t>
            </a:r>
          </a:p>
        </p:txBody>
      </p:sp>
      <p:sp>
        <p:nvSpPr>
          <p:cNvPr id="7" name="TextBox 6"/>
          <p:cNvSpPr txBox="1"/>
          <p:nvPr/>
        </p:nvSpPr>
        <p:spPr>
          <a:xfrm>
            <a:off x="6286512" y="2928934"/>
            <a:ext cx="2571768"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7030A0"/>
                </a:solidFill>
                <a:latin typeface="Cooper Black" pitchFamily="18" charset="0"/>
              </a:rPr>
              <a:t>Unity</a:t>
            </a:r>
          </a:p>
        </p:txBody>
      </p:sp>
      <p:sp>
        <p:nvSpPr>
          <p:cNvPr id="8" name="TextBox 7"/>
          <p:cNvSpPr txBox="1"/>
          <p:nvPr/>
        </p:nvSpPr>
        <p:spPr>
          <a:xfrm>
            <a:off x="5572132" y="4143380"/>
            <a:ext cx="3357554"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FFFF00"/>
                </a:solidFill>
                <a:latin typeface="Cooper Black" pitchFamily="18" charset="0"/>
              </a:rPr>
              <a:t>Harmony</a:t>
            </a:r>
          </a:p>
        </p:txBody>
      </p:sp>
      <p:sp>
        <p:nvSpPr>
          <p:cNvPr id="9" name="TextBox 8"/>
          <p:cNvSpPr txBox="1"/>
          <p:nvPr/>
        </p:nvSpPr>
        <p:spPr>
          <a:xfrm>
            <a:off x="285720" y="4500570"/>
            <a:ext cx="4000528"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FFC000"/>
                </a:solidFill>
                <a:latin typeface="Cooper Black" pitchFamily="18" charset="0"/>
              </a:rPr>
              <a:t>Expression</a:t>
            </a:r>
          </a:p>
        </p:txBody>
      </p:sp>
      <p:sp>
        <p:nvSpPr>
          <p:cNvPr id="10" name="TextBox 9"/>
          <p:cNvSpPr txBox="1"/>
          <p:nvPr/>
        </p:nvSpPr>
        <p:spPr>
          <a:xfrm>
            <a:off x="5572132" y="5286388"/>
            <a:ext cx="3000396" cy="830997"/>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4800" dirty="0">
                <a:ln>
                  <a:solidFill>
                    <a:schemeClr val="tx1">
                      <a:lumMod val="95000"/>
                      <a:lumOff val="5000"/>
                    </a:schemeClr>
                  </a:solidFill>
                </a:ln>
                <a:solidFill>
                  <a:srgbClr val="0070C0"/>
                </a:solidFill>
                <a:latin typeface="Cooper Black" pitchFamily="18" charset="0"/>
              </a:rPr>
              <a:t>Respect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214290"/>
            <a:ext cx="8786842" cy="2062103"/>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rgbClr val="FFFF00"/>
                  </a:solidFill>
                </a:ln>
                <a:solidFill>
                  <a:schemeClr val="bg1">
                    <a:lumMod val="95000"/>
                  </a:schemeClr>
                </a:solidFill>
                <a:latin typeface="Cooper Black" pitchFamily="18" charset="0"/>
              </a:rPr>
              <a:t>Tecktonik also called Electro Dance, is a frenetic and quickly French street dance which is typically performed to electro music.</a:t>
            </a:r>
          </a:p>
        </p:txBody>
      </p:sp>
      <p:sp>
        <p:nvSpPr>
          <p:cNvPr id="3" name="TextBox 2"/>
          <p:cNvSpPr txBox="1"/>
          <p:nvPr/>
        </p:nvSpPr>
        <p:spPr>
          <a:xfrm>
            <a:off x="785786" y="4929198"/>
            <a:ext cx="7929618" cy="1569660"/>
          </a:xfrm>
          <a:prstGeom prst="rect">
            <a:avLst/>
          </a:prstGeom>
          <a:noFill/>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ln>
                  <a:solidFill>
                    <a:srgbClr val="FFC000"/>
                  </a:solidFill>
                </a:ln>
                <a:solidFill>
                  <a:schemeClr val="bg1">
                    <a:lumMod val="95000"/>
                  </a:schemeClr>
                </a:solidFill>
                <a:latin typeface="Cooper Black" pitchFamily="18" charset="0"/>
              </a:rPr>
              <a:t>The dance style emphasizes arm movements and focuses less on leg movements.</a:t>
            </a:r>
          </a:p>
        </p:txBody>
      </p:sp>
      <p:pic>
        <p:nvPicPr>
          <p:cNvPr id="4" name="Рисунок 3" descr="emb00.gif"/>
          <p:cNvPicPr>
            <a:picLocks noChangeAspect="1"/>
          </p:cNvPicPr>
          <p:nvPr/>
        </p:nvPicPr>
        <p:blipFill>
          <a:blip r:embed="rId3" cstate="print"/>
          <a:stretch>
            <a:fillRect/>
          </a:stretch>
        </p:blipFill>
        <p:spPr>
          <a:xfrm>
            <a:off x="642910" y="2428868"/>
            <a:ext cx="2214578" cy="2214578"/>
          </a:xfrm>
          <a:prstGeom prst="flowChartConnector">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descr="ph_6.jpg"/>
          <p:cNvPicPr>
            <a:picLocks noChangeAspect="1"/>
          </p:cNvPicPr>
          <p:nvPr/>
        </p:nvPicPr>
        <p:blipFill>
          <a:blip r:embed="rId4" cstate="print"/>
          <a:stretch>
            <a:fillRect/>
          </a:stretch>
        </p:blipFill>
        <p:spPr>
          <a:xfrm>
            <a:off x="6500826" y="2000240"/>
            <a:ext cx="1885153" cy="28223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9"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0" fill="hold"/>
                                        <p:tgtEl>
                                          <p:spTgt spid="4"/>
                                        </p:tgtEl>
                                        <p:attrNameLst>
                                          <p:attrName>ppt_w</p:attrName>
                                        </p:attrNameLst>
                                      </p:cBhvr>
                                      <p:tavLst>
                                        <p:tav tm="0" fmla="#ppt_w*sin(2.5*pi*$)">
                                          <p:val>
                                            <p:fltVal val="0"/>
                                          </p:val>
                                        </p:tav>
                                        <p:tav tm="100000">
                                          <p:val>
                                            <p:fltVal val="1"/>
                                          </p:val>
                                        </p:tav>
                                      </p:tavLst>
                                    </p:anim>
                                    <p:anim calcmode="lin" valueType="num">
                                      <p:cBhvr>
                                        <p:cTn id="19" dur="5000" fill="hold"/>
                                        <p:tgtEl>
                                          <p:spTgt spid="4"/>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0" fill="hold"/>
                                        <p:tgtEl>
                                          <p:spTgt spid="5"/>
                                        </p:tgtEl>
                                        <p:attrNameLst>
                                          <p:attrName>ppt_w</p:attrName>
                                        </p:attrNameLst>
                                      </p:cBhvr>
                                      <p:tavLst>
                                        <p:tav tm="0" fmla="#ppt_w*sin(2.5*pi*$)">
                                          <p:val>
                                            <p:fltVal val="0"/>
                                          </p:val>
                                        </p:tav>
                                        <p:tav tm="100000">
                                          <p:val>
                                            <p:fltVal val="1"/>
                                          </p:val>
                                        </p:tav>
                                      </p:tavLst>
                                    </p:anim>
                                    <p:anim calcmode="lin" valueType="num">
                                      <p:cBhvr>
                                        <p:cTn id="23"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928662" y="4786322"/>
            <a:ext cx="7858148" cy="1569660"/>
          </a:xfrm>
          <a:prstGeom prst="rect">
            <a:avLst/>
          </a:prstGeom>
          <a:noFill/>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solidFill>
                  <a:schemeClr val="bg1">
                    <a:lumMod val="95000"/>
                  </a:schemeClr>
                </a:solidFill>
                <a:latin typeface="Cooper Black" pitchFamily="18" charset="0"/>
              </a:rPr>
              <a:t>It started in the 2000s and originated from the Paris, mainly from the Metropolis night club.</a:t>
            </a:r>
          </a:p>
        </p:txBody>
      </p:sp>
      <p:sp>
        <p:nvSpPr>
          <p:cNvPr id="3" name="TextBox 2"/>
          <p:cNvSpPr txBox="1"/>
          <p:nvPr/>
        </p:nvSpPr>
        <p:spPr>
          <a:xfrm>
            <a:off x="285720" y="285728"/>
            <a:ext cx="8643998" cy="1077218"/>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solidFill>
                  <a:srgbClr val="92D050"/>
                </a:solidFill>
                <a:latin typeface="Cooper Black" pitchFamily="18" charset="0"/>
              </a:rPr>
              <a:t>The creator of the tecktonik Cyril Blanc, artistic director of Mertopolis.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4929198"/>
            <a:ext cx="8715436" cy="1754326"/>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3600" b="1" dirty="0">
                <a:ln>
                  <a:solidFill>
                    <a:srgbClr val="7030A0"/>
                  </a:solidFill>
                </a:ln>
                <a:solidFill>
                  <a:srgbClr val="FFFF00"/>
                </a:solidFill>
                <a:latin typeface="Cooper Black" pitchFamily="18" charset="0"/>
              </a:rPr>
              <a:t>A particular cultural grouping is a way for young people to express their </a:t>
            </a:r>
            <a:r>
              <a:rPr lang="en-US" sz="3600" b="1" dirty="0">
                <a:ln>
                  <a:solidFill>
                    <a:srgbClr val="FF0000"/>
                  </a:solidFill>
                </a:ln>
                <a:solidFill>
                  <a:srgbClr val="FFFF00"/>
                </a:solidFill>
                <a:latin typeface="Cooper Black" pitchFamily="18" charset="0"/>
              </a:rPr>
              <a:t>individuality.</a:t>
            </a:r>
            <a:endParaRPr lang="ru-RU" sz="3600" b="1" dirty="0">
              <a:ln>
                <a:solidFill>
                  <a:srgbClr val="FF0000"/>
                </a:solidFill>
              </a:ln>
              <a:solidFill>
                <a:srgbClr val="FFFF00"/>
              </a:solidFill>
              <a:latin typeface="Constantia" pitchFamily="18" charset="0"/>
            </a:endParaRPr>
          </a:p>
        </p:txBody>
      </p:sp>
      <p:sp>
        <p:nvSpPr>
          <p:cNvPr id="4" name="Прямоугольник 3"/>
          <p:cNvSpPr/>
          <p:nvPr/>
        </p:nvSpPr>
        <p:spPr>
          <a:xfrm>
            <a:off x="214282" y="285728"/>
            <a:ext cx="8572560" cy="2308324"/>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3600" b="1" dirty="0">
                <a:ln>
                  <a:solidFill>
                    <a:srgbClr val="7030A0"/>
                  </a:solidFill>
                </a:ln>
                <a:solidFill>
                  <a:srgbClr val="FFFF00"/>
                </a:solidFill>
                <a:latin typeface="Cooper Black" pitchFamily="18" charset="0"/>
              </a:rPr>
              <a:t>There are many groupings (subcultures) that have interests </a:t>
            </a:r>
            <a:r>
              <a:rPr lang="en-US" sz="3600" b="1" dirty="0">
                <a:ln>
                  <a:solidFill>
                    <a:srgbClr val="FF0000"/>
                  </a:solidFill>
                </a:ln>
                <a:solidFill>
                  <a:srgbClr val="FFFF00"/>
                </a:solidFill>
                <a:latin typeface="Cooper Black" pitchFamily="18" charset="0"/>
              </a:rPr>
              <a:t>different</a:t>
            </a:r>
            <a:r>
              <a:rPr lang="en-US" sz="3600" b="1" dirty="0">
                <a:ln>
                  <a:solidFill>
                    <a:srgbClr val="7030A0"/>
                  </a:solidFill>
                </a:ln>
                <a:solidFill>
                  <a:srgbClr val="FFFF00"/>
                </a:solidFill>
                <a:latin typeface="Cooper Black" pitchFamily="18" charset="0"/>
              </a:rPr>
              <a:t> from those of the mainstream culture. </a:t>
            </a:r>
            <a:endParaRPr lang="ru-RU" sz="3600" dirty="0">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7000"/>
          </a:stretch>
        </a:blipFill>
        <a:effectLst/>
      </p:bgPr>
    </p:bg>
    <p:spTree>
      <p:nvGrpSpPr>
        <p:cNvPr id="1" name=""/>
        <p:cNvGrpSpPr/>
        <p:nvPr/>
      </p:nvGrpSpPr>
      <p:grpSpPr>
        <a:xfrm>
          <a:off x="0" y="0"/>
          <a:ext cx="0" cy="0"/>
          <a:chOff x="0" y="0"/>
          <a:chExt cx="0" cy="0"/>
        </a:xfrm>
      </p:grpSpPr>
      <p:sp>
        <p:nvSpPr>
          <p:cNvPr id="2" name="TextBox 1"/>
          <p:cNvSpPr txBox="1"/>
          <p:nvPr/>
        </p:nvSpPr>
        <p:spPr>
          <a:xfrm>
            <a:off x="1763688" y="116632"/>
            <a:ext cx="5857916" cy="1569660"/>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9600" b="1" spc="300" dirty="0">
                <a:ln w="38100">
                  <a:solidFill>
                    <a:schemeClr val="tx1">
                      <a:lumMod val="95000"/>
                      <a:lumOff val="5000"/>
                    </a:schemeClr>
                  </a:solidFill>
                </a:ln>
                <a:solidFill>
                  <a:srgbClr val="92D050"/>
                </a:solidFill>
                <a:latin typeface="Jokerman" pitchFamily="82" charset="0"/>
              </a:rPr>
              <a:t>Gamers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214290"/>
            <a:ext cx="4429156" cy="1077218"/>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rgbClr val="75DBFF"/>
                  </a:solidFill>
                </a:ln>
                <a:solidFill>
                  <a:srgbClr val="FFC000"/>
                </a:solidFill>
                <a:latin typeface="Cooper Black" pitchFamily="18" charset="0"/>
              </a:rPr>
              <a:t>Gamers is players of video games.</a:t>
            </a:r>
          </a:p>
        </p:txBody>
      </p:sp>
      <p:sp>
        <p:nvSpPr>
          <p:cNvPr id="3" name="TextBox 2"/>
          <p:cNvSpPr txBox="1"/>
          <p:nvPr/>
        </p:nvSpPr>
        <p:spPr>
          <a:xfrm>
            <a:off x="214282" y="1214422"/>
            <a:ext cx="4786346" cy="5016758"/>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rgbClr val="FF99FF"/>
                  </a:solidFill>
                </a:ln>
                <a:solidFill>
                  <a:srgbClr val="92D050"/>
                </a:solidFill>
                <a:latin typeface="Cooper Black" pitchFamily="18" charset="0"/>
              </a:rPr>
              <a:t>While the term nominally includes those who do not necessarily consider themselves to be gamer, it is commonly used to identify those who spend much of their leisure time playing 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2357430"/>
            <a:ext cx="4857784" cy="3539430"/>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i="1" dirty="0">
                <a:ln w="3175">
                  <a:solidFill>
                    <a:srgbClr val="66FF66"/>
                  </a:solidFill>
                </a:ln>
                <a:solidFill>
                  <a:srgbClr val="00B050"/>
                </a:solidFill>
                <a:latin typeface="Cooper Black" pitchFamily="18" charset="0"/>
              </a:rPr>
              <a:t>There are many gamer communities around the world. Many of these take the form of web rings, discussion forums and other virtual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857232"/>
            <a:ext cx="8715404" cy="1569660"/>
          </a:xfrm>
          <a:prstGeom prst="rect">
            <a:avLst/>
          </a:prstGeom>
          <a:noFill/>
        </p:spPr>
        <p:txBody>
          <a:bodyPr>
            <a:spAutoFit/>
            <a:scene3d>
              <a:camera prst="orthographicFront"/>
              <a:lightRig rig="threePt" dir="t"/>
            </a:scene3d>
            <a:sp3d extrusionH="57150">
              <a:bevelT w="38100" h="38100" prst="angle"/>
            </a:sp3d>
          </a:bodyPr>
          <a:lstStyle/>
          <a:p>
            <a:pPr fontAlgn="auto">
              <a:spcBef>
                <a:spcPts val="0"/>
              </a:spcBef>
              <a:spcAft>
                <a:spcPts val="0"/>
              </a:spcAft>
              <a:defRPr/>
            </a:pPr>
            <a:r>
              <a:rPr lang="en-US" sz="9600" b="1" spc="300" dirty="0">
                <a:ln w="76200">
                  <a:solidFill>
                    <a:srgbClr val="FFFF00"/>
                  </a:solidFill>
                </a:ln>
                <a:solidFill>
                  <a:schemeClr val="bg1"/>
                </a:solidFill>
                <a:latin typeface="Jokerman" pitchFamily="82" charset="0"/>
              </a:rPr>
              <a:t>Cosplayers</a:t>
            </a:r>
          </a:p>
        </p:txBody>
      </p:sp>
      <p:sp>
        <p:nvSpPr>
          <p:cNvPr id="3" name="TextBox 2"/>
          <p:cNvSpPr txBox="1"/>
          <p:nvPr/>
        </p:nvSpPr>
        <p:spPr>
          <a:xfrm>
            <a:off x="214282" y="2500306"/>
            <a:ext cx="7215238" cy="2123658"/>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6600" b="1" dirty="0">
                <a:ln>
                  <a:solidFill>
                    <a:srgbClr val="FFFF00"/>
                  </a:solidFill>
                </a:ln>
                <a:solidFill>
                  <a:schemeClr val="bg1"/>
                </a:solidFill>
                <a:latin typeface="+mn-lt"/>
              </a:rPr>
              <a:t>(Anime fans or Otaku)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4000" r="-1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357166"/>
            <a:ext cx="8501122" cy="1569660"/>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w="38100">
                  <a:solidFill>
                    <a:srgbClr val="FFFF00"/>
                  </a:solidFill>
                </a:ln>
                <a:solidFill>
                  <a:srgbClr val="FF0000"/>
                </a:solidFill>
                <a:latin typeface="Cooper Black" pitchFamily="18" charset="0"/>
              </a:rPr>
              <a:t>Otaku is a derisive term used to refer to people with obsessive interests, particularly anime and manga.  </a:t>
            </a:r>
          </a:p>
        </p:txBody>
      </p:sp>
      <p:sp>
        <p:nvSpPr>
          <p:cNvPr id="3" name="TextBox 2"/>
          <p:cNvSpPr txBox="1"/>
          <p:nvPr/>
        </p:nvSpPr>
        <p:spPr>
          <a:xfrm>
            <a:off x="285720" y="5000636"/>
            <a:ext cx="8643998" cy="1077218"/>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w="38100">
                  <a:solidFill>
                    <a:srgbClr val="FFFF00"/>
                  </a:solidFill>
                </a:ln>
                <a:solidFill>
                  <a:srgbClr val="FF0000"/>
                </a:solidFill>
                <a:latin typeface="Cooper Black" pitchFamily="18" charset="0"/>
              </a:rPr>
              <a:t>Anime an abbreviated pronunciation in Japanese of “animation”. </a:t>
            </a:r>
          </a:p>
        </p:txBody>
      </p:sp>
      <p:sp>
        <p:nvSpPr>
          <p:cNvPr id="4" name="TextBox 3"/>
          <p:cNvSpPr txBox="1"/>
          <p:nvPr/>
        </p:nvSpPr>
        <p:spPr>
          <a:xfrm>
            <a:off x="357158" y="2143116"/>
            <a:ext cx="3571900" cy="2554545"/>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buFont typeface="Arial" pitchFamily="34" charset="0"/>
              <a:buChar char="•"/>
              <a:defRPr/>
            </a:pPr>
            <a:r>
              <a:rPr lang="en-US" sz="3200" dirty="0">
                <a:ln w="38100">
                  <a:solidFill>
                    <a:schemeClr val="bg1">
                      <a:lumMod val="95000"/>
                    </a:schemeClr>
                  </a:solidFill>
                </a:ln>
                <a:solidFill>
                  <a:srgbClr val="FF0000"/>
                </a:solidFill>
                <a:latin typeface="Cooper Black" pitchFamily="18" charset="0"/>
              </a:rPr>
              <a:t>Anime</a:t>
            </a:r>
            <a:r>
              <a:rPr lang="en-US" sz="3200" dirty="0">
                <a:ln w="38100">
                  <a:solidFill>
                    <a:srgbClr val="FFFF00"/>
                  </a:solidFill>
                </a:ln>
                <a:solidFill>
                  <a:srgbClr val="FF0000"/>
                </a:solidFill>
                <a:latin typeface="Cooper Black" pitchFamily="18" charset="0"/>
              </a:rPr>
              <a:t> is hand-drawn and computer-animated cartoons. </a:t>
            </a:r>
          </a:p>
        </p:txBody>
      </p:sp>
      <p:sp>
        <p:nvSpPr>
          <p:cNvPr id="5" name="Прямоугольник 4"/>
          <p:cNvSpPr/>
          <p:nvPr/>
        </p:nvSpPr>
        <p:spPr>
          <a:xfrm>
            <a:off x="6286512" y="2143116"/>
            <a:ext cx="2214578" cy="1569660"/>
          </a:xfrm>
          <a:prstGeom prst="rect">
            <a:avLst/>
          </a:prstGeom>
        </p:spPr>
        <p:txBody>
          <a:bodyPr>
            <a:spAutoFit/>
            <a:scene3d>
              <a:camera prst="orthographicFront"/>
              <a:lightRig rig="threePt" dir="t"/>
            </a:scene3d>
            <a:sp3d extrusionH="57150">
              <a:bevelT h="25400" prst="softRound"/>
            </a:sp3d>
          </a:bodyPr>
          <a:lstStyle/>
          <a:p>
            <a:pPr algn="r" fontAlgn="auto">
              <a:spcBef>
                <a:spcPts val="0"/>
              </a:spcBef>
              <a:spcAft>
                <a:spcPts val="0"/>
              </a:spcAft>
              <a:buFont typeface="Arial" pitchFamily="34" charset="0"/>
              <a:buChar char="•"/>
              <a:defRPr/>
            </a:pPr>
            <a:r>
              <a:rPr lang="en-US" sz="3200" dirty="0">
                <a:ln w="38100">
                  <a:solidFill>
                    <a:schemeClr val="bg1">
                      <a:lumMod val="95000"/>
                    </a:schemeClr>
                  </a:solidFill>
                </a:ln>
                <a:solidFill>
                  <a:srgbClr val="FF0000"/>
                </a:solidFill>
                <a:latin typeface="Cooper Black" pitchFamily="18" charset="0"/>
              </a:rPr>
              <a:t>Manga</a:t>
            </a:r>
            <a:r>
              <a:rPr lang="en-US" sz="3200" dirty="0">
                <a:ln w="38100">
                  <a:solidFill>
                    <a:srgbClr val="FFFF00"/>
                  </a:solidFill>
                </a:ln>
                <a:solidFill>
                  <a:srgbClr val="FF0000"/>
                </a:solidFill>
                <a:latin typeface="Cooper Black" pitchFamily="18" charset="0"/>
              </a:rPr>
              <a:t> is Japanese comics.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8)">
                                      <p:cBhvr>
                                        <p:cTn id="18" dur="1000"/>
                                        <p:tgtEl>
                                          <p:spTgt spid="4"/>
                                        </p:tgtEl>
                                      </p:cBhvr>
                                    </p:animEffect>
                                  </p:childTnLst>
                                </p:cTn>
                              </p:par>
                              <p:par>
                                <p:cTn id="19" presetID="21"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8)">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85720" y="500042"/>
            <a:ext cx="5072098" cy="6001643"/>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dirty="0">
                <a:ln>
                  <a:solidFill>
                    <a:schemeClr val="bg1">
                      <a:lumMod val="95000"/>
                    </a:schemeClr>
                  </a:solidFill>
                </a:ln>
                <a:solidFill>
                  <a:srgbClr val="FFFF00"/>
                </a:solidFill>
                <a:latin typeface="Cooper Black" pitchFamily="18" charset="0"/>
              </a:rPr>
              <a:t>Cosplay, short for "costume play", is a fan labor type of performance art in which participants costumes and accessories to represent a specific character or idea. Characters are often drawn from popular fiction in Japan. </a:t>
            </a:r>
          </a:p>
        </p:txBody>
      </p:sp>
      <p:pic>
        <p:nvPicPr>
          <p:cNvPr id="4098" name="Picture 2" descr="J:\картинки\0_4f9b6_d9341724_XL.jpg"/>
          <p:cNvPicPr>
            <a:picLocks noChangeAspect="1" noChangeArrowheads="1"/>
          </p:cNvPicPr>
          <p:nvPr/>
        </p:nvPicPr>
        <p:blipFill>
          <a:blip r:embed="rId3" cstate="print"/>
          <a:srcRect/>
          <a:stretch>
            <a:fillRect/>
          </a:stretch>
        </p:blipFill>
        <p:spPr bwMode="auto">
          <a:xfrm>
            <a:off x="4788024" y="1700808"/>
            <a:ext cx="3960440" cy="3501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143372" y="3000372"/>
            <a:ext cx="4714908" cy="3539430"/>
          </a:xfrm>
          <a:prstGeom prst="rect">
            <a:avLst/>
          </a:prstGeom>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dirty="0">
                <a:ln>
                  <a:solidFill>
                    <a:srgbClr val="FFFF00"/>
                  </a:solidFill>
                </a:ln>
                <a:solidFill>
                  <a:srgbClr val="FF0000"/>
                </a:solidFill>
                <a:latin typeface="Cooper Black" pitchFamily="18" charset="0"/>
              </a:rPr>
              <a:t>Favorite sources include manga, anime, tokusatsu, comic books, graphic novels, video games, hentai and fantasy movies.</a:t>
            </a:r>
          </a:p>
        </p:txBody>
      </p:sp>
      <p:pic>
        <p:nvPicPr>
          <p:cNvPr id="8" name="Рисунок 7" descr="Harajuku_bridge_02[1].jpg"/>
          <p:cNvPicPr>
            <a:picLocks noChangeAspect="1"/>
          </p:cNvPicPr>
          <p:nvPr/>
        </p:nvPicPr>
        <p:blipFill>
          <a:blip r:embed="rId3" cstate="print"/>
          <a:stretch>
            <a:fillRect/>
          </a:stretch>
        </p:blipFill>
        <p:spPr>
          <a:xfrm>
            <a:off x="357158" y="3429000"/>
            <a:ext cx="3519262" cy="27860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Рисунок 9" descr="Cosplay.jpg"/>
          <p:cNvPicPr>
            <a:picLocks noChangeAspect="1"/>
          </p:cNvPicPr>
          <p:nvPr/>
        </p:nvPicPr>
        <p:blipFill>
          <a:blip r:embed="rId4" cstate="print"/>
          <a:stretch>
            <a:fillRect/>
          </a:stretch>
        </p:blipFill>
        <p:spPr>
          <a:xfrm>
            <a:off x="428596" y="285728"/>
            <a:ext cx="3452039" cy="25717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Круглая лента лицом вверх 7"/>
          <p:cNvSpPr/>
          <p:nvPr/>
        </p:nvSpPr>
        <p:spPr>
          <a:xfrm>
            <a:off x="4499992" y="1340768"/>
            <a:ext cx="4143404" cy="1071570"/>
          </a:xfrm>
          <a:prstGeom prst="ellipseRibbon2">
            <a:avLst>
              <a:gd name="adj1" fmla="val 31897"/>
              <a:gd name="adj2" fmla="val 56088"/>
              <a:gd name="adj3" fmla="val 12500"/>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7200" b="1" dirty="0" smtClean="0">
                <a:effectLst>
                  <a:glow rad="101600">
                    <a:srgbClr val="75DBFF">
                      <a:alpha val="60000"/>
                    </a:srgbClr>
                  </a:glow>
                </a:effectLst>
              </a:rPr>
              <a:t>End!</a:t>
            </a:r>
            <a:endParaRPr lang="en-US" sz="7200" b="1" dirty="0">
              <a:effectLst>
                <a:glow rad="101600">
                  <a:srgbClr val="75DBFF">
                    <a:alpha val="60000"/>
                  </a:srgb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0" y="571480"/>
            <a:ext cx="8858280" cy="4524315"/>
          </a:xfrm>
          <a:prstGeom prst="rect">
            <a:avLst/>
          </a:prstGeom>
          <a:noFill/>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3600" dirty="0">
                <a:ln>
                  <a:solidFill>
                    <a:sysClr val="windowText" lastClr="000000"/>
                  </a:solidFill>
                </a:ln>
                <a:solidFill>
                  <a:srgbClr val="FFFF00"/>
                </a:solidFill>
                <a:latin typeface="Cooper Black" pitchFamily="18" charset="0"/>
              </a:rPr>
              <a:t>The most popular currents now is:</a:t>
            </a:r>
          </a:p>
          <a:p>
            <a:pPr lvl="1" fontAlgn="auto">
              <a:spcBef>
                <a:spcPts val="0"/>
              </a:spcBef>
              <a:spcAft>
                <a:spcPts val="0"/>
              </a:spcAft>
              <a:buFont typeface="Arial" pitchFamily="34" charset="0"/>
              <a:buChar char="•"/>
              <a:defRPr/>
            </a:pPr>
            <a:r>
              <a:rPr lang="en-US" sz="3600" dirty="0">
                <a:ln>
                  <a:solidFill>
                    <a:sysClr val="windowText" lastClr="000000"/>
                  </a:solidFill>
                </a:ln>
                <a:solidFill>
                  <a:srgbClr val="FFFF00"/>
                </a:solidFill>
                <a:latin typeface="Cooper Black" pitchFamily="18" charset="0"/>
              </a:rPr>
              <a:t>Rappers</a:t>
            </a:r>
          </a:p>
          <a:p>
            <a:pPr lvl="1" fontAlgn="auto">
              <a:spcBef>
                <a:spcPts val="0"/>
              </a:spcBef>
              <a:spcAft>
                <a:spcPts val="0"/>
              </a:spcAft>
              <a:buFont typeface="Arial" pitchFamily="34" charset="0"/>
              <a:buChar char="•"/>
              <a:defRPr/>
            </a:pPr>
            <a:r>
              <a:rPr lang="en-US" sz="3600" dirty="0">
                <a:ln>
                  <a:solidFill>
                    <a:sysClr val="windowText" lastClr="000000"/>
                  </a:solidFill>
                </a:ln>
                <a:solidFill>
                  <a:srgbClr val="FFFF00"/>
                </a:solidFill>
                <a:latin typeface="Cooper Black" pitchFamily="18" charset="0"/>
              </a:rPr>
              <a:t>Rockers (Goths, Emo, Punks, etc.)</a:t>
            </a:r>
          </a:p>
          <a:p>
            <a:pPr lvl="1" fontAlgn="auto">
              <a:spcBef>
                <a:spcPts val="0"/>
              </a:spcBef>
              <a:spcAft>
                <a:spcPts val="0"/>
              </a:spcAft>
              <a:buFont typeface="Arial" pitchFamily="34" charset="0"/>
              <a:buChar char="•"/>
              <a:defRPr/>
            </a:pPr>
            <a:r>
              <a:rPr lang="en-US" sz="3600" dirty="0">
                <a:ln>
                  <a:solidFill>
                    <a:sysClr val="windowText" lastClr="000000"/>
                  </a:solidFill>
                </a:ln>
                <a:solidFill>
                  <a:srgbClr val="FFFF00"/>
                </a:solidFill>
                <a:latin typeface="Cooper Black" pitchFamily="18" charset="0"/>
              </a:rPr>
              <a:t>Pop culture</a:t>
            </a:r>
          </a:p>
          <a:p>
            <a:pPr lvl="1" fontAlgn="auto">
              <a:spcBef>
                <a:spcPts val="0"/>
              </a:spcBef>
              <a:spcAft>
                <a:spcPts val="0"/>
              </a:spcAft>
              <a:buFont typeface="Arial" pitchFamily="34" charset="0"/>
              <a:buChar char="•"/>
              <a:defRPr/>
            </a:pPr>
            <a:r>
              <a:rPr lang="en-US" sz="3600" dirty="0">
                <a:ln>
                  <a:solidFill>
                    <a:sysClr val="windowText" lastClr="000000"/>
                  </a:solidFill>
                </a:ln>
                <a:solidFill>
                  <a:srgbClr val="FFFF00"/>
                </a:solidFill>
                <a:latin typeface="Cooper Black" pitchFamily="18" charset="0"/>
              </a:rPr>
              <a:t>Clubbers (Tecktonik dancers, Ravers etc.)</a:t>
            </a:r>
          </a:p>
          <a:p>
            <a:pPr lvl="1" fontAlgn="auto">
              <a:spcBef>
                <a:spcPts val="0"/>
              </a:spcBef>
              <a:spcAft>
                <a:spcPts val="0"/>
              </a:spcAft>
              <a:buFont typeface="Arial" pitchFamily="34" charset="0"/>
              <a:buChar char="•"/>
              <a:defRPr/>
            </a:pPr>
            <a:r>
              <a:rPr lang="en-US" sz="3600" dirty="0">
                <a:ln>
                  <a:solidFill>
                    <a:sysClr val="windowText" lastClr="000000"/>
                  </a:solidFill>
                </a:ln>
                <a:solidFill>
                  <a:srgbClr val="FFFF00"/>
                </a:solidFill>
                <a:latin typeface="Cooper Black" pitchFamily="18" charset="0"/>
              </a:rPr>
              <a:t>Gamers</a:t>
            </a:r>
          </a:p>
          <a:p>
            <a:pPr lvl="1" fontAlgn="auto">
              <a:spcBef>
                <a:spcPts val="0"/>
              </a:spcBef>
              <a:spcAft>
                <a:spcPts val="0"/>
              </a:spcAft>
              <a:buFont typeface="Arial" pitchFamily="34" charset="0"/>
              <a:buChar char="•"/>
              <a:defRPr/>
            </a:pPr>
            <a:r>
              <a:rPr lang="en-US" sz="3600" dirty="0">
                <a:ln>
                  <a:solidFill>
                    <a:sysClr val="windowText" lastClr="000000"/>
                  </a:solidFill>
                </a:ln>
                <a:solidFill>
                  <a:srgbClr val="FFFF00"/>
                </a:solidFill>
                <a:latin typeface="Cooper Black" pitchFamily="18" charset="0"/>
              </a:rPr>
              <a:t>Anime fans (Cosplayers, Otaku)</a:t>
            </a:r>
            <a:endParaRPr lang="en-US" sz="3200" dirty="0">
              <a:solidFill>
                <a:srgbClr val="FFFF00"/>
              </a:solidFill>
              <a:latin typeface="Cooper Black"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28596" y="0"/>
            <a:ext cx="8143932" cy="1938992"/>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12000" b="1" cap="all" spc="300" dirty="0">
                <a:ln w="762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Jokerman" pitchFamily="82" charset="0"/>
              </a:rPr>
              <a:t>Rappers</a:t>
            </a:r>
            <a:endParaRPr lang="ru-RU" sz="12000" b="1" cap="all" spc="300" dirty="0">
              <a:ln w="762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a:stretch>
        </a:blipFill>
        <a:effectLst/>
      </p:bgPr>
    </p:bg>
    <p:spTree>
      <p:nvGrpSpPr>
        <p:cNvPr id="1" name=""/>
        <p:cNvGrpSpPr/>
        <p:nvPr/>
      </p:nvGrpSpPr>
      <p:grpSpPr>
        <a:xfrm>
          <a:off x="0" y="0"/>
          <a:ext cx="0" cy="0"/>
          <a:chOff x="0" y="0"/>
          <a:chExt cx="0" cy="0"/>
        </a:xfrm>
      </p:grpSpPr>
      <p:pic>
        <p:nvPicPr>
          <p:cNvPr id="5" name="Рисунок 4" descr="49718041.jpg"/>
          <p:cNvPicPr>
            <a:picLocks noChangeAspect="1"/>
          </p:cNvPicPr>
          <p:nvPr/>
        </p:nvPicPr>
        <p:blipFill>
          <a:blip r:embed="rId3" cstate="print"/>
          <a:stretch>
            <a:fillRect/>
          </a:stretch>
        </p:blipFill>
        <p:spPr>
          <a:xfrm>
            <a:off x="6357950" y="714356"/>
            <a:ext cx="2286017" cy="278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3" descr="38642.jpg"/>
          <p:cNvPicPr>
            <a:picLocks noChangeAspect="1"/>
          </p:cNvPicPr>
          <p:nvPr/>
        </p:nvPicPr>
        <p:blipFill>
          <a:blip r:embed="rId4" cstate="print"/>
          <a:stretch>
            <a:fillRect/>
          </a:stretch>
        </p:blipFill>
        <p:spPr>
          <a:xfrm>
            <a:off x="285720" y="2786058"/>
            <a:ext cx="2143140" cy="28575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Прямоугольник 1"/>
          <p:cNvSpPr/>
          <p:nvPr/>
        </p:nvSpPr>
        <p:spPr>
          <a:xfrm>
            <a:off x="1500166" y="4000504"/>
            <a:ext cx="7358082" cy="2062103"/>
          </a:xfrm>
          <a:prstGeom prst="rect">
            <a:avLst/>
          </a:prstGeom>
        </p:spPr>
        <p:txBody>
          <a:bodyPr>
            <a:spAutoFit/>
            <a:scene3d>
              <a:camera prst="orthographicFront"/>
              <a:lightRig rig="threePt" dir="t"/>
            </a:scene3d>
            <a:sp3d extrusionH="57150">
              <a:bevelT h="25400" prst="softRound"/>
            </a:sp3d>
          </a:bodyPr>
          <a:lstStyle/>
          <a:p>
            <a:pPr algn="r" fontAlgn="auto">
              <a:spcBef>
                <a:spcPts val="0"/>
              </a:spcBef>
              <a:spcAft>
                <a:spcPts val="0"/>
              </a:spcAft>
              <a:defRPr/>
            </a:pPr>
            <a:r>
              <a:rPr lang="en-US" sz="3200" b="1" dirty="0">
                <a:ln>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fake gold jewellery – in particular big earrings for women, and gold sovereign</a:t>
            </a:r>
            <a:r>
              <a:rPr lang="en-US" sz="3200" b="1" u="sng" dirty="0">
                <a:ln>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 </a:t>
            </a:r>
            <a:r>
              <a:rPr lang="en-US" sz="3200" b="1" dirty="0">
                <a:ln>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rings</a:t>
            </a:r>
            <a:r>
              <a:rPr lang="en-US" sz="3200" b="1" u="sng" dirty="0">
                <a:ln>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 </a:t>
            </a:r>
            <a:r>
              <a:rPr lang="en-US" sz="3200" b="1" dirty="0">
                <a:ln>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and large gold (or fake gold) chains for men.</a:t>
            </a:r>
          </a:p>
        </p:txBody>
      </p:sp>
      <p:sp>
        <p:nvSpPr>
          <p:cNvPr id="3" name="Прямоугольник 2"/>
          <p:cNvSpPr/>
          <p:nvPr/>
        </p:nvSpPr>
        <p:spPr>
          <a:xfrm>
            <a:off x="214282" y="0"/>
            <a:ext cx="6786610" cy="2554545"/>
          </a:xfrm>
          <a:prstGeom prst="rect">
            <a:avLst/>
          </a:prstGeom>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3200" b="1" dirty="0">
                <a:ln w="3175">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The stereotypical rapper are someone who: wears particular clothing, such as sportswear, white trainers</a:t>
            </a:r>
            <a:r>
              <a:rPr lang="en-US" sz="3200" b="1" u="sng" dirty="0">
                <a:ln w="3175">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 </a:t>
            </a:r>
            <a:r>
              <a:rPr lang="en-US" sz="3200" b="1" dirty="0">
                <a:ln w="3175">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and</a:t>
            </a:r>
            <a:r>
              <a:rPr lang="en-US" sz="3200" b="1" dirty="0">
                <a:ln>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rPr>
              <a:t> baseball caps, </a:t>
            </a:r>
            <a:endParaRPr lang="en-US" sz="3200" dirty="0">
              <a:ln w="3175">
                <a:solidFill>
                  <a:schemeClr val="tx1">
                    <a:lumMod val="95000"/>
                    <a:lumOff val="5000"/>
                  </a:schemeClr>
                </a:solidFill>
              </a:ln>
              <a:solidFill>
                <a:srgbClr val="FFFF00"/>
              </a:solidFill>
              <a:effectLst>
                <a:glow rad="101600">
                  <a:schemeClr val="bg1">
                    <a:lumMod val="95000"/>
                    <a:alpha val="60000"/>
                  </a:schemeClr>
                </a:glow>
              </a:effectLst>
              <a:latin typeface="Cooper Black"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357166"/>
            <a:ext cx="8429684" cy="1077218"/>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3200" dirty="0">
                <a:ln w="38100">
                  <a:solidFill>
                    <a:schemeClr val="bg1">
                      <a:lumMod val="95000"/>
                    </a:schemeClr>
                  </a:solidFill>
                </a:ln>
                <a:solidFill>
                  <a:schemeClr val="accent4">
                    <a:lumMod val="40000"/>
                    <a:lumOff val="60000"/>
                  </a:schemeClr>
                </a:solidFill>
                <a:latin typeface="Cooper Black" pitchFamily="18" charset="0"/>
              </a:rPr>
              <a:t>Rapping can be delivered over a beat or without accompaniment. </a:t>
            </a:r>
          </a:p>
        </p:txBody>
      </p:sp>
      <p:sp>
        <p:nvSpPr>
          <p:cNvPr id="3" name="Прямоугольник 2"/>
          <p:cNvSpPr/>
          <p:nvPr/>
        </p:nvSpPr>
        <p:spPr>
          <a:xfrm>
            <a:off x="5643570" y="1857364"/>
            <a:ext cx="3071834" cy="3539430"/>
          </a:xfrm>
          <a:prstGeom prst="rect">
            <a:avLst/>
          </a:prstGeom>
        </p:spPr>
        <p:txBody>
          <a:bodyPr>
            <a:spAutoFit/>
            <a:scene3d>
              <a:camera prst="orthographicFront"/>
              <a:lightRig rig="threePt" dir="t"/>
            </a:scene3d>
            <a:sp3d extrusionH="57150">
              <a:bevelT w="38100" h="38100"/>
            </a:sp3d>
          </a:bodyPr>
          <a:lstStyle/>
          <a:p>
            <a:pPr algn="r" fontAlgn="auto">
              <a:spcBef>
                <a:spcPts val="0"/>
              </a:spcBef>
              <a:spcAft>
                <a:spcPts val="0"/>
              </a:spcAft>
              <a:defRPr/>
            </a:pPr>
            <a:r>
              <a:rPr lang="en-US" sz="3200" dirty="0">
                <a:ln w="38100">
                  <a:solidFill>
                    <a:schemeClr val="bg1">
                      <a:lumMod val="95000"/>
                    </a:schemeClr>
                  </a:solidFill>
                </a:ln>
                <a:solidFill>
                  <a:schemeClr val="accent4">
                    <a:lumMod val="40000"/>
                    <a:lumOff val="60000"/>
                  </a:schemeClr>
                </a:solidFill>
                <a:effectLst>
                  <a:glow rad="101600">
                    <a:schemeClr val="tx1">
                      <a:lumMod val="95000"/>
                      <a:lumOff val="5000"/>
                      <a:alpha val="60000"/>
                    </a:schemeClr>
                  </a:glow>
                </a:effectLst>
                <a:latin typeface="Cooper Black" pitchFamily="18" charset="0"/>
              </a:rPr>
              <a:t>Stylistically, rap occupies a gray area among speech, prose, poetry, and song.</a:t>
            </a:r>
          </a:p>
        </p:txBody>
      </p:sp>
      <p:pic>
        <p:nvPicPr>
          <p:cNvPr id="4" name="Рисунок 3" descr="398141240.jpg"/>
          <p:cNvPicPr>
            <a:picLocks noChangeAspect="1"/>
          </p:cNvPicPr>
          <p:nvPr/>
        </p:nvPicPr>
        <p:blipFill>
          <a:blip r:embed="rId3" cstate="print"/>
          <a:stretch>
            <a:fillRect/>
          </a:stretch>
        </p:blipFill>
        <p:spPr>
          <a:xfrm>
            <a:off x="571472" y="2357430"/>
            <a:ext cx="2286016" cy="34290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428868"/>
            <a:ext cx="8358246" cy="1077218"/>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a:sp3d>
          </a:bodyPr>
          <a:lstStyle/>
          <a:p>
            <a:pPr algn="r">
              <a:defRPr/>
            </a:pPr>
            <a:r>
              <a:rPr lang="en-US" sz="3200" b="1" dirty="0">
                <a:ln>
                  <a:solidFill>
                    <a:srgbClr val="FFFF00"/>
                  </a:solidFill>
                </a:ln>
                <a:solidFill>
                  <a:srgbClr val="FBB833"/>
                </a:solidFill>
                <a:effectLst>
                  <a:glow rad="101600">
                    <a:schemeClr val="tx1">
                      <a:lumMod val="95000"/>
                      <a:lumOff val="5000"/>
                      <a:alpha val="60000"/>
                    </a:schemeClr>
                  </a:glow>
                </a:effectLst>
                <a:latin typeface="Cooper Black" pitchFamily="18" charset="0"/>
                <a:ea typeface="Times New Roman" pitchFamily="18" charset="0"/>
                <a:cs typeface="Times New Roman" pitchFamily="18" charset="0"/>
              </a:rPr>
              <a:t>Rapping is a primary ingredient in hip hop music</a:t>
            </a:r>
            <a:r>
              <a:rPr lang="en-US" sz="3200" b="1" dirty="0">
                <a:ln>
                  <a:solidFill>
                    <a:srgbClr val="FFFF00"/>
                  </a:solidFill>
                </a:ln>
                <a:solidFill>
                  <a:srgbClr val="FCCB6A"/>
                </a:solidFill>
                <a:effectLst>
                  <a:glow rad="101600">
                    <a:schemeClr val="tx1">
                      <a:lumMod val="95000"/>
                      <a:lumOff val="5000"/>
                      <a:alpha val="60000"/>
                    </a:schemeClr>
                  </a:glow>
                </a:effectLst>
                <a:latin typeface="Cooper Black" pitchFamily="18" charset="0"/>
                <a:ea typeface="Times New Roman" pitchFamily="18" charset="0"/>
                <a:cs typeface="Times New Roman" pitchFamily="18" charset="0"/>
              </a:rPr>
              <a:t>. </a:t>
            </a:r>
            <a:endParaRPr lang="en-US" sz="3200" dirty="0">
              <a:ln>
                <a:solidFill>
                  <a:srgbClr val="FFFF00"/>
                </a:solidFill>
              </a:ln>
              <a:solidFill>
                <a:srgbClr val="FCCB6A"/>
              </a:solidFill>
              <a:effectLst>
                <a:glow rad="101600">
                  <a:schemeClr val="tx1">
                    <a:lumMod val="95000"/>
                    <a:lumOff val="5000"/>
                    <a:alpha val="60000"/>
                  </a:schemeClr>
                </a:glow>
              </a:effectLst>
              <a:latin typeface="Cooper Black" pitchFamily="18" charset="0"/>
            </a:endParaRPr>
          </a:p>
        </p:txBody>
      </p:sp>
      <p:sp>
        <p:nvSpPr>
          <p:cNvPr id="6" name="Прямоугольник 5"/>
          <p:cNvSpPr/>
          <p:nvPr/>
        </p:nvSpPr>
        <p:spPr>
          <a:xfrm>
            <a:off x="214282" y="714356"/>
            <a:ext cx="8643998" cy="1077218"/>
          </a:xfrm>
          <a:prstGeom prst="rect">
            <a:avLst/>
          </a:prstGeom>
        </p:spPr>
        <p:txBody>
          <a:bodyPr>
            <a:spAutoFit/>
            <a:scene3d>
              <a:camera prst="orthographicFront"/>
              <a:lightRig rig="threePt" dir="t"/>
            </a:scene3d>
            <a:sp3d extrusionH="57150">
              <a:bevelT w="38100" h="38100"/>
            </a:sp3d>
          </a:bodyPr>
          <a:lstStyle/>
          <a:p>
            <a:pPr fontAlgn="auto">
              <a:spcBef>
                <a:spcPts val="0"/>
              </a:spcBef>
              <a:spcAft>
                <a:spcPts val="0"/>
              </a:spcAft>
              <a:defRPr/>
            </a:pPr>
            <a:r>
              <a:rPr lang="en-US" sz="3200" b="1" dirty="0">
                <a:ln w="19050">
                  <a:solidFill>
                    <a:srgbClr val="FFFF00"/>
                  </a:solidFill>
                </a:ln>
                <a:solidFill>
                  <a:srgbClr val="FBB833"/>
                </a:solidFill>
                <a:effectLst>
                  <a:glow rad="101600">
                    <a:schemeClr val="tx1">
                      <a:lumMod val="95000"/>
                      <a:lumOff val="5000"/>
                      <a:alpha val="60000"/>
                    </a:schemeClr>
                  </a:glow>
                </a:effectLst>
                <a:latin typeface="Cooper Black" pitchFamily="18" charset="0"/>
                <a:ea typeface="Times New Roman" pitchFamily="18" charset="0"/>
                <a:cs typeface="Times New Roman" pitchFamily="18" charset="0"/>
              </a:rPr>
              <a:t>Rapping is the rhythmic spoken delivery of rhymes, wordplay, and poetry. </a:t>
            </a:r>
            <a:endParaRPr lang="en-US" sz="3200" dirty="0">
              <a:ln w="19050">
                <a:solidFill>
                  <a:srgbClr val="FFFF00"/>
                </a:solidFill>
              </a:ln>
              <a:solidFill>
                <a:srgbClr val="FBB833"/>
              </a:solidFill>
              <a:effectLst>
                <a:glow rad="101600">
                  <a:schemeClr val="tx1">
                    <a:lumMod val="95000"/>
                    <a:lumOff val="5000"/>
                    <a:alpha val="60000"/>
                  </a:schemeClr>
                </a:glow>
              </a:effectLst>
              <a:latin typeface="Cooper Black" pitchFamily="18" charset="0"/>
            </a:endParaRPr>
          </a:p>
        </p:txBody>
      </p:sp>
      <p:pic>
        <p:nvPicPr>
          <p:cNvPr id="8" name="Рисунок 7" descr="Безымянный.jpg"/>
          <p:cNvPicPr>
            <a:picLocks noChangeAspect="1"/>
          </p:cNvPicPr>
          <p:nvPr/>
        </p:nvPicPr>
        <p:blipFill>
          <a:blip r:embed="rId4" cstate="print"/>
          <a:stretch>
            <a:fillRect/>
          </a:stretch>
        </p:blipFill>
        <p:spPr>
          <a:xfrm>
            <a:off x="642910" y="3786190"/>
            <a:ext cx="3471866" cy="2575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anim calcmode="lin" valueType="num">
                                      <p:cBhvr>
                                        <p:cTn id="11" dur="1000" fill="hold"/>
                                        <p:tgtEl>
                                          <p:spTgt spid="1025"/>
                                        </p:tgtEl>
                                        <p:attrNameLst>
                                          <p:attrName>ppt_w</p:attrName>
                                        </p:attrNameLst>
                                      </p:cBhvr>
                                      <p:tavLst>
                                        <p:tav tm="0">
                                          <p:val>
                                            <p:fltVal val="0"/>
                                          </p:val>
                                        </p:tav>
                                        <p:tav tm="100000">
                                          <p:val>
                                            <p:strVal val="#ppt_w"/>
                                          </p:val>
                                        </p:tav>
                                      </p:tavLst>
                                    </p:anim>
                                    <p:anim calcmode="lin" valueType="num">
                                      <p:cBhvr>
                                        <p:cTn id="12" dur="1000" fill="hold"/>
                                        <p:tgtEl>
                                          <p:spTgt spid="102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4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1714480" y="1714488"/>
            <a:ext cx="6286544" cy="1938992"/>
          </a:xfrm>
          <a:prstGeom prst="rect">
            <a:avLst/>
          </a:prstGeom>
          <a:noFill/>
        </p:spPr>
        <p:txBody>
          <a:bodyPr>
            <a:spAutoFit/>
            <a:scene3d>
              <a:camera prst="orthographicFront"/>
              <a:lightRig rig="threePt" dir="t"/>
            </a:scene3d>
            <a:sp3d extrusionH="57150">
              <a:bevelT h="25400" prst="softRound"/>
            </a:sp3d>
          </a:bodyPr>
          <a:lstStyle/>
          <a:p>
            <a:pPr fontAlgn="auto">
              <a:spcBef>
                <a:spcPts val="0"/>
              </a:spcBef>
              <a:spcAft>
                <a:spcPts val="0"/>
              </a:spcAft>
              <a:defRPr/>
            </a:pPr>
            <a:r>
              <a:rPr lang="en-US" sz="12000" b="1" cap="all" spc="300" dirty="0">
                <a:ln w="57150" cmpd="sng">
                  <a:solidFill>
                    <a:schemeClr val="tx1">
                      <a:lumMod val="95000"/>
                      <a:lumOff val="5000"/>
                    </a:schemeClr>
                  </a:solidFill>
                  <a:prstDash val="solid"/>
                </a:ln>
                <a:solidFill>
                  <a:srgbClr val="DE0000"/>
                </a:solidFill>
                <a:effectLst>
                  <a:reflection blurRad="6350" stA="55000" endA="50" endPos="85000" dir="5400000" sy="-100000" algn="bl" rotWithShape="0"/>
                </a:effectLst>
                <a:latin typeface="Jokerman" pitchFamily="82" charset="0"/>
              </a:rPr>
              <a:t>Goths</a:t>
            </a:r>
          </a:p>
        </p:txBody>
      </p:sp>
      <p:sp>
        <p:nvSpPr>
          <p:cNvPr id="7" name="Капля 6"/>
          <p:cNvSpPr/>
          <p:nvPr/>
        </p:nvSpPr>
        <p:spPr>
          <a:xfrm rot="18606996">
            <a:off x="6330765" y="2742392"/>
            <a:ext cx="399747" cy="301647"/>
          </a:xfrm>
          <a:prstGeom prst="teardrop">
            <a:avLst>
              <a:gd name="adj" fmla="val 168243"/>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8" name="Капля 7"/>
          <p:cNvSpPr/>
          <p:nvPr/>
        </p:nvSpPr>
        <p:spPr>
          <a:xfrm rot="7155032" flipH="1" flipV="1">
            <a:off x="3821748" y="2413632"/>
            <a:ext cx="415231" cy="488654"/>
          </a:xfrm>
          <a:prstGeom prst="teardrop">
            <a:avLst>
              <a:gd name="adj" fmla="val 168243"/>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Капля 8"/>
          <p:cNvSpPr/>
          <p:nvPr/>
        </p:nvSpPr>
        <p:spPr>
          <a:xfrm rot="2968602" flipH="1">
            <a:off x="2438517" y="2820816"/>
            <a:ext cx="479525" cy="434314"/>
          </a:xfrm>
          <a:prstGeom prst="teardrop">
            <a:avLst>
              <a:gd name="adj" fmla="val 200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Капля 9"/>
          <p:cNvSpPr/>
          <p:nvPr/>
        </p:nvSpPr>
        <p:spPr>
          <a:xfrm rot="18606996">
            <a:off x="4958898" y="2235880"/>
            <a:ext cx="355662" cy="243101"/>
          </a:xfrm>
          <a:prstGeom prst="teardrop">
            <a:avLst>
              <a:gd name="adj" fmla="val 168243"/>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Капля 11"/>
          <p:cNvSpPr/>
          <p:nvPr/>
        </p:nvSpPr>
        <p:spPr>
          <a:xfrm rot="19057434">
            <a:off x="3344858" y="2751472"/>
            <a:ext cx="304910" cy="504487"/>
          </a:xfrm>
          <a:prstGeom prst="teardrop">
            <a:avLst>
              <a:gd name="adj" fmla="val 200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Капля 12"/>
          <p:cNvSpPr/>
          <p:nvPr/>
        </p:nvSpPr>
        <p:spPr>
          <a:xfrm rot="18606996">
            <a:off x="5759261" y="2670953"/>
            <a:ext cx="399747" cy="301647"/>
          </a:xfrm>
          <a:prstGeom prst="teardrop">
            <a:avLst>
              <a:gd name="adj" fmla="val 168243"/>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Капля 13"/>
          <p:cNvSpPr/>
          <p:nvPr/>
        </p:nvSpPr>
        <p:spPr>
          <a:xfrm rot="18606996">
            <a:off x="4540873" y="2536557"/>
            <a:ext cx="421924" cy="301647"/>
          </a:xfrm>
          <a:prstGeom prst="teardrop">
            <a:avLst>
              <a:gd name="adj" fmla="val 168243"/>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Капля 14"/>
          <p:cNvSpPr/>
          <p:nvPr/>
        </p:nvSpPr>
        <p:spPr>
          <a:xfrm rot="18606996">
            <a:off x="1901610" y="2528077"/>
            <a:ext cx="399747" cy="301647"/>
          </a:xfrm>
          <a:prstGeom prst="teardrop">
            <a:avLst>
              <a:gd name="adj" fmla="val 168243"/>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Рисунок 15" descr="крик.gif"/>
          <p:cNvPicPr>
            <a:picLocks noChangeAspect="1"/>
          </p:cNvPicPr>
          <p:nvPr/>
        </p:nvPicPr>
        <p:blipFill>
          <a:blip r:embed="rId3" cstate="print"/>
          <a:stretch>
            <a:fillRect/>
          </a:stretch>
        </p:blipFill>
        <p:spPr>
          <a:xfrm>
            <a:off x="7164288" y="1844824"/>
            <a:ext cx="1819276" cy="3071834"/>
          </a:xfrm>
          <a:prstGeom prst="pentagon">
            <a:avLst/>
          </a:prstGeom>
          <a:ln w="38100">
            <a:solidFill>
              <a:srgbClr val="7030A0"/>
            </a:solidFill>
          </a:ln>
          <a:scene3d>
            <a:camera prst="orthographicFront"/>
            <a:lightRig rig="threePt" dir="t"/>
          </a:scene3d>
          <a:sp3d>
            <a:bevelT/>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par>
                          <p:cTn id="35" fill="hold">
                            <p:stCondLst>
                              <p:cond delay="2000"/>
                            </p:stCondLst>
                            <p:childTnLst>
                              <p:par>
                                <p:cTn id="36" presetID="42" presetClass="path" presetSubtype="0" accel="50000" decel="50000" fill="hold" nodeType="afterEffect">
                                  <p:stCondLst>
                                    <p:cond delay="0"/>
                                  </p:stCondLst>
                                  <p:childTnLst>
                                    <p:animMotion origin="layout" path="M -1.94444E-6 -4.43108E-6 L 0.00243 0.45583 " pathEditMode="relative" rAng="0" ptsTypes="AA">
                                      <p:cBhvr>
                                        <p:cTn id="37" dur="2000" fill="hold"/>
                                        <p:tgtEl>
                                          <p:spTgt spid="9"/>
                                        </p:tgtEl>
                                        <p:attrNameLst>
                                          <p:attrName>ppt_x</p:attrName>
                                          <p:attrName>ppt_y</p:attrName>
                                        </p:attrNameLst>
                                      </p:cBhvr>
                                      <p:rCtr x="1" y="228"/>
                                    </p:animMotion>
                                  </p:childTnLst>
                                </p:cTn>
                              </p:par>
                              <p:par>
                                <p:cTn id="38" presetID="42" presetClass="path" presetSubtype="0" accel="50000" decel="50000" fill="hold" nodeType="withEffect">
                                  <p:stCondLst>
                                    <p:cond delay="0"/>
                                  </p:stCondLst>
                                  <p:childTnLst>
                                    <p:animMotion origin="layout" path="M 4.72222E-6 2.18316E-6 L 0.00729 0.47109 " pathEditMode="relative" rAng="0" ptsTypes="AA">
                                      <p:cBhvr>
                                        <p:cTn id="39" dur="2000" fill="hold"/>
                                        <p:tgtEl>
                                          <p:spTgt spid="12"/>
                                        </p:tgtEl>
                                        <p:attrNameLst>
                                          <p:attrName>ppt_x</p:attrName>
                                          <p:attrName>ppt_y</p:attrName>
                                        </p:attrNameLst>
                                      </p:cBhvr>
                                      <p:rCtr x="4" y="235"/>
                                    </p:animMotion>
                                  </p:childTnLst>
                                </p:cTn>
                              </p:par>
                              <p:par>
                                <p:cTn id="40" presetID="42" presetClass="path" presetSubtype="0" accel="50000" decel="50000" fill="hold" nodeType="withEffect">
                                  <p:stCondLst>
                                    <p:cond delay="0"/>
                                  </p:stCondLst>
                                  <p:childTnLst>
                                    <p:animMotion origin="layout" path="M 2.77778E-6 1.2951E-7 L -0.00052 0.51226 " pathEditMode="relative" rAng="0" ptsTypes="AA">
                                      <p:cBhvr>
                                        <p:cTn id="41" dur="2000" fill="hold"/>
                                        <p:tgtEl>
                                          <p:spTgt spid="8"/>
                                        </p:tgtEl>
                                        <p:attrNameLst>
                                          <p:attrName>ppt_x</p:attrName>
                                          <p:attrName>ppt_y</p:attrName>
                                        </p:attrNameLst>
                                      </p:cBhvr>
                                      <p:rCtr x="0" y="256"/>
                                    </p:animMotion>
                                  </p:childTnLst>
                                </p:cTn>
                              </p:par>
                              <p:par>
                                <p:cTn id="42" presetID="42" presetClass="path" presetSubtype="0" accel="50000" decel="50000" fill="hold" nodeType="withEffect">
                                  <p:stCondLst>
                                    <p:cond delay="0"/>
                                  </p:stCondLst>
                                  <p:childTnLst>
                                    <p:animMotion origin="layout" path="M -3.61111E-6 -2.74746E-6 L -0.00798 0.41952 " pathEditMode="relative" rAng="0" ptsTypes="AA">
                                      <p:cBhvr>
                                        <p:cTn id="43" dur="2000" fill="hold"/>
                                        <p:tgtEl>
                                          <p:spTgt spid="7"/>
                                        </p:tgtEl>
                                        <p:attrNameLst>
                                          <p:attrName>ppt_x</p:attrName>
                                          <p:attrName>ppt_y</p:attrName>
                                        </p:attrNameLst>
                                      </p:cBhvr>
                                      <p:rCtr x="-4" y="210"/>
                                    </p:animMotion>
                                  </p:childTnLst>
                                </p:cTn>
                              </p:par>
                              <p:par>
                                <p:cTn id="44" presetID="42" presetClass="path" presetSubtype="0" accel="50000" decel="50000" fill="hold" nodeType="withEffect">
                                  <p:stCondLst>
                                    <p:cond delay="0"/>
                                  </p:stCondLst>
                                  <p:childTnLst>
                                    <p:animMotion origin="layout" path="M 4.44444E-6 -2.0074E-6 L 0.00121 0.52336 " pathEditMode="relative" rAng="0" ptsTypes="AA">
                                      <p:cBhvr>
                                        <p:cTn id="45" dur="2000" fill="hold"/>
                                        <p:tgtEl>
                                          <p:spTgt spid="10"/>
                                        </p:tgtEl>
                                        <p:attrNameLst>
                                          <p:attrName>ppt_x</p:attrName>
                                          <p:attrName>ppt_y</p:attrName>
                                        </p:attrNameLst>
                                      </p:cBhvr>
                                      <p:rCtr x="1" y="262"/>
                                    </p:animMotion>
                                  </p:childTnLst>
                                </p:cTn>
                              </p:par>
                              <p:par>
                                <p:cTn id="46" presetID="42" presetClass="path" presetSubtype="0" accel="50000" decel="50000" fill="hold" nodeType="withEffect">
                                  <p:stCondLst>
                                    <p:cond delay="0"/>
                                  </p:stCondLst>
                                  <p:childTnLst>
                                    <p:animMotion origin="layout" path="M 3.88889E-6 -2.07216E-6 L -0.01007 0.47664 " pathEditMode="relative" rAng="0" ptsTypes="AA">
                                      <p:cBhvr>
                                        <p:cTn id="47" dur="2000" fill="hold"/>
                                        <p:tgtEl>
                                          <p:spTgt spid="13"/>
                                        </p:tgtEl>
                                        <p:attrNameLst>
                                          <p:attrName>ppt_x</p:attrName>
                                          <p:attrName>ppt_y</p:attrName>
                                        </p:attrNameLst>
                                      </p:cBhvr>
                                      <p:rCtr x="-5" y="238"/>
                                    </p:animMotion>
                                  </p:childTnLst>
                                </p:cTn>
                              </p:par>
                              <p:par>
                                <p:cTn id="48" presetID="42" presetClass="path" presetSubtype="0" accel="50000" decel="50000" fill="hold" nodeType="withEffect">
                                  <p:stCondLst>
                                    <p:cond delay="0"/>
                                  </p:stCondLst>
                                  <p:childTnLst>
                                    <p:animMotion origin="layout" path="M 4.44444E-6 1.41536E-6 L -0.004 0.50647 " pathEditMode="relative" rAng="0" ptsTypes="AA">
                                      <p:cBhvr>
                                        <p:cTn id="49" dur="2000" fill="hold"/>
                                        <p:tgtEl>
                                          <p:spTgt spid="14"/>
                                        </p:tgtEl>
                                        <p:attrNameLst>
                                          <p:attrName>ppt_x</p:attrName>
                                          <p:attrName>ppt_y</p:attrName>
                                        </p:attrNameLst>
                                      </p:cBhvr>
                                      <p:rCtr x="-2" y="253"/>
                                    </p:animMotion>
                                  </p:childTnLst>
                                </p:cTn>
                              </p:par>
                              <p:par>
                                <p:cTn id="50" presetID="42" presetClass="path" presetSubtype="0" accel="50000" decel="50000" fill="hold" nodeType="withEffect">
                                  <p:stCondLst>
                                    <p:cond delay="0"/>
                                  </p:stCondLst>
                                  <p:childTnLst>
                                    <p:animMotion origin="layout" path="M 0.00781 -0.00578 L 0.00434 0.4815 " pathEditMode="relative" rAng="0" ptsTypes="AA">
                                      <p:cBhvr>
                                        <p:cTn id="51" dur="2000" fill="hold"/>
                                        <p:tgtEl>
                                          <p:spTgt spid="15"/>
                                        </p:tgtEl>
                                        <p:attrNameLst>
                                          <p:attrName>ppt_x</p:attrName>
                                          <p:attrName>ppt_y</p:attrName>
                                        </p:attrNameLst>
                                      </p:cBhvr>
                                      <p:rCtr x="-2" y="244"/>
                                    </p:animMotion>
                                  </p:childTnLst>
                                </p:cTn>
                              </p:par>
                            </p:childTnLst>
                          </p:cTn>
                        </p:par>
                        <p:par>
                          <p:cTn id="52" fill="hold">
                            <p:stCondLst>
                              <p:cond delay="4000"/>
                            </p:stCondLst>
                            <p:childTnLst>
                              <p:par>
                                <p:cTn id="53" presetID="37"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900" decel="100000" fill="hold"/>
                                        <p:tgtEl>
                                          <p:spTgt spid="1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1258</TotalTime>
  <Words>879</Words>
  <Application>Microsoft Office PowerPoint</Application>
  <PresentationFormat>Экран (4:3)</PresentationFormat>
  <Paragraphs>73</Paragraphs>
  <Slides>37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Апекс</vt:lpstr>
      <vt:lpstr>Modern subcultures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subculture</dc:title>
  <dc:creator>Admin</dc:creator>
  <cp:lastModifiedBy>общая</cp:lastModifiedBy>
  <cp:revision>133</cp:revision>
  <dcterms:created xsi:type="dcterms:W3CDTF">2009-11-27T18:53:52Z</dcterms:created>
  <dcterms:modified xsi:type="dcterms:W3CDTF">2013-01-27T06:09:42Z</dcterms:modified>
</cp:coreProperties>
</file>