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66" r:id="rId4"/>
    <p:sldId id="272" r:id="rId5"/>
    <p:sldId id="258" r:id="rId6"/>
    <p:sldId id="275" r:id="rId7"/>
    <p:sldId id="259" r:id="rId8"/>
    <p:sldId id="277" r:id="rId9"/>
    <p:sldId id="276" r:id="rId10"/>
    <p:sldId id="261" r:id="rId11"/>
    <p:sldId id="262" r:id="rId12"/>
    <p:sldId id="264" r:id="rId13"/>
    <p:sldId id="267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свойств показательной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логарифмической функций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решении неравенств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Уроки №1-2 (подготовка к ЕГЭ)</a:t>
            </a:r>
            <a:endParaRPr lang="ru-RU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4495800"/>
            <a:ext cx="46482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И.С.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Гребенцова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МБОУ технического лицея №176 Карасукского района Новосибирской области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762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Оценка за решение группой карточки: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0010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«5» - верно решено 10 – 12 неравенств;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«4» - верно решено 7 – 9 неравенств;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«3» - верно решено 5 – 6 неравенств.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7772400" cy="14478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Дополнительное задание: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карточка №2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96240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1.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1200" y="2819400"/>
            <a:ext cx="343662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 заданий карточки №1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7000" y="990600"/>
            <a:ext cx="3810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Ответы заданий карточки №2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7400" y="1371600"/>
            <a:ext cx="3341584" cy="334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057400" y="1524000"/>
            <a:ext cx="45397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</a:t>
            </a:r>
          </a:p>
          <a:p>
            <a:endParaRPr lang="ru-RU" sz="2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33600" y="1524000"/>
            <a:ext cx="4539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b="1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7639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305800" cy="1447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§13, §18 – повторить, подготовить вопросы по решению заданий из дополнительной карточки №2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систематизировать знания о способах решения показательных и логарифмических неравенств, вырабатывать навыки их решения; </a:t>
            </a:r>
          </a:p>
          <a:p>
            <a:r>
              <a:rPr lang="ru-RU" dirty="0" smtClean="0"/>
              <a:t>  развивать толерантность; </a:t>
            </a:r>
          </a:p>
          <a:p>
            <a:r>
              <a:rPr lang="ru-RU" dirty="0" smtClean="0"/>
              <a:t>  воспитывать чувство уверенности в своих силах.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 (разбить класс на группы по 4 человека). Сообщение темы и цели урока.</a:t>
            </a:r>
          </a:p>
          <a:p>
            <a:pPr marL="514350" indent="-51435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Повторение теории. Знакомство с заданием карточки №1 и оценочными критериями.</a:t>
            </a:r>
          </a:p>
          <a:p>
            <a:pPr marL="514350" indent="-51435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работы в группах.</a:t>
            </a:r>
          </a:p>
          <a:p>
            <a:pPr marL="514350" indent="-51435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задания дополнительной карточки №2 индивидуально (при наличии времени).</a:t>
            </a:r>
          </a:p>
          <a:p>
            <a:pPr marL="514350" indent="-51435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Итоги урока. Домашнее задание.</a:t>
            </a:r>
          </a:p>
          <a:p>
            <a:pPr marL="514350" indent="-514350" algn="l"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914400"/>
            <a:ext cx="6172200" cy="577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28600" y="2286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кодификаторе содержания ЕГЭ по математике в 2013 году  по теме «</a:t>
            </a:r>
            <a:r>
              <a:rPr lang="ru-RU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Уравнения и неравенства»</a:t>
            </a:r>
            <a:r>
              <a:rPr lang="ru-RU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указаны элементы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Карточка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Решить неравенство.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AutoNum type="arabicPeriod"/>
            </a:pPr>
            <a:endParaRPr lang="ru-RU" sz="1400" dirty="0" smtClean="0"/>
          </a:p>
          <a:p>
            <a:pPr>
              <a:buAutoNum type="arabicPeriod"/>
            </a:pPr>
            <a:endParaRPr lang="ru-RU" sz="1400" dirty="0" smtClean="0"/>
          </a:p>
          <a:p>
            <a:pPr>
              <a:buAutoNum type="arabicPeriod"/>
            </a:pPr>
            <a:endParaRPr lang="ru-RU" sz="1400" dirty="0" smtClean="0"/>
          </a:p>
          <a:p>
            <a:pPr>
              <a:buAutoNum type="arabicPeriod"/>
            </a:pPr>
            <a:endParaRPr lang="ru-RU" sz="1400" dirty="0" smtClean="0"/>
          </a:p>
          <a:p>
            <a:pPr>
              <a:buAutoNum type="arabicPeriod"/>
            </a:pPr>
            <a:endParaRPr lang="ru-RU" sz="1400" dirty="0" smtClean="0"/>
          </a:p>
          <a:p>
            <a:pPr>
              <a:buAutoNum type="arabicPeriod"/>
            </a:pPr>
            <a:endParaRPr lang="ru-RU" sz="1400" dirty="0" smtClean="0"/>
          </a:p>
          <a:p>
            <a:pPr>
              <a:buAutoNum type="arabicPeriod"/>
            </a:pPr>
            <a:r>
              <a:rPr lang="ru-RU" sz="1400" dirty="0" smtClean="0"/>
              <a:t>                                                                                   5.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2.                                                                                         6.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3.                                                                                         7.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4.                                                                                           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3400" y="2895600"/>
            <a:ext cx="326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Решите систему неравенств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657600"/>
            <a:ext cx="2133600" cy="448541"/>
          </a:xfrm>
          <a:prstGeom prst="rect">
            <a:avLst/>
          </a:prstGeom>
          <a:noFill/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267200"/>
            <a:ext cx="2057400" cy="457200"/>
          </a:xfrm>
          <a:prstGeom prst="rect">
            <a:avLst/>
          </a:prstGeom>
          <a:noFill/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876800"/>
            <a:ext cx="2057400" cy="709863"/>
          </a:xfrm>
          <a:prstGeom prst="rect">
            <a:avLst/>
          </a:prstGeom>
          <a:noFill/>
        </p:spPr>
      </p:pic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638800"/>
            <a:ext cx="3244958" cy="714375"/>
          </a:xfrm>
          <a:prstGeom prst="rect">
            <a:avLst/>
          </a:prstGeom>
          <a:noFill/>
        </p:spPr>
      </p:pic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505200"/>
            <a:ext cx="1579401" cy="619125"/>
          </a:xfrm>
          <a:prstGeom prst="rect">
            <a:avLst/>
          </a:prstGeom>
          <a:noFill/>
        </p:spPr>
      </p:pic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9873" y="4156363"/>
            <a:ext cx="2817495" cy="485775"/>
          </a:xfrm>
          <a:prstGeom prst="rect">
            <a:avLst/>
          </a:prstGeom>
          <a:noFill/>
        </p:spPr>
      </p:pic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4800600"/>
            <a:ext cx="2132881" cy="657225"/>
          </a:xfrm>
          <a:prstGeom prst="rect">
            <a:avLst/>
          </a:prstGeom>
          <a:noFill/>
        </p:spPr>
      </p:pic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0" y="2000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200400" y="1219200"/>
            <a:ext cx="4191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Монотонность показательной и логарифмической функций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J:\146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752600"/>
            <a:ext cx="3733800" cy="361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J:\14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1752600"/>
            <a:ext cx="4267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295400" y="2286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Логарифмические неравенства</a:t>
            </a:r>
            <a:endParaRPr lang="ru-RU" sz="2400" b="1" dirty="0"/>
          </a:p>
        </p:txBody>
      </p:sp>
      <p:sp>
        <p:nvSpPr>
          <p:cNvPr id="51" name="Содержимое 50"/>
          <p:cNvSpPr>
            <a:spLocks noGrp="1"/>
          </p:cNvSpPr>
          <p:nvPr>
            <p:ph sz="quarter" idx="2"/>
          </p:nvPr>
        </p:nvSpPr>
        <p:spPr>
          <a:xfrm>
            <a:off x="304800" y="609600"/>
            <a:ext cx="83820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Логарифмическими неравенствами </a:t>
            </a:r>
            <a:r>
              <a:rPr lang="ru-RU" dirty="0" smtClean="0"/>
              <a:t>называют неравенства вида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где  а                . </a:t>
            </a:r>
          </a:p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r>
              <a:rPr lang="ru-RU" b="1" dirty="0" smtClean="0"/>
              <a:t>Теорема 1. </a:t>
            </a:r>
            <a:r>
              <a:rPr lang="ru-RU" dirty="0" smtClean="0"/>
              <a:t>Пусть а    1 и Х – решение системы неравенств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Тогда неравенство равносильно на множестве Х неравенству</a:t>
            </a:r>
          </a:p>
          <a:p>
            <a:pPr>
              <a:buNone/>
            </a:pPr>
            <a:r>
              <a:rPr lang="ru-RU" dirty="0" smtClean="0"/>
              <a:t>                             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Теорема 2.  Пусть  0 &lt; а     1 и Х – решение системы неравенств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Тогда неравенство равносильно на множестве Х неравенству</a:t>
            </a:r>
          </a:p>
          <a:p>
            <a:pPr>
              <a:buNone/>
            </a:pPr>
            <a:r>
              <a:rPr lang="ru-RU" dirty="0" smtClean="0"/>
              <a:t>                                      .</a:t>
            </a:r>
          </a:p>
          <a:p>
            <a:endParaRPr lang="ru-RU" dirty="0"/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71" name="Picture 4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990600"/>
            <a:ext cx="3685308" cy="533400"/>
          </a:xfrm>
          <a:prstGeom prst="rect">
            <a:avLst/>
          </a:prstGeom>
          <a:noFill/>
        </p:spPr>
      </p:pic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77" name="Picture 4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752600"/>
            <a:ext cx="207818" cy="381000"/>
          </a:xfrm>
          <a:prstGeom prst="rect">
            <a:avLst/>
          </a:prstGeom>
          <a:noFill/>
        </p:spPr>
      </p:pic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79" name="Picture 5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2133600"/>
            <a:ext cx="1371600" cy="781050"/>
          </a:xfrm>
          <a:prstGeom prst="rect">
            <a:avLst/>
          </a:prstGeom>
          <a:noFill/>
        </p:spPr>
      </p:pic>
      <p:sp>
        <p:nvSpPr>
          <p:cNvPr id="2258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81" name="Picture 5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352800"/>
            <a:ext cx="1766456" cy="457200"/>
          </a:xfrm>
          <a:prstGeom prst="rect">
            <a:avLst/>
          </a:prstGeom>
          <a:noFill/>
        </p:spPr>
      </p:pic>
      <p:sp>
        <p:nvSpPr>
          <p:cNvPr id="2258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83" name="Picture 5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962400"/>
            <a:ext cx="207819" cy="381000"/>
          </a:xfrm>
          <a:prstGeom prst="rect">
            <a:avLst/>
          </a:prstGeom>
          <a:noFill/>
        </p:spPr>
      </p:pic>
      <p:sp>
        <p:nvSpPr>
          <p:cNvPr id="22585" name="Rectangle 57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7" name="Picture 5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343400"/>
            <a:ext cx="1447800" cy="824442"/>
          </a:xfrm>
          <a:prstGeom prst="rect">
            <a:avLst/>
          </a:prstGeom>
          <a:noFill/>
        </p:spPr>
      </p:pic>
      <p:sp>
        <p:nvSpPr>
          <p:cNvPr id="22587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86" name="Picture 58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5638800"/>
            <a:ext cx="1905000" cy="357188"/>
          </a:xfrm>
          <a:prstGeom prst="rect">
            <a:avLst/>
          </a:prstGeom>
          <a:noFill/>
        </p:spPr>
      </p:pic>
      <p:sp>
        <p:nvSpPr>
          <p:cNvPr id="22589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88" name="Picture 60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990600"/>
            <a:ext cx="1219200" cy="388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077200" cy="8382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Алгоритм решения логарифмических неравенств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828800"/>
            <a:ext cx="5715000" cy="28193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Найти ОДЗ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Решить неравенство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Выбор ответа с учетом ОДЗ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8077200" cy="3962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 числу простейших </a:t>
            </a:r>
            <a:r>
              <a:rPr lang="ru-RU" b="1" i="1" dirty="0" smtClean="0"/>
              <a:t>показательных неравенств </a:t>
            </a:r>
            <a:r>
              <a:rPr lang="ru-RU" dirty="0" smtClean="0"/>
              <a:t>относят неравенства вида               ≥            (или           &gt;          ),где </a:t>
            </a:r>
            <a:r>
              <a:rPr lang="en-US" dirty="0" smtClean="0"/>
              <a:t>a </a:t>
            </a:r>
            <a:r>
              <a:rPr lang="ru-RU" dirty="0" smtClean="0"/>
              <a:t>&gt; 0, </a:t>
            </a:r>
            <a:r>
              <a:rPr lang="en-US" dirty="0" smtClean="0"/>
              <a:t>a</a:t>
            </a:r>
            <a:r>
              <a:rPr lang="ru-RU" dirty="0" smtClean="0"/>
              <a:t>≠ 0. Для их решения используется следующая стандартная схема:</a:t>
            </a:r>
          </a:p>
          <a:p>
            <a:pPr lvl="0"/>
            <a:r>
              <a:rPr lang="ru-RU" dirty="0" smtClean="0"/>
              <a:t>если число </a:t>
            </a:r>
            <a:r>
              <a:rPr lang="en-US" dirty="0" smtClean="0"/>
              <a:t>a </a:t>
            </a:r>
            <a:r>
              <a:rPr lang="ru-RU" dirty="0" smtClean="0"/>
              <a:t>&gt; 1,то           ≥           &lt;=&gt;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≥  </a:t>
            </a:r>
            <a:r>
              <a:rPr lang="en-US" dirty="0" smtClean="0"/>
              <a:t>g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если число 0 &lt; </a:t>
            </a:r>
            <a:r>
              <a:rPr lang="en-US" dirty="0" smtClean="0"/>
              <a:t>a </a:t>
            </a:r>
            <a:r>
              <a:rPr lang="ru-RU" dirty="0" smtClean="0"/>
              <a:t>&lt; 1,то           ≥           &lt;=&gt; </a:t>
            </a:r>
            <a:r>
              <a:rPr lang="en-US" dirty="0" smtClean="0"/>
              <a:t>f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 ≤ </a:t>
            </a:r>
            <a:r>
              <a:rPr lang="en-US" dirty="0" smtClean="0"/>
              <a:t>g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Замечание: в случае строгого неравенства в схеме знаки нестрогих неравенств  ≤  и  ≥ заменяются на знаки &lt;  и  &gt;  соответственно.</a:t>
            </a:r>
          </a:p>
          <a:p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286000"/>
            <a:ext cx="696686" cy="45720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286000"/>
            <a:ext cx="696686" cy="45720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2209800"/>
            <a:ext cx="696686" cy="457200"/>
          </a:xfrm>
          <a:prstGeom prst="rect">
            <a:avLst/>
          </a:prstGeom>
          <a:noFill/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209800"/>
            <a:ext cx="827314" cy="457200"/>
          </a:xfrm>
          <a:prstGeom prst="rect">
            <a:avLst/>
          </a:prstGeom>
          <a:noFill/>
        </p:spPr>
      </p:pic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352800"/>
            <a:ext cx="838200" cy="463216"/>
          </a:xfrm>
          <a:prstGeom prst="rect">
            <a:avLst/>
          </a:prstGeom>
          <a:noFill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352800"/>
            <a:ext cx="696686" cy="457200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3733800"/>
            <a:ext cx="696686" cy="457200"/>
          </a:xfrm>
          <a:prstGeom prst="rect">
            <a:avLst/>
          </a:prstGeom>
          <a:noFill/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733800"/>
            <a:ext cx="838200" cy="46321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2057400" y="1066800"/>
            <a:ext cx="525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Показательные неравенства</a:t>
            </a:r>
            <a:endParaRPr lang="ru-RU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445</TotalTime>
  <Words>393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Применение свойств показательной  и логарифмической функций  при решении неравенств  Уроки №1-2 (подготовка к ЕГЭ)</vt:lpstr>
      <vt:lpstr>Цели: </vt:lpstr>
      <vt:lpstr>Слайд 3</vt:lpstr>
      <vt:lpstr>Слайд 4</vt:lpstr>
      <vt:lpstr>Карточка </vt:lpstr>
      <vt:lpstr>Монотонность показательной и логарифмической функций</vt:lpstr>
      <vt:lpstr>Слайд 7</vt:lpstr>
      <vt:lpstr>Алгоритм решения логарифмических неравенств</vt:lpstr>
      <vt:lpstr>Слайд 9</vt:lpstr>
      <vt:lpstr>Оценка за решение группой карточки:</vt:lpstr>
      <vt:lpstr>Дополнительное задание:  карточка №2</vt:lpstr>
      <vt:lpstr>Ответы заданий карточки №1</vt:lpstr>
      <vt:lpstr>Ответы заданий карточки №2 </vt:lpstr>
      <vt:lpstr>  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свойств показательной  и логарифмической функций  при решении неравенств</dc:title>
  <cp:lastModifiedBy>revaz</cp:lastModifiedBy>
  <cp:revision>78</cp:revision>
  <dcterms:modified xsi:type="dcterms:W3CDTF">2013-04-18T17:10:51Z</dcterms:modified>
</cp:coreProperties>
</file>