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2" r:id="rId4"/>
    <p:sldId id="273" r:id="rId5"/>
    <p:sldId id="258" r:id="rId6"/>
    <p:sldId id="269" r:id="rId7"/>
    <p:sldId id="259" r:id="rId8"/>
    <p:sldId id="260" r:id="rId9"/>
    <p:sldId id="270" r:id="rId10"/>
    <p:sldId id="275" r:id="rId11"/>
    <p:sldId id="261" r:id="rId12"/>
    <p:sldId id="262" r:id="rId13"/>
    <p:sldId id="263" r:id="rId14"/>
    <p:sldId id="276" r:id="rId15"/>
    <p:sldId id="277" r:id="rId16"/>
    <p:sldId id="278" r:id="rId17"/>
    <p:sldId id="279" r:id="rId18"/>
    <p:sldId id="280" r:id="rId19"/>
    <p:sldId id="281" r:id="rId20"/>
    <p:sldId id="264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8325"/>
    <a:srgbClr val="081B26"/>
    <a:srgbClr val="D581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4F8A74-DCAA-4EA1-8EFE-8E8AA79295A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047C-69DD-4D9B-84FA-152C88488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4F8A74-DCAA-4EA1-8EFE-8E8AA79295A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047C-69DD-4D9B-84FA-152C88488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4F8A74-DCAA-4EA1-8EFE-8E8AA79295A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047C-69DD-4D9B-84FA-152C88488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4F8A74-DCAA-4EA1-8EFE-8E8AA79295A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047C-69DD-4D9B-84FA-152C88488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4F8A74-DCAA-4EA1-8EFE-8E8AA79295A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047C-69DD-4D9B-84FA-152C88488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4F8A74-DCAA-4EA1-8EFE-8E8AA79295A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047C-69DD-4D9B-84FA-152C88488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4F8A74-DCAA-4EA1-8EFE-8E8AA79295A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047C-69DD-4D9B-84FA-152C88488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4F8A74-DCAA-4EA1-8EFE-8E8AA79295A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047C-69DD-4D9B-84FA-152C88488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4F8A74-DCAA-4EA1-8EFE-8E8AA79295A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047C-69DD-4D9B-84FA-152C88488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4F8A74-DCAA-4EA1-8EFE-8E8AA79295A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047C-69DD-4D9B-84FA-152C88488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4F8A74-DCAA-4EA1-8EFE-8E8AA79295A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8047C-69DD-4D9B-84FA-152C8848879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84F8A74-DCAA-4EA1-8EFE-8E8AA79295AE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8F8047C-69DD-4D9B-84FA-152C884887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2548880"/>
          </a:xfrm>
        </p:spPr>
        <p:txBody>
          <a:bodyPr>
            <a:prstTxWarp prst="textPlain">
              <a:avLst/>
            </a:prstTxWarp>
            <a:normAutofit/>
            <a:scene3d>
              <a:camera prst="obliqueTop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RELATIVE CLAUSES</a:t>
            </a:r>
            <a:b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определительные придаточные)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509120"/>
            <a:ext cx="5112568" cy="1129680"/>
          </a:xfrm>
        </p:spPr>
        <p:txBody>
          <a:bodyPr>
            <a:prstTxWarp prst="textPlain">
              <a:avLst/>
            </a:prstTxWarp>
            <a:normAutofit fontScale="92500"/>
          </a:bodyPr>
          <a:lstStyle/>
          <a:p>
            <a:r>
              <a:rPr lang="ru-RU" dirty="0" err="1" smtClean="0"/>
              <a:t>Нестина</a:t>
            </a:r>
            <a:r>
              <a:rPr lang="ru-RU" dirty="0" smtClean="0"/>
              <a:t> О.В. </a:t>
            </a:r>
            <a:br>
              <a:rPr lang="ru-RU" dirty="0" smtClean="0"/>
            </a:br>
            <a:r>
              <a:rPr lang="ru-RU" dirty="0" smtClean="0"/>
              <a:t>ГБОУ СОШ с углубленным изучением иностранных языков  № 1900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1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n-US" spc="50" dirty="0">
                <a:ln w="11430"/>
                <a:solidFill>
                  <a:srgbClr val="081B2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Non</a:t>
            </a:r>
            <a:r>
              <a:rPr lang="ru-RU" spc="50" dirty="0">
                <a:ln w="11430"/>
                <a:solidFill>
                  <a:srgbClr val="081B2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en-US" spc="50" dirty="0">
                <a:ln w="11430"/>
                <a:solidFill>
                  <a:srgbClr val="081B2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relative clauses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/>
          <a:lstStyle/>
          <a:p>
            <a:r>
              <a:rPr lang="en-US" sz="3600" dirty="0"/>
              <a:t>My students, </a:t>
            </a:r>
            <a:r>
              <a:rPr lang="en-US" sz="3600" b="1" dirty="0"/>
              <a:t>who</a:t>
            </a:r>
            <a:r>
              <a:rPr lang="en-US" sz="3600" dirty="0"/>
              <a:t> are all adults, are learning English to get a more prestigious </a:t>
            </a:r>
            <a:r>
              <a:rPr lang="en-US" sz="3600" dirty="0" smtClean="0"/>
              <a:t>job</a:t>
            </a:r>
            <a:r>
              <a:rPr lang="ru-RU" sz="3600" dirty="0" smtClean="0"/>
              <a:t>.</a:t>
            </a:r>
            <a:r>
              <a:rPr lang="en-US" sz="3600" dirty="0"/>
              <a:t>	</a:t>
            </a:r>
            <a:endParaRPr lang="ru-RU" sz="3600" dirty="0"/>
          </a:p>
          <a:p>
            <a:endParaRPr lang="ru-RU" sz="3600" dirty="0" smtClean="0"/>
          </a:p>
          <a:p>
            <a:r>
              <a:rPr lang="ru-RU" sz="3600" dirty="0" smtClean="0"/>
              <a:t>Мои </a:t>
            </a:r>
            <a:r>
              <a:rPr lang="ru-RU" sz="3600" dirty="0"/>
              <a:t>студенты, все из которых взрослые, изучают английский, чтобы найти более престижную </a:t>
            </a:r>
            <a:r>
              <a:rPr lang="ru-RU" sz="3600" dirty="0" smtClean="0"/>
              <a:t>работу.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34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5733256"/>
            <a:ext cx="8183880" cy="792088"/>
          </a:xfrm>
        </p:spPr>
        <p:txBody>
          <a:bodyPr>
            <a:normAutofit/>
          </a:bodyPr>
          <a:lstStyle/>
          <a:p>
            <a:pPr algn="ctr"/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relative clauses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pPr lvl="0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An identifying relative clause is introduced with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:</a:t>
            </a:r>
          </a:p>
          <a:p>
            <a:pPr lvl="0"/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who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That </a:t>
            </a:r>
            <a:r>
              <a:rPr 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(People)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Which/That </a:t>
            </a:r>
            <a:r>
              <a:rPr 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(Things)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Whose </a:t>
            </a:r>
            <a:r>
              <a:rPr 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(people. Animals and objects to show possession)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/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Where </a:t>
            </a:r>
            <a:r>
              <a:rPr 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(Place)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When </a:t>
            </a:r>
            <a:r>
              <a:rPr 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(time)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/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t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he reason (why) </a:t>
            </a:r>
            <a:r>
              <a:rPr 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(reason)</a:t>
            </a: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389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05264"/>
            <a:ext cx="8183880" cy="720080"/>
          </a:xfrm>
        </p:spPr>
        <p:txBody>
          <a:bodyPr>
            <a:normAutofit/>
          </a:bodyPr>
          <a:lstStyle/>
          <a:p>
            <a:pPr algn="ctr"/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relative clauses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man </a:t>
            </a:r>
            <a:r>
              <a:rPr lang="en-US" b="1" dirty="0"/>
              <a:t>who / that </a:t>
            </a:r>
            <a:r>
              <a:rPr lang="en-US" dirty="0"/>
              <a:t>you are looking for is not here. — </a:t>
            </a:r>
            <a:r>
              <a:rPr lang="en-US" dirty="0" err="1"/>
              <a:t>Мужчины</a:t>
            </a:r>
            <a:r>
              <a:rPr lang="en-US" dirty="0"/>
              <a:t>, </a:t>
            </a:r>
            <a:r>
              <a:rPr lang="en-US" dirty="0" err="1"/>
              <a:t>которого</a:t>
            </a:r>
            <a:r>
              <a:rPr lang="en-US" dirty="0"/>
              <a:t> </a:t>
            </a:r>
            <a:r>
              <a:rPr lang="en-US" dirty="0" err="1"/>
              <a:t>вы</a:t>
            </a:r>
            <a:r>
              <a:rPr lang="en-US" dirty="0"/>
              <a:t> </a:t>
            </a:r>
            <a:r>
              <a:rPr lang="en-US" dirty="0" err="1"/>
              <a:t>ищете</a:t>
            </a:r>
            <a:r>
              <a:rPr lang="en-US" dirty="0"/>
              <a:t>, </a:t>
            </a:r>
            <a:r>
              <a:rPr lang="en-US" dirty="0" err="1"/>
              <a:t>здесь</a:t>
            </a:r>
            <a:r>
              <a:rPr lang="en-US" dirty="0"/>
              <a:t> </a:t>
            </a:r>
            <a:r>
              <a:rPr lang="en-US" dirty="0" err="1"/>
              <a:t>нет</a:t>
            </a:r>
            <a:r>
              <a:rPr lang="en-US" dirty="0"/>
              <a:t>. </a:t>
            </a:r>
            <a:endParaRPr lang="ru-RU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book </a:t>
            </a:r>
            <a:r>
              <a:rPr lang="en-US" b="1" dirty="0"/>
              <a:t>which</a:t>
            </a:r>
            <a:r>
              <a:rPr lang="ru-RU" b="1" dirty="0"/>
              <a:t> / </a:t>
            </a:r>
            <a:r>
              <a:rPr lang="en-US" b="1" dirty="0"/>
              <a:t>that </a:t>
            </a:r>
            <a:r>
              <a:rPr lang="en-US" dirty="0"/>
              <a:t>you are looking for is not here</a:t>
            </a:r>
            <a:r>
              <a:rPr lang="ru-RU" dirty="0"/>
              <a:t>. — Книги, которую вы ищете, здесь нет. </a:t>
            </a:r>
          </a:p>
          <a:p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you remember the day </a:t>
            </a:r>
            <a:r>
              <a:rPr lang="en-US" b="1" dirty="0"/>
              <a:t>when</a:t>
            </a:r>
            <a:r>
              <a:rPr lang="en-US" dirty="0"/>
              <a:t> we first met</a:t>
            </a:r>
            <a:r>
              <a:rPr lang="ru-RU" dirty="0"/>
              <a:t>? — Ты помнишь день, когда мы впервые встретились?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6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5733256"/>
            <a:ext cx="8183880" cy="792088"/>
          </a:xfrm>
        </p:spPr>
        <p:txBody>
          <a:bodyPr>
            <a:normAutofit/>
          </a:bodyPr>
          <a:lstStyle/>
          <a:p>
            <a:pPr algn="ctr"/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relative clauses</a:t>
            </a:r>
            <a:endParaRPr lang="ru-RU" dirty="0">
              <a:solidFill>
                <a:srgbClr val="081B26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Who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,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that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,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which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can be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omitted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 when they are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the object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of the relative clause </a:t>
            </a:r>
            <a:r>
              <a:rPr lang="en-US" sz="3200" dirty="0">
                <a:solidFill>
                  <a:srgbClr val="C00000"/>
                </a:solidFill>
              </a:rPr>
              <a:t>	</a:t>
            </a:r>
            <a:endParaRPr lang="ru-RU" sz="3200" dirty="0">
              <a:solidFill>
                <a:srgbClr val="C00000"/>
              </a:solidFill>
            </a:endParaRPr>
          </a:p>
          <a:p>
            <a:endParaRPr lang="en-US" sz="3200" dirty="0"/>
          </a:p>
          <a:p>
            <a:r>
              <a:rPr lang="en-US" sz="3200" dirty="0" smtClean="0"/>
              <a:t>The </a:t>
            </a:r>
            <a:r>
              <a:rPr lang="en-US" sz="3200" dirty="0"/>
              <a:t>company that she works for is based in London</a:t>
            </a:r>
            <a:r>
              <a:rPr lang="en-US" sz="3200" dirty="0" smtClean="0"/>
              <a:t>. </a:t>
            </a:r>
            <a:r>
              <a:rPr lang="ru-RU" sz="3200" dirty="0" smtClean="0"/>
              <a:t>(</a:t>
            </a:r>
            <a:r>
              <a:rPr lang="en-US" sz="3200" b="1" dirty="0" smtClean="0"/>
              <a:t>That </a:t>
            </a:r>
            <a:r>
              <a:rPr lang="en-US" sz="3200" dirty="0" smtClean="0"/>
              <a:t>is the object</a:t>
            </a:r>
            <a:r>
              <a:rPr lang="ru-RU" sz="3200" dirty="0" smtClean="0"/>
              <a:t>)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 </a:t>
            </a:r>
          </a:p>
          <a:p>
            <a:r>
              <a:rPr lang="en-US" sz="3200" dirty="0"/>
              <a:t>= </a:t>
            </a:r>
            <a:r>
              <a:rPr lang="en-US" sz="3200" dirty="0" smtClean="0"/>
              <a:t>The </a:t>
            </a:r>
            <a:r>
              <a:rPr lang="en-US" sz="3200" dirty="0"/>
              <a:t>company she works for is based in London</a:t>
            </a:r>
            <a:r>
              <a:rPr lang="en-US" sz="3200" dirty="0" smtClean="0"/>
              <a:t>. </a:t>
            </a:r>
            <a:r>
              <a:rPr lang="ru-RU" sz="3200" dirty="0" smtClean="0"/>
              <a:t>(</a:t>
            </a:r>
            <a:r>
              <a:rPr lang="en-US" sz="3200" b="1" dirty="0" smtClean="0"/>
              <a:t>That </a:t>
            </a:r>
            <a:r>
              <a:rPr lang="en-US" sz="3200" dirty="0" smtClean="0"/>
              <a:t>can be omitted</a:t>
            </a:r>
            <a:r>
              <a:rPr lang="ru-RU" sz="3200" dirty="0" smtClean="0"/>
              <a:t>)</a:t>
            </a:r>
            <a:endParaRPr lang="ru-RU" sz="3200" dirty="0"/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23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5733256"/>
            <a:ext cx="8183880" cy="720080"/>
          </a:xfrm>
        </p:spPr>
        <p:txBody>
          <a:bodyPr/>
          <a:lstStyle/>
          <a:p>
            <a:pPr algn="ctr"/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relative clauses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BUT:</a:t>
            </a:r>
          </a:p>
          <a:p>
            <a:endParaRPr lang="en-US" sz="3200" dirty="0"/>
          </a:p>
          <a:p>
            <a:r>
              <a:rPr lang="en-US" sz="3200" dirty="0" smtClean="0"/>
              <a:t>The </a:t>
            </a:r>
            <a:r>
              <a:rPr lang="en-US" sz="3200" dirty="0"/>
              <a:t>company</a:t>
            </a:r>
            <a:r>
              <a:rPr lang="en-US" sz="3200" b="1" dirty="0"/>
              <a:t> that </a:t>
            </a:r>
            <a:r>
              <a:rPr lang="en-US" sz="3200" dirty="0"/>
              <a:t>employs her is based in London</a:t>
            </a:r>
            <a:r>
              <a:rPr lang="en-US" sz="3200" dirty="0" smtClean="0"/>
              <a:t>. </a:t>
            </a:r>
            <a:r>
              <a:rPr lang="ru-RU" sz="3200" dirty="0" smtClean="0"/>
              <a:t>(</a:t>
            </a:r>
            <a:r>
              <a:rPr lang="en-US" sz="3200" b="1" dirty="0" smtClean="0"/>
              <a:t>That</a:t>
            </a:r>
            <a:r>
              <a:rPr lang="en-US" sz="3200" dirty="0" smtClean="0"/>
              <a:t> is the subject</a:t>
            </a:r>
            <a:r>
              <a:rPr lang="ru-RU" sz="3200" dirty="0" smtClean="0"/>
              <a:t>)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 </a:t>
            </a:r>
          </a:p>
          <a:p>
            <a:r>
              <a:rPr lang="en-US" sz="3200" dirty="0"/>
              <a:t>The company employs her</a:t>
            </a:r>
            <a:r>
              <a:rPr lang="ru-RU" sz="3200" dirty="0"/>
              <a:t> (</a:t>
            </a:r>
            <a:r>
              <a:rPr lang="en-US" sz="3200" dirty="0"/>
              <a:t>the company</a:t>
            </a:r>
            <a:r>
              <a:rPr lang="ru-RU" sz="3200" dirty="0"/>
              <a:t> </a:t>
            </a:r>
            <a:r>
              <a:rPr lang="ru-RU" sz="3200" dirty="0" smtClean="0"/>
              <a:t>–</a:t>
            </a:r>
            <a:r>
              <a:rPr lang="en-US" sz="3200" dirty="0" smtClean="0"/>
              <a:t> the subject</a:t>
            </a:r>
            <a:r>
              <a:rPr lang="ru-RU" sz="3200" dirty="0" smtClean="0"/>
              <a:t>)</a:t>
            </a:r>
            <a:r>
              <a:rPr lang="en-US" sz="3200" dirty="0"/>
              <a:t>.</a:t>
            </a:r>
            <a:r>
              <a:rPr lang="ru-RU" sz="3200" dirty="0" smtClean="0"/>
              <a:t>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The pronoun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that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 can’t be omitted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4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33256"/>
            <a:ext cx="8183880" cy="792088"/>
          </a:xfrm>
        </p:spPr>
        <p:txBody>
          <a:bodyPr/>
          <a:lstStyle/>
          <a:p>
            <a:pPr algn="ctr"/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relative clauses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10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What bald word</a:t>
            </a:r>
            <a:r>
              <a:rPr lang="en-US" sz="10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s</a:t>
            </a:r>
            <a:r>
              <a:rPr lang="en-US" sz="10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can be omitted?</a:t>
            </a:r>
          </a:p>
          <a:p>
            <a:pPr algn="ctr"/>
            <a:endParaRPr lang="en-US" sz="10400" dirty="0"/>
          </a:p>
          <a:p>
            <a:r>
              <a:rPr lang="en-US" sz="10400" dirty="0" smtClean="0"/>
              <a:t>Is </a:t>
            </a:r>
            <a:r>
              <a:rPr lang="en-US" sz="10400" dirty="0"/>
              <a:t>there another time </a:t>
            </a:r>
            <a:r>
              <a:rPr lang="en-US" sz="10400" b="1" dirty="0"/>
              <a:t>when</a:t>
            </a:r>
            <a:r>
              <a:rPr lang="en-US" sz="10400" dirty="0"/>
              <a:t> I can call you?	</a:t>
            </a:r>
            <a:endParaRPr lang="ru-RU" sz="10400" dirty="0"/>
          </a:p>
          <a:p>
            <a:pPr marL="0" indent="0">
              <a:buNone/>
            </a:pPr>
            <a:r>
              <a:rPr lang="ru-RU" sz="10400" dirty="0"/>
              <a:t> </a:t>
            </a:r>
          </a:p>
          <a:p>
            <a:endParaRPr lang="en-US" sz="10400" dirty="0" smtClean="0"/>
          </a:p>
          <a:p>
            <a:r>
              <a:rPr lang="en-US" sz="10400" dirty="0" smtClean="0"/>
              <a:t>Can </a:t>
            </a:r>
            <a:r>
              <a:rPr lang="en-US" sz="10400" dirty="0"/>
              <a:t>you tell me </a:t>
            </a:r>
            <a:r>
              <a:rPr lang="en-US" sz="10400" b="1" dirty="0"/>
              <a:t>where</a:t>
            </a:r>
            <a:r>
              <a:rPr lang="en-US" sz="10400" dirty="0"/>
              <a:t> I can buy wrapping paper?	</a:t>
            </a:r>
            <a:endParaRPr lang="ru-RU" sz="10400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56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5877272"/>
            <a:ext cx="8183880" cy="648072"/>
          </a:xfrm>
        </p:spPr>
        <p:txBody>
          <a:bodyPr/>
          <a:lstStyle/>
          <a:p>
            <a:pPr algn="ctr"/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relative clauses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Do you remember the place </a:t>
            </a:r>
            <a:r>
              <a:rPr lang="en-US" sz="12800" b="1" dirty="0" smtClean="0"/>
              <a:t>where</a:t>
            </a:r>
            <a:r>
              <a:rPr lang="en-US" sz="12800" dirty="0" smtClean="0"/>
              <a:t> we stayed in last summer?</a:t>
            </a:r>
          </a:p>
          <a:p>
            <a:endParaRPr lang="en-US" sz="12800" dirty="0" smtClean="0"/>
          </a:p>
          <a:p>
            <a:r>
              <a:rPr lang="en-US" sz="12800" dirty="0" smtClean="0"/>
              <a:t>Have </a:t>
            </a:r>
            <a:r>
              <a:rPr lang="en-US" sz="12800" dirty="0"/>
              <a:t>you seen the TV show </a:t>
            </a:r>
            <a:r>
              <a:rPr lang="en-US" sz="12800" b="1" dirty="0"/>
              <a:t>whose </a:t>
            </a:r>
            <a:r>
              <a:rPr lang="en-US" sz="12800" dirty="0"/>
              <a:t>catchphrase is “Deal no deal?”	</a:t>
            </a:r>
            <a:endParaRPr lang="ru-RU" sz="12800" dirty="0"/>
          </a:p>
          <a:p>
            <a:pPr marL="0" indent="0">
              <a:buNone/>
            </a:pPr>
            <a:r>
              <a:rPr lang="ru-RU" sz="12800" dirty="0"/>
              <a:t> </a:t>
            </a:r>
          </a:p>
          <a:p>
            <a:r>
              <a:rPr lang="en-US" sz="12800" dirty="0"/>
              <a:t>I wanted to have a heart-to-heart talk with you. This is the reason </a:t>
            </a:r>
            <a:r>
              <a:rPr lang="en-US" sz="12800" b="1" dirty="0"/>
              <a:t>why</a:t>
            </a:r>
            <a:r>
              <a:rPr lang="en-US" sz="12800" dirty="0"/>
              <a:t> I came to </a:t>
            </a:r>
            <a:r>
              <a:rPr lang="en-US" sz="12800" dirty="0" smtClean="0"/>
              <a:t>you.</a:t>
            </a:r>
          </a:p>
          <a:p>
            <a:endParaRPr lang="en-US" sz="12800" dirty="0"/>
          </a:p>
          <a:p>
            <a:r>
              <a:rPr lang="en-US" sz="12800" dirty="0"/>
              <a:t>Do you remember the day </a:t>
            </a:r>
            <a:r>
              <a:rPr lang="en-US" sz="12800" b="1" dirty="0"/>
              <a:t>when</a:t>
            </a:r>
            <a:r>
              <a:rPr lang="en-US" sz="12800" dirty="0"/>
              <a:t> we first met</a:t>
            </a:r>
            <a:r>
              <a:rPr lang="ru-RU" sz="12800" dirty="0"/>
              <a:t>? </a:t>
            </a:r>
            <a:endParaRPr lang="en-US" sz="12800" dirty="0" smtClean="0"/>
          </a:p>
          <a:p>
            <a:endParaRPr lang="en-US" sz="6700" dirty="0" smtClean="0"/>
          </a:p>
          <a:p>
            <a:pPr marL="0" indent="0">
              <a:buNone/>
            </a:pPr>
            <a:r>
              <a:rPr lang="en-US" sz="6700" dirty="0"/>
              <a:t>	</a:t>
            </a:r>
            <a:endParaRPr lang="ru-RU" sz="67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1458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5733256"/>
            <a:ext cx="8183880" cy="720080"/>
          </a:xfrm>
        </p:spPr>
        <p:txBody>
          <a:bodyPr>
            <a:normAutofit/>
          </a:bodyPr>
          <a:lstStyle/>
          <a:p>
            <a:pPr algn="ctr"/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relative clauses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/>
          <a:lstStyle/>
          <a:p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Who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, 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that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, 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which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can be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omitted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 when they are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the object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of the relative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clause</a:t>
            </a:r>
          </a:p>
          <a:p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When/that, why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can be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omitted</a:t>
            </a:r>
          </a:p>
          <a:p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Where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can be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omitted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when it is used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with a preposition</a:t>
            </a:r>
          </a:p>
          <a:p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79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33256"/>
            <a:ext cx="8183880" cy="648072"/>
          </a:xfrm>
        </p:spPr>
        <p:txBody>
          <a:bodyPr>
            <a:normAutofit/>
          </a:bodyPr>
          <a:lstStyle/>
          <a:p>
            <a:pPr algn="ctr"/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relative clauses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BUT:</a:t>
            </a:r>
          </a:p>
          <a:p>
            <a:pPr marL="0" indent="0">
              <a:buNone/>
            </a:pP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Who, which, that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can’t be omitted when they are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the subject of the relative clause</a:t>
            </a:r>
          </a:p>
          <a:p>
            <a:pPr marL="0" indent="0">
              <a:buNone/>
            </a:pP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 marL="0" indent="0">
              <a:buNone/>
            </a:pP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Whose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is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en-US" sz="36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never omitted</a:t>
            </a:r>
          </a:p>
          <a:p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1043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33256"/>
            <a:ext cx="8183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spc="50" dirty="0">
                <a:ln w="11430"/>
                <a:solidFill>
                  <a:srgbClr val="081B2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Non</a:t>
            </a:r>
            <a:r>
              <a:rPr lang="ru-RU" spc="50" dirty="0">
                <a:ln w="11430"/>
                <a:solidFill>
                  <a:srgbClr val="081B2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en-US" spc="50" dirty="0">
                <a:ln w="11430"/>
                <a:solidFill>
                  <a:srgbClr val="081B2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relative clauses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A non –identifying relative clause is introduced with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Who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/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WHOM</a:t>
            </a:r>
          </a:p>
          <a:p>
            <a:pPr lvl="0"/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which</a:t>
            </a:r>
          </a:p>
          <a:p>
            <a:pPr lvl="0"/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whose</a:t>
            </a:r>
          </a:p>
          <a:p>
            <a:pPr lvl="0"/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where</a:t>
            </a:r>
          </a:p>
          <a:p>
            <a:pPr lvl="0"/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when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7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02920" y="5989320"/>
            <a:ext cx="8183880" cy="45719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Autofit/>
          </a:bodyPr>
          <a:lstStyle/>
          <a:p>
            <a:pPr lvl="0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Identifying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(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определительн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o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е)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gives necessary information essential to the meaning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o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f the main sentence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(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уточняет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значение определяемого слова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)</a:t>
            </a:r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/>
              </a:solidFill>
            </a:endParaRPr>
          </a:p>
          <a:p>
            <a:pPr lvl="0"/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/>
              </a:solidFill>
            </a:endParaRPr>
          </a:p>
          <a:p>
            <a:pPr lvl="0"/>
            <a:r>
              <a:rPr lang="en-US" sz="2400" dirty="0"/>
              <a:t>The woman who lives next door is on </a:t>
            </a:r>
            <a:r>
              <a:rPr lang="en-US" sz="2400" dirty="0" smtClean="0"/>
              <a:t>vacation.</a:t>
            </a:r>
            <a:endParaRPr lang="ru-RU" sz="2400" dirty="0" smtClean="0"/>
          </a:p>
          <a:p>
            <a:pPr lvl="0"/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  <a:p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Non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Identifying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(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неопределительн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o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е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)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gives extra information and is not essential to the meaning of the main sentence </a:t>
            </a:r>
          </a:p>
          <a:p>
            <a:pPr marL="0" indent="0">
              <a:buNone/>
            </a:pP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(сообщает 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дополнительную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 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          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информацию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об определяемом слове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)</a:t>
            </a:r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/>
              </a:solidFill>
            </a:endParaRPr>
          </a:p>
          <a:p>
            <a:pPr lvl="0" algn="ctr"/>
            <a:endParaRPr lang="en-US" sz="2400" dirty="0" smtClean="0"/>
          </a:p>
          <a:p>
            <a:pPr lvl="0"/>
            <a:r>
              <a:rPr lang="en-US" sz="2400" dirty="0" err="1" smtClean="0"/>
              <a:t>Mrs.Smith</a:t>
            </a:r>
            <a:r>
              <a:rPr lang="en-US" sz="2400" dirty="0"/>
              <a:t>, who lives next door, is on </a:t>
            </a:r>
            <a:r>
              <a:rPr lang="en-US" sz="2400" dirty="0" smtClean="0"/>
              <a:t>vacation. </a:t>
            </a:r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/>
              </a:solidFill>
            </a:endParaRPr>
          </a:p>
          <a:p>
            <a:pPr lvl="0"/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/>
              </a:solidFill>
            </a:endParaRP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2364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33256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US" spc="50" dirty="0">
                <a:ln w="11430"/>
                <a:solidFill>
                  <a:srgbClr val="081B2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Non</a:t>
            </a:r>
            <a:r>
              <a:rPr lang="ru-RU" spc="50" dirty="0">
                <a:ln w="11430"/>
                <a:solidFill>
                  <a:srgbClr val="081B2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en-US" spc="50" dirty="0">
                <a:ln w="11430"/>
                <a:solidFill>
                  <a:srgbClr val="081B2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relative clauses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lnSpcReduction="10000"/>
          </a:bodyPr>
          <a:lstStyle/>
          <a:p>
            <a:r>
              <a:rPr lang="ru-RU" sz="3200" dirty="0" err="1"/>
              <a:t>Yesterday</a:t>
            </a:r>
            <a:r>
              <a:rPr lang="ru-RU" sz="3200" dirty="0"/>
              <a:t> </a:t>
            </a:r>
            <a:r>
              <a:rPr lang="ru-RU" sz="3200" dirty="0" err="1"/>
              <a:t>we</a:t>
            </a:r>
            <a:r>
              <a:rPr lang="ru-RU" sz="3200" dirty="0"/>
              <a:t> </a:t>
            </a:r>
            <a:r>
              <a:rPr lang="ru-RU" sz="3200" dirty="0" err="1"/>
              <a:t>visited</a:t>
            </a:r>
            <a:r>
              <a:rPr lang="ru-RU" sz="3200" dirty="0"/>
              <a:t> </a:t>
            </a:r>
            <a:r>
              <a:rPr lang="ru-RU" sz="3200" dirty="0" err="1"/>
              <a:t>the</a:t>
            </a:r>
            <a:r>
              <a:rPr lang="ru-RU" sz="3200" dirty="0"/>
              <a:t> </a:t>
            </a:r>
            <a:r>
              <a:rPr lang="ru-RU" sz="3200" dirty="0" err="1"/>
              <a:t>City</a:t>
            </a:r>
            <a:r>
              <a:rPr lang="ru-RU" sz="3200" dirty="0"/>
              <a:t> </a:t>
            </a:r>
            <a:r>
              <a:rPr lang="ru-RU" sz="3200" dirty="0" err="1"/>
              <a:t>Museum</a:t>
            </a:r>
            <a:r>
              <a:rPr lang="ru-RU" sz="3200" dirty="0"/>
              <a:t>, </a:t>
            </a:r>
            <a:r>
              <a:rPr lang="ru-RU" sz="3200" b="1" dirty="0" err="1"/>
              <a:t>which</a:t>
            </a:r>
            <a:r>
              <a:rPr lang="ru-RU" sz="3200" dirty="0"/>
              <a:t> </a:t>
            </a:r>
            <a:r>
              <a:rPr lang="ru-RU" sz="3200" dirty="0" err="1"/>
              <a:t>I'd</a:t>
            </a:r>
            <a:r>
              <a:rPr lang="ru-RU" sz="3200" dirty="0"/>
              <a:t> </a:t>
            </a:r>
            <a:r>
              <a:rPr lang="ru-RU" sz="3200" dirty="0" err="1"/>
              <a:t>never</a:t>
            </a:r>
            <a:r>
              <a:rPr lang="ru-RU" sz="3200" dirty="0"/>
              <a:t> </a:t>
            </a:r>
            <a:r>
              <a:rPr lang="ru-RU" sz="3200" dirty="0" err="1"/>
              <a:t>been</a:t>
            </a:r>
            <a:r>
              <a:rPr lang="ru-RU" sz="3200" dirty="0"/>
              <a:t> </a:t>
            </a:r>
            <a:r>
              <a:rPr lang="ru-RU" sz="3200" dirty="0" err="1"/>
              <a:t>to</a:t>
            </a:r>
            <a:r>
              <a:rPr lang="ru-RU" sz="3200" dirty="0"/>
              <a:t> </a:t>
            </a:r>
            <a:r>
              <a:rPr lang="ru-RU" sz="3200" dirty="0" err="1"/>
              <a:t>before</a:t>
            </a:r>
            <a:r>
              <a:rPr lang="ru-RU" sz="3200" dirty="0" smtClean="0"/>
              <a:t>.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My </a:t>
            </a:r>
            <a:r>
              <a:rPr lang="en-US" sz="3200" dirty="0"/>
              <a:t>students, </a:t>
            </a:r>
            <a:r>
              <a:rPr lang="en-US" sz="3200" b="1" dirty="0"/>
              <a:t>who</a:t>
            </a:r>
            <a:r>
              <a:rPr lang="en-US" sz="3200" dirty="0"/>
              <a:t> are all adults, are learning English to get a more prestigious </a:t>
            </a:r>
            <a:r>
              <a:rPr lang="en-US" sz="3200" dirty="0" smtClean="0"/>
              <a:t>job.</a:t>
            </a:r>
          </a:p>
          <a:p>
            <a:endParaRPr lang="en-US" sz="3200" dirty="0" smtClean="0"/>
          </a:p>
          <a:p>
            <a:r>
              <a:rPr lang="en-US" sz="3200" dirty="0" smtClean="0"/>
              <a:t>My </a:t>
            </a:r>
            <a:r>
              <a:rPr lang="en-US" sz="3200" dirty="0"/>
              <a:t>students, many of </a:t>
            </a:r>
            <a:r>
              <a:rPr lang="en-US" sz="3200" b="1" dirty="0"/>
              <a:t>whom</a:t>
            </a:r>
            <a:r>
              <a:rPr lang="en-US" sz="3200" dirty="0"/>
              <a:t> are from Europe, are learning English to get a more prestigious </a:t>
            </a:r>
            <a:r>
              <a:rPr lang="en-US" sz="3200" dirty="0" smtClean="0"/>
              <a:t>job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83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5733256"/>
            <a:ext cx="8183880" cy="720080"/>
          </a:xfrm>
        </p:spPr>
        <p:txBody>
          <a:bodyPr>
            <a:normAutofit fontScale="90000"/>
          </a:bodyPr>
          <a:lstStyle/>
          <a:p>
            <a:r>
              <a:rPr lang="en-US" spc="50" dirty="0">
                <a:ln w="11430"/>
                <a:solidFill>
                  <a:srgbClr val="081B2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Non</a:t>
            </a:r>
            <a:r>
              <a:rPr lang="ru-RU" spc="50" dirty="0">
                <a:ln w="11430"/>
                <a:solidFill>
                  <a:srgbClr val="081B2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en-US" spc="50" dirty="0">
                <a:ln w="11430"/>
                <a:solidFill>
                  <a:srgbClr val="081B2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relative clauses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/>
              <a:t>The textbooks, </a:t>
            </a:r>
            <a:r>
              <a:rPr lang="en-US" sz="3500" b="1" dirty="0"/>
              <a:t>which</a:t>
            </a:r>
            <a:r>
              <a:rPr lang="en-US" sz="3500" dirty="0"/>
              <a:t> the students like, have lots of helpful </a:t>
            </a:r>
            <a:r>
              <a:rPr lang="en-US" sz="3500" dirty="0" smtClean="0"/>
              <a:t>examples.</a:t>
            </a:r>
          </a:p>
          <a:p>
            <a:endParaRPr lang="en-US" sz="3500" dirty="0"/>
          </a:p>
          <a:p>
            <a:r>
              <a:rPr lang="en-US" sz="3500" dirty="0" smtClean="0"/>
              <a:t>Her </a:t>
            </a:r>
            <a:r>
              <a:rPr lang="en-US" sz="3500" dirty="0"/>
              <a:t>previous manager, </a:t>
            </a:r>
            <a:r>
              <a:rPr lang="en-US" sz="3500" b="1" dirty="0"/>
              <a:t>whose</a:t>
            </a:r>
            <a:r>
              <a:rPr lang="en-US" sz="3500" dirty="0"/>
              <a:t> know-all manner she had never liked, retired six months </a:t>
            </a:r>
            <a:r>
              <a:rPr lang="en-US" sz="3500" dirty="0" smtClean="0"/>
              <a:t>ago.</a:t>
            </a:r>
          </a:p>
          <a:p>
            <a:pPr marL="0" indent="0">
              <a:buNone/>
            </a:pPr>
            <a:r>
              <a:rPr lang="ru-RU" sz="3500" dirty="0"/>
              <a:t> </a:t>
            </a:r>
          </a:p>
          <a:p>
            <a:r>
              <a:rPr lang="en-US" sz="3500" dirty="0"/>
              <a:t>We will never forget our honeymoon, </a:t>
            </a:r>
            <a:r>
              <a:rPr lang="en-US" sz="3500" b="1" dirty="0"/>
              <a:t>when</a:t>
            </a:r>
            <a:r>
              <a:rPr lang="en-US" sz="3500" dirty="0"/>
              <a:t> we were so </a:t>
            </a:r>
            <a:r>
              <a:rPr lang="en-US" sz="3500" dirty="0" smtClean="0"/>
              <a:t>happy.</a:t>
            </a:r>
          </a:p>
          <a:p>
            <a:endParaRPr lang="en-US" sz="3500" dirty="0" smtClean="0"/>
          </a:p>
          <a:p>
            <a:r>
              <a:rPr lang="en-US" sz="3500" dirty="0" smtClean="0"/>
              <a:t>Steve </a:t>
            </a:r>
            <a:r>
              <a:rPr lang="en-US" sz="3500" dirty="0"/>
              <a:t>and Lora are currently staying in that little hotel in Valencia, </a:t>
            </a:r>
            <a:r>
              <a:rPr lang="en-US" sz="3500" b="1" dirty="0"/>
              <a:t>where</a:t>
            </a:r>
            <a:r>
              <a:rPr lang="en-US" sz="3500" dirty="0"/>
              <a:t> we spent our last holiday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2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05264"/>
            <a:ext cx="8183880" cy="64807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Identifying &amp; Non-Identifying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fontScale="77500" lnSpcReduction="20000"/>
          </a:bodyPr>
          <a:lstStyle/>
          <a:p>
            <a:r>
              <a:rPr lang="ru-RU" sz="3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Смысл предложения меняется в зависимости от того, какое придаточное Вы употребите в его </a:t>
            </a:r>
            <a:r>
              <a:rPr lang="ru-RU" sz="3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составе</a:t>
            </a:r>
            <a:endParaRPr lang="en-US" sz="33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  <a:p>
            <a:r>
              <a:rPr lang="en-US" sz="41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Non-identifying</a:t>
            </a:r>
            <a:endParaRPr lang="ru-RU" sz="41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  <a:p>
            <a:endParaRPr lang="ru-RU" sz="4100" dirty="0"/>
          </a:p>
          <a:p>
            <a:r>
              <a:rPr lang="en-US" sz="4100" dirty="0"/>
              <a:t>The students, </a:t>
            </a:r>
            <a:r>
              <a:rPr lang="en-US" sz="4100" b="1" dirty="0"/>
              <a:t>who</a:t>
            </a:r>
            <a:r>
              <a:rPr lang="en-US" sz="4100" dirty="0"/>
              <a:t> had revised hard, passed the exam</a:t>
            </a:r>
            <a:endParaRPr lang="ru-RU" sz="4100" dirty="0"/>
          </a:p>
          <a:p>
            <a:pPr marL="0" indent="0">
              <a:buNone/>
            </a:pPr>
            <a:r>
              <a:rPr lang="en-US" sz="3300" dirty="0"/>
              <a:t> </a:t>
            </a:r>
            <a:endParaRPr lang="ru-RU" sz="3300" dirty="0"/>
          </a:p>
          <a:p>
            <a:pPr>
              <a:lnSpc>
                <a:spcPct val="120000"/>
              </a:lnSpc>
            </a:pPr>
            <a:r>
              <a:rPr lang="ru-RU" sz="3300" dirty="0"/>
              <a:t>(так как информация, заключенная в придаточном предложении, дополнительная, то можно сделать вывод, что ВСЕ студенты сдали экзамен)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859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77272"/>
            <a:ext cx="81838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Identifying &amp; Non-Identifying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fontScale="85000" lnSpcReduction="20000"/>
          </a:bodyPr>
          <a:lstStyle/>
          <a:p>
            <a:r>
              <a:rPr lang="en-US" sz="35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Identifying</a:t>
            </a:r>
            <a:endParaRPr lang="ru-RU" sz="35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3500" u="sng" dirty="0"/>
          </a:p>
          <a:p>
            <a:r>
              <a:rPr lang="en-US" sz="3900" dirty="0"/>
              <a:t>The students who had revised hard passed the </a:t>
            </a:r>
            <a:r>
              <a:rPr lang="en-US" sz="3900" dirty="0" smtClean="0"/>
              <a:t>exam.</a:t>
            </a:r>
            <a:endParaRPr lang="ru-RU" sz="3900" dirty="0"/>
          </a:p>
          <a:p>
            <a:endParaRPr lang="ru-RU" dirty="0"/>
          </a:p>
          <a:p>
            <a:pPr>
              <a:lnSpc>
                <a:spcPct val="120000"/>
              </a:lnSpc>
            </a:pPr>
            <a:r>
              <a:rPr lang="ru-RU" sz="3000" dirty="0" smtClean="0"/>
              <a:t>Так </a:t>
            </a:r>
            <a:r>
              <a:rPr lang="ru-RU" sz="3000" dirty="0"/>
              <a:t>как информация, заключенная в придаточном предложении главная и единственная, благодаря который мы можем объяснить какие именно это были студенты, то можно сделать вывод, что ТОЛЬКО СТУДЕНТЫ, КОТОРЫЕ ХОРОШО ПОДГОТОВИЛИСЬ, сдали </a:t>
            </a:r>
            <a:r>
              <a:rPr lang="ru-RU" sz="3000" dirty="0" smtClean="0"/>
              <a:t>экзамен</a:t>
            </a:r>
            <a:r>
              <a:rPr lang="en-US" sz="3000" dirty="0" smtClean="0"/>
              <a:t>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5282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05264"/>
            <a:ext cx="8183880" cy="720080"/>
          </a:xfrm>
        </p:spPr>
        <p:txBody>
          <a:bodyPr>
            <a:normAutofit/>
          </a:bodyPr>
          <a:lstStyle/>
          <a:p>
            <a:pPr algn="ctr"/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relative clauses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352928" cy="5256584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/>
              <a:t>The man </a:t>
            </a:r>
            <a:r>
              <a:rPr lang="en-US" sz="3500" b="1" dirty="0"/>
              <a:t>who</a:t>
            </a:r>
            <a:r>
              <a:rPr lang="en-US" sz="3500" dirty="0"/>
              <a:t> has started an English course is from Spain	</a:t>
            </a:r>
            <a:endParaRPr lang="ru-RU" sz="3500" dirty="0"/>
          </a:p>
          <a:p>
            <a:endParaRPr lang="en-US" sz="3500" dirty="0"/>
          </a:p>
          <a:p>
            <a:r>
              <a:rPr lang="ru-RU" sz="3500" dirty="0"/>
              <a:t>Мужчина, который начал заниматься на курсах английского языка, родом из Испании</a:t>
            </a:r>
            <a:r>
              <a:rPr lang="en-US" sz="3500" dirty="0"/>
              <a:t>.</a:t>
            </a:r>
            <a:r>
              <a:rPr lang="ru-RU" sz="3500" dirty="0"/>
              <a:t> </a:t>
            </a:r>
            <a:endParaRPr lang="en-US" sz="3500" dirty="0"/>
          </a:p>
          <a:p>
            <a:pPr marL="0" indent="0" algn="just">
              <a:buNone/>
            </a:pPr>
            <a:endParaRPr lang="en-US" sz="3500" dirty="0"/>
          </a:p>
          <a:p>
            <a:pPr marL="0" indent="0" algn="just">
              <a:buNone/>
            </a:pPr>
            <a:r>
              <a:rPr lang="ru-RU" sz="3500" dirty="0"/>
              <a:t>В данном случае для того, чтобы объяснить собеседнику, о каком именно мужчине идет речь, мы опираемся именно на тот факт, что он начал заниматься на курсах, т.е. эта информация важна для предложения.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38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5805264"/>
            <a:ext cx="8183880" cy="720080"/>
          </a:xfrm>
        </p:spPr>
        <p:txBody>
          <a:bodyPr>
            <a:normAutofit/>
          </a:bodyPr>
          <a:lstStyle/>
          <a:p>
            <a:pPr algn="ctr"/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relative clauses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404664"/>
            <a:ext cx="8183880" cy="5472608"/>
          </a:xfrm>
        </p:spPr>
        <p:txBody>
          <a:bodyPr>
            <a:normAutofit/>
          </a:bodyPr>
          <a:lstStyle/>
          <a:p>
            <a:r>
              <a:rPr lang="en-US" dirty="0"/>
              <a:t>The present </a:t>
            </a:r>
            <a:r>
              <a:rPr lang="en-US" b="1" dirty="0"/>
              <a:t>which</a:t>
            </a:r>
            <a:r>
              <a:rPr lang="en-US" dirty="0"/>
              <a:t> he bought for me is beautiful	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Подарок</a:t>
            </a:r>
            <a:r>
              <a:rPr lang="ru-RU" dirty="0"/>
              <a:t>, который он купил для меня, очень </a:t>
            </a:r>
            <a:r>
              <a:rPr lang="ru-RU" dirty="0" smtClean="0"/>
              <a:t>красивый </a:t>
            </a:r>
          </a:p>
          <a:p>
            <a:endParaRPr lang="ru-RU" dirty="0"/>
          </a:p>
          <a:p>
            <a:pPr marL="0" indent="0" algn="just">
              <a:buNone/>
            </a:pP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данном случае для того, чтобы объяснить собеседнику, о каком именно подарке идет речь, мы опираемся именно на тот факт, что это тот самый подарок, который был куплен для меня, т.е. эта информация важна для </a:t>
            </a:r>
            <a:r>
              <a:rPr lang="ru-RU" dirty="0" smtClean="0"/>
              <a:t>предложения.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942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5733256"/>
            <a:ext cx="8183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relative clauses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7544" y="620688"/>
            <a:ext cx="4176464" cy="432048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An identifying relative clause is not put in commas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427984" y="548680"/>
            <a:ext cx="4219952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err="1"/>
              <a:t>Those</a:t>
            </a:r>
            <a:r>
              <a:rPr lang="ru-RU" sz="2800" dirty="0"/>
              <a:t> </a:t>
            </a:r>
            <a:r>
              <a:rPr lang="ru-RU" sz="2800" dirty="0" err="1"/>
              <a:t>who</a:t>
            </a:r>
            <a:r>
              <a:rPr lang="ru-RU" sz="2800" dirty="0"/>
              <a:t> </a:t>
            </a:r>
            <a:r>
              <a:rPr lang="ru-RU" sz="2800" dirty="0" err="1"/>
              <a:t>have</a:t>
            </a:r>
            <a:r>
              <a:rPr lang="ru-RU" sz="2800" dirty="0"/>
              <a:t> </a:t>
            </a:r>
            <a:r>
              <a:rPr lang="ru-RU" sz="2800" dirty="0" err="1"/>
              <a:t>not</a:t>
            </a:r>
            <a:r>
              <a:rPr lang="ru-RU" sz="2800" dirty="0"/>
              <a:t> </a:t>
            </a:r>
            <a:r>
              <a:rPr lang="ru-RU" sz="2800" dirty="0" err="1"/>
              <a:t>yet</a:t>
            </a:r>
            <a:r>
              <a:rPr lang="ru-RU" sz="2800" dirty="0"/>
              <a:t> </a:t>
            </a:r>
            <a:r>
              <a:rPr lang="ru-RU" sz="2800" dirty="0" err="1"/>
              <a:t>registered</a:t>
            </a:r>
            <a:r>
              <a:rPr lang="ru-RU" sz="2800" dirty="0"/>
              <a:t> </a:t>
            </a:r>
            <a:r>
              <a:rPr lang="ru-RU" sz="2800" dirty="0" err="1"/>
              <a:t>should</a:t>
            </a:r>
            <a:r>
              <a:rPr lang="ru-RU" sz="2800" dirty="0"/>
              <a:t> </a:t>
            </a:r>
            <a:r>
              <a:rPr lang="ru-RU" sz="2800" dirty="0" err="1"/>
              <a:t>do</a:t>
            </a:r>
            <a:r>
              <a:rPr lang="ru-RU" sz="2800" dirty="0"/>
              <a:t> </a:t>
            </a:r>
            <a:r>
              <a:rPr lang="ru-RU" sz="2800" dirty="0" err="1"/>
              <a:t>so</a:t>
            </a:r>
            <a:r>
              <a:rPr lang="ru-RU" sz="2800" dirty="0"/>
              <a:t> </a:t>
            </a:r>
            <a:r>
              <a:rPr lang="ru-RU" sz="2800" dirty="0" err="1"/>
              <a:t>at</a:t>
            </a:r>
            <a:r>
              <a:rPr lang="ru-RU" sz="2800" dirty="0"/>
              <a:t> </a:t>
            </a:r>
            <a:r>
              <a:rPr lang="ru-RU" sz="2800" dirty="0" err="1"/>
              <a:t>once</a:t>
            </a:r>
            <a:r>
              <a:rPr lang="ru-RU" sz="2800" dirty="0"/>
              <a:t>.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r>
              <a:rPr lang="ru-RU" sz="2800" dirty="0" smtClean="0"/>
              <a:t>Те</a:t>
            </a:r>
            <a:r>
              <a:rPr lang="ru-RU" sz="2800" dirty="0"/>
              <a:t>, кто еще не зарегистрировался, должны сделать это незамедлительно </a:t>
            </a:r>
            <a:r>
              <a:rPr lang="ru-RU" sz="2800" dirty="0" smtClean="0"/>
              <a:t>(определительное).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9913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33256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US" spc="50" dirty="0">
                <a:ln w="11430"/>
                <a:solidFill>
                  <a:srgbClr val="081B2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Non</a:t>
            </a:r>
            <a:r>
              <a:rPr lang="ru-RU" spc="50" dirty="0">
                <a:ln w="11430"/>
                <a:solidFill>
                  <a:srgbClr val="081B2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en-US" spc="50" dirty="0">
                <a:ln w="11430"/>
                <a:solidFill>
                  <a:srgbClr val="081B2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relative clauses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non – identifying </a:t>
            </a:r>
            <a:r>
              <a:rPr lang="en-US" sz="3600" b="1" dirty="0">
                <a:solidFill>
                  <a:srgbClr val="C00000"/>
                </a:solidFill>
              </a:rPr>
              <a:t>relative clause is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put in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commas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283968" y="530352"/>
            <a:ext cx="4403312" cy="4842864"/>
          </a:xfrm>
        </p:spPr>
        <p:txBody>
          <a:bodyPr>
            <a:noAutofit/>
          </a:bodyPr>
          <a:lstStyle/>
          <a:p>
            <a:r>
              <a:rPr lang="ru-RU" sz="2800" dirty="0" err="1"/>
              <a:t>Yesterday</a:t>
            </a:r>
            <a:r>
              <a:rPr lang="ru-RU" sz="2800" dirty="0"/>
              <a:t> </a:t>
            </a:r>
            <a:r>
              <a:rPr lang="ru-RU" sz="2800" dirty="0" err="1"/>
              <a:t>we</a:t>
            </a:r>
            <a:r>
              <a:rPr lang="ru-RU" sz="2800" dirty="0"/>
              <a:t> </a:t>
            </a:r>
            <a:r>
              <a:rPr lang="ru-RU" sz="2800" dirty="0" err="1"/>
              <a:t>visited</a:t>
            </a:r>
            <a:r>
              <a:rPr lang="ru-RU" sz="2800" dirty="0"/>
              <a:t> </a:t>
            </a:r>
            <a:r>
              <a:rPr lang="ru-RU" sz="2800" dirty="0" err="1"/>
              <a:t>the</a:t>
            </a:r>
            <a:r>
              <a:rPr lang="ru-RU" sz="2800" dirty="0"/>
              <a:t> </a:t>
            </a:r>
            <a:r>
              <a:rPr lang="ru-RU" sz="2800" dirty="0" err="1"/>
              <a:t>City</a:t>
            </a:r>
            <a:r>
              <a:rPr lang="ru-RU" sz="2800" dirty="0"/>
              <a:t> </a:t>
            </a:r>
            <a:r>
              <a:rPr lang="ru-RU" sz="2800" dirty="0" err="1"/>
              <a:t>Museum</a:t>
            </a:r>
            <a:r>
              <a:rPr lang="ru-RU" sz="2800" dirty="0"/>
              <a:t>, </a:t>
            </a:r>
            <a:r>
              <a:rPr lang="ru-RU" sz="2800" dirty="0" err="1"/>
              <a:t>which</a:t>
            </a:r>
            <a:r>
              <a:rPr lang="ru-RU" sz="2800" dirty="0"/>
              <a:t> </a:t>
            </a:r>
            <a:r>
              <a:rPr lang="ru-RU" sz="2800" dirty="0" err="1"/>
              <a:t>I'd</a:t>
            </a:r>
            <a:r>
              <a:rPr lang="ru-RU" sz="2800" dirty="0"/>
              <a:t> </a:t>
            </a:r>
            <a:r>
              <a:rPr lang="ru-RU" sz="2800" dirty="0" err="1"/>
              <a:t>never</a:t>
            </a:r>
            <a:r>
              <a:rPr lang="ru-RU" sz="2800" dirty="0"/>
              <a:t> </a:t>
            </a:r>
            <a:r>
              <a:rPr lang="ru-RU" sz="2800" dirty="0" err="1"/>
              <a:t>been</a:t>
            </a:r>
            <a:r>
              <a:rPr lang="ru-RU" sz="2800" dirty="0"/>
              <a:t> </a:t>
            </a:r>
            <a:r>
              <a:rPr lang="ru-RU" sz="2800" dirty="0" err="1"/>
              <a:t>to</a:t>
            </a:r>
            <a:r>
              <a:rPr lang="ru-RU" sz="2800" dirty="0"/>
              <a:t> </a:t>
            </a:r>
            <a:r>
              <a:rPr lang="ru-RU" sz="2800" dirty="0" err="1"/>
              <a:t>before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endParaRPr lang="en-US" sz="2800" dirty="0"/>
          </a:p>
          <a:p>
            <a:r>
              <a:rPr lang="ru-RU" sz="2800" dirty="0" smtClean="0"/>
              <a:t>Вчера </a:t>
            </a:r>
            <a:r>
              <a:rPr lang="ru-RU" sz="2800" dirty="0"/>
              <a:t>мы ходили в Городской музей, в </a:t>
            </a:r>
            <a:r>
              <a:rPr lang="en-US" sz="2800" dirty="0"/>
              <a:t>   </a:t>
            </a:r>
            <a:r>
              <a:rPr lang="ru-RU" sz="2800" dirty="0"/>
              <a:t>котором я никогда раньше не был</a:t>
            </a:r>
            <a:r>
              <a:rPr lang="en-US" sz="2800" dirty="0"/>
              <a:t>.</a:t>
            </a:r>
            <a:r>
              <a:rPr lang="ru-RU" sz="28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259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05264"/>
            <a:ext cx="8183880" cy="648072"/>
          </a:xfrm>
        </p:spPr>
        <p:txBody>
          <a:bodyPr/>
          <a:lstStyle/>
          <a:p>
            <a:pPr algn="ctr"/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relative clauses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530352"/>
            <a:ext cx="4392488" cy="4842864"/>
          </a:xfrm>
        </p:spPr>
        <p:txBody>
          <a:bodyPr>
            <a:normAutofit/>
          </a:bodyPr>
          <a:lstStyle/>
          <a:p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Опущение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определительного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придаточного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предложения часто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ведет к неясности или неправильности главного предложения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, к изменению его смысла.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530352"/>
            <a:ext cx="4115280" cy="4842864"/>
          </a:xfrm>
        </p:spPr>
        <p:txBody>
          <a:bodyPr>
            <a:normAutofit/>
          </a:bodyPr>
          <a:lstStyle/>
          <a:p>
            <a:r>
              <a:rPr lang="en-US" sz="2800" dirty="0"/>
              <a:t>He married a girl who he met at the </a:t>
            </a:r>
            <a:r>
              <a:rPr lang="en-US" sz="2800" dirty="0" smtClean="0"/>
              <a:t>library.</a:t>
            </a:r>
            <a:r>
              <a:rPr lang="ru-RU" sz="2800" dirty="0" smtClean="0"/>
              <a:t> 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smtClean="0"/>
              <a:t>Он </a:t>
            </a:r>
            <a:r>
              <a:rPr lang="ru-RU" dirty="0"/>
              <a:t>женился на девушке, с которой познакомился в библиотеке ( ... девушке, (какой именно?) с которой ... </a:t>
            </a:r>
          </a:p>
        </p:txBody>
      </p:sp>
    </p:spTree>
    <p:extLst>
      <p:ext uri="{BB962C8B-B14F-4D97-AF65-F5344CB8AC3E}">
        <p14:creationId xmlns:p14="http://schemas.microsoft.com/office/powerpoint/2010/main" val="318499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880832"/>
          </a:xfrm>
        </p:spPr>
        <p:txBody>
          <a:bodyPr>
            <a:normAutofit/>
          </a:bodyPr>
          <a:lstStyle/>
          <a:p>
            <a:pPr algn="ctr"/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relative clauses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489696" cy="5202904"/>
          </a:xfrm>
        </p:spPr>
        <p:txBody>
          <a:bodyPr>
            <a:noAutofit/>
          </a:bodyPr>
          <a:lstStyle/>
          <a:p>
            <a:r>
              <a:rPr lang="en-US" sz="3200" dirty="0"/>
              <a:t>People who don</a:t>
            </a:r>
            <a:r>
              <a:rPr lang="ru-RU" sz="3200" dirty="0"/>
              <a:t>'</a:t>
            </a:r>
            <a:r>
              <a:rPr lang="en-US" sz="3200" dirty="0"/>
              <a:t>t smoke live </a:t>
            </a:r>
            <a:r>
              <a:rPr lang="en-US" sz="3200" dirty="0" smtClean="0"/>
              <a:t>longer</a:t>
            </a:r>
            <a:r>
              <a:rPr lang="en-US" sz="3200" dirty="0"/>
              <a:t>.</a:t>
            </a:r>
            <a:r>
              <a:rPr lang="ru-RU" sz="3200" dirty="0" smtClean="0"/>
              <a:t> </a:t>
            </a:r>
            <a:endParaRPr lang="en-US" sz="3200" dirty="0" smtClean="0"/>
          </a:p>
          <a:p>
            <a:endParaRPr lang="en-US" sz="3200" dirty="0"/>
          </a:p>
          <a:p>
            <a:pPr marL="0" indent="0">
              <a:buNone/>
            </a:pPr>
            <a:r>
              <a:rPr lang="ru-RU" sz="3200" dirty="0" smtClean="0"/>
              <a:t>Люди</a:t>
            </a:r>
            <a:r>
              <a:rPr lang="ru-RU" sz="3200" dirty="0"/>
              <a:t>, которые не курят, живут </a:t>
            </a:r>
            <a:r>
              <a:rPr lang="ru-RU" sz="3200" dirty="0" smtClean="0"/>
              <a:t>дольше</a:t>
            </a:r>
            <a:r>
              <a:rPr lang="en-US" sz="3200" dirty="0" smtClean="0"/>
              <a:t>.</a:t>
            </a:r>
            <a:r>
              <a:rPr lang="ru-RU" sz="3200" dirty="0" smtClean="0"/>
              <a:t> 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ru-RU" sz="3200" dirty="0" smtClean="0"/>
              <a:t>Люди</a:t>
            </a:r>
            <a:r>
              <a:rPr lang="ru-RU" sz="3200" dirty="0"/>
              <a:t>, (какие именно?) которые ... 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770856"/>
          </a:xfrm>
        </p:spPr>
        <p:txBody>
          <a:bodyPr>
            <a:normAutofit fontScale="92500"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При опущении придаточного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</a:rPr>
              <a:t>главное предложение тоже изменяет смысл: </a:t>
            </a: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/>
              </a:solidFill>
            </a:endParaRPr>
          </a:p>
          <a:p>
            <a:endParaRPr lang="en-US" sz="3200" dirty="0"/>
          </a:p>
          <a:p>
            <a:r>
              <a:rPr lang="en-US" sz="3900" dirty="0" smtClean="0"/>
              <a:t>People live longer</a:t>
            </a:r>
            <a:r>
              <a:rPr lang="ru-RU" sz="3900" dirty="0" smtClean="0"/>
              <a:t>.</a:t>
            </a:r>
            <a:endParaRPr lang="ru-RU" sz="3900" dirty="0"/>
          </a:p>
        </p:txBody>
      </p:sp>
    </p:spTree>
    <p:extLst>
      <p:ext uri="{BB962C8B-B14F-4D97-AF65-F5344CB8AC3E}">
        <p14:creationId xmlns:p14="http://schemas.microsoft.com/office/powerpoint/2010/main" val="101410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5733256"/>
            <a:ext cx="8183880" cy="619512"/>
          </a:xfrm>
        </p:spPr>
        <p:txBody>
          <a:bodyPr>
            <a:normAutofit fontScale="90000"/>
          </a:bodyPr>
          <a:lstStyle/>
          <a:p>
            <a:pPr algn="ctr"/>
            <a:r>
              <a:rPr lang="en-US" spc="50" dirty="0">
                <a:ln w="11430"/>
                <a:solidFill>
                  <a:srgbClr val="081B2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Non</a:t>
            </a:r>
            <a:r>
              <a:rPr lang="ru-RU" spc="50" dirty="0">
                <a:ln w="11430"/>
                <a:solidFill>
                  <a:srgbClr val="081B2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en-US" spc="50" dirty="0">
                <a:ln w="11430"/>
                <a:solidFill>
                  <a:srgbClr val="081B2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identifying relative clauses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67544" y="476672"/>
            <a:ext cx="3931920" cy="4680520"/>
          </a:xfrm>
        </p:spPr>
        <p:txBody>
          <a:bodyPr>
            <a:noAutofit/>
          </a:bodyPr>
          <a:lstStyle/>
          <a:p>
            <a:r>
              <a:rPr lang="en-US" sz="2800" dirty="0"/>
              <a:t>This is Mary</a:t>
            </a:r>
            <a:r>
              <a:rPr lang="ru-RU" sz="2800" dirty="0"/>
              <a:t>, </a:t>
            </a:r>
            <a:r>
              <a:rPr lang="en-US" sz="2800" dirty="0"/>
              <a:t>who was my </a:t>
            </a:r>
            <a:r>
              <a:rPr lang="en-US" sz="2800" dirty="0" smtClean="0"/>
              <a:t>classmate</a:t>
            </a:r>
            <a:r>
              <a:rPr lang="ru-RU" sz="2800" dirty="0" smtClean="0"/>
              <a:t>. </a:t>
            </a: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 </a:t>
            </a:r>
            <a:r>
              <a:rPr lang="ru-RU" sz="2800" dirty="0"/>
              <a:t>Это Мэри, с которой я учился в одном классе (= с ней я ...) ( ... Мэри, (с какими еще свойствами?) с которой... </a:t>
            </a: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5202904"/>
          </a:xfrm>
        </p:spPr>
        <p:txBody>
          <a:bodyPr>
            <a:normAutofit fontScale="92500"/>
          </a:bodyPr>
          <a:lstStyle/>
          <a:p>
            <a:r>
              <a:rPr lang="ru-RU" sz="3500" b="1" dirty="0" smtClean="0">
                <a:solidFill>
                  <a:srgbClr val="C00000"/>
                </a:solidFill>
              </a:rPr>
              <a:t>При </a:t>
            </a:r>
            <a:r>
              <a:rPr lang="ru-RU" sz="3500" b="1" dirty="0">
                <a:solidFill>
                  <a:srgbClr val="C00000"/>
                </a:solidFill>
              </a:rPr>
              <a:t>опущении придаточного предложения смысл главного сохраняется</a:t>
            </a:r>
            <a:r>
              <a:rPr lang="ru-RU" sz="3500" dirty="0">
                <a:solidFill>
                  <a:srgbClr val="C00000"/>
                </a:solidFill>
              </a:rPr>
              <a:t>: </a:t>
            </a:r>
            <a:endParaRPr lang="ru-RU" sz="3500" dirty="0" smtClean="0">
              <a:solidFill>
                <a:srgbClr val="C00000"/>
              </a:solidFill>
            </a:endParaRPr>
          </a:p>
          <a:p>
            <a:endParaRPr lang="ru-RU" sz="3200" dirty="0"/>
          </a:p>
          <a:p>
            <a:r>
              <a:rPr lang="en-US" sz="3600" dirty="0" smtClean="0"/>
              <a:t>This </a:t>
            </a:r>
            <a:r>
              <a:rPr lang="en-US" sz="3600" dirty="0"/>
              <a:t>is Mary</a:t>
            </a:r>
            <a:r>
              <a:rPr lang="ru-RU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9020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1227</TotalTime>
  <Words>823</Words>
  <Application>Microsoft Office PowerPoint</Application>
  <PresentationFormat>Экран (4:3)</PresentationFormat>
  <Paragraphs>155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Аспект</vt:lpstr>
      <vt:lpstr>RELATIVE CLAUSES (определительные придаточные)</vt:lpstr>
      <vt:lpstr>     </vt:lpstr>
      <vt:lpstr>Identifying relative clauses</vt:lpstr>
      <vt:lpstr>Identifying relative clauses</vt:lpstr>
      <vt:lpstr>     Identifying relative clauses</vt:lpstr>
      <vt:lpstr>Non-identifying relative clauses</vt:lpstr>
      <vt:lpstr>Identifying relative clauses</vt:lpstr>
      <vt:lpstr>Identifying relative clauses</vt:lpstr>
      <vt:lpstr>Non-identifying relative clauses</vt:lpstr>
      <vt:lpstr>Non-identifying relative clauses</vt:lpstr>
      <vt:lpstr>Identifying relative clauses</vt:lpstr>
      <vt:lpstr>Identifying relative clauses</vt:lpstr>
      <vt:lpstr>Identifying relative clauses</vt:lpstr>
      <vt:lpstr>Identifying relative clauses</vt:lpstr>
      <vt:lpstr>Identifying relative clauses</vt:lpstr>
      <vt:lpstr>Identifying relative clauses</vt:lpstr>
      <vt:lpstr>Identifying relative clauses</vt:lpstr>
      <vt:lpstr>Identifying relative clauses</vt:lpstr>
      <vt:lpstr>Non-identifying relative clauses</vt:lpstr>
      <vt:lpstr>Non-identifying relative clauses</vt:lpstr>
      <vt:lpstr>Non-identifying relative clauses</vt:lpstr>
      <vt:lpstr>Identifying &amp; Non-Identifying</vt:lpstr>
      <vt:lpstr>Identifying &amp; Non-Identifying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CLAUSES (определительные придаточные)</dc:title>
  <dc:creator>HOME</dc:creator>
  <cp:lastModifiedBy>HOME</cp:lastModifiedBy>
  <cp:revision>59</cp:revision>
  <dcterms:created xsi:type="dcterms:W3CDTF">2012-06-27T10:33:18Z</dcterms:created>
  <dcterms:modified xsi:type="dcterms:W3CDTF">2013-01-14T08:01:21Z</dcterms:modified>
</cp:coreProperties>
</file>