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8"/>
  </p:notesMasterIdLst>
  <p:sldIdLst>
    <p:sldId id="256" r:id="rId2"/>
    <p:sldId id="261" r:id="rId3"/>
    <p:sldId id="260" r:id="rId4"/>
    <p:sldId id="258" r:id="rId5"/>
    <p:sldId id="272" r:id="rId6"/>
    <p:sldId id="282" r:id="rId7"/>
    <p:sldId id="257" r:id="rId8"/>
    <p:sldId id="273" r:id="rId9"/>
    <p:sldId id="259" r:id="rId10"/>
    <p:sldId id="262" r:id="rId11"/>
    <p:sldId id="264" r:id="rId12"/>
    <p:sldId id="266" r:id="rId13"/>
    <p:sldId id="275" r:id="rId14"/>
    <p:sldId id="278" r:id="rId15"/>
    <p:sldId id="269" r:id="rId16"/>
    <p:sldId id="284" r:id="rId17"/>
    <p:sldId id="286" r:id="rId18"/>
    <p:sldId id="274" r:id="rId19"/>
    <p:sldId id="285" r:id="rId20"/>
    <p:sldId id="263" r:id="rId21"/>
    <p:sldId id="277" r:id="rId22"/>
    <p:sldId id="281" r:id="rId23"/>
    <p:sldId id="283" r:id="rId24"/>
    <p:sldId id="287" r:id="rId25"/>
    <p:sldId id="288" r:id="rId26"/>
    <p:sldId id="289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0803"/>
    <a:srgbClr val="4B731F"/>
    <a:srgbClr val="CC0066"/>
    <a:srgbClr val="FFFF66"/>
    <a:srgbClr val="CC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71" autoAdjust="0"/>
    <p:restoredTop sz="94660"/>
  </p:normalViewPr>
  <p:slideViewPr>
    <p:cSldViewPr>
      <p:cViewPr varScale="1">
        <p:scale>
          <a:sx n="66" d="100"/>
          <a:sy n="66" d="100"/>
        </p:scale>
        <p:origin x="-9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10E1DD1C-461C-44C0-9BB0-AC19CB824E7A}" type="datetimeFigureOut">
              <a:rPr lang="ru-RU"/>
              <a:pPr>
                <a:defRPr/>
              </a:pPr>
              <a:t>12.04.2012</a:t>
            </a:fld>
            <a:endParaRPr lang="ru-RU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B2B3CF7A-062D-4280-8C4F-E9B612B497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3CF7A-062D-4280-8C4F-E9B612B4973C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>
              <a:lnSpc>
                <a:spcPct val="66000"/>
              </a:lnSpc>
              <a:buClr>
                <a:srgbClr val="EAEAEA"/>
              </a:buClr>
              <a:buSzPct val="100000"/>
              <a:buFont typeface="Arial" charset="0"/>
              <a:buNone/>
            </a:pPr>
            <a:endParaRPr lang="ru-RU" dirty="0">
              <a:solidFill>
                <a:schemeClr val="bg1"/>
              </a:solidFill>
              <a:cs typeface="Lucida Sans Unicode" pitchFamily="34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</p:spPr>
        <p:txBody>
          <a:bodyPr wrap="none" lIns="0" tIns="0" rIns="0" bIns="0" anchor="ctr"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>
              <a:lnSpc>
                <a:spcPct val="66000"/>
              </a:lnSpc>
              <a:buClr>
                <a:srgbClr val="EAEAEA"/>
              </a:buClr>
              <a:buSzPct val="100000"/>
              <a:buFont typeface="Arial" charset="0"/>
              <a:buNone/>
            </a:pPr>
            <a:endParaRPr lang="ru-RU">
              <a:solidFill>
                <a:schemeClr val="bg1"/>
              </a:solidFill>
              <a:cs typeface="Lucida Sans Unicode" pitchFamily="34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</p:spPr>
        <p:txBody>
          <a:bodyPr wrap="none" lIns="0" tIns="0" rIns="0" bIns="0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1FD9E-FB03-4E77-B77B-014315A432FC}" type="datetimeFigureOut">
              <a:rPr lang="ru-RU"/>
              <a:pPr>
                <a:defRPr/>
              </a:pPr>
              <a:t>12.04.2012</a:t>
            </a:fld>
            <a:endParaRPr lang="ru-RU" dirty="0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338ED-140F-4FC3-ADD4-A11DE910B9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6C67B-2299-4B50-AE51-3C0EC37558A1}" type="datetimeFigureOut">
              <a:rPr lang="ru-RU"/>
              <a:pPr>
                <a:defRPr/>
              </a:pPr>
              <a:t>12.04.2012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DEBBC-34A6-4284-A54B-D7CAA457C0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55B24-2359-4AE6-923A-D7DA78D68A10}" type="datetimeFigureOut">
              <a:rPr lang="ru-RU"/>
              <a:pPr>
                <a:defRPr/>
              </a:pPr>
              <a:t>12.04.2012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C2169-7C15-4CA2-817F-819BCC52E2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340AA-AA08-4E55-B54A-7A91A9823E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7CD4C-06FE-4505-94AB-99C764E98AF3}" type="datetimeFigureOut">
              <a:rPr lang="ru-RU"/>
              <a:pPr>
                <a:defRPr/>
              </a:pPr>
              <a:t>12.04.2012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62A8F-A66D-4562-8A4C-730D1F8833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36F33-489F-4B13-ACB2-648C9D6D7294}" type="datetimeFigureOut">
              <a:rPr lang="ru-RU"/>
              <a:pPr>
                <a:defRPr/>
              </a:pPr>
              <a:t>12.04.2012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D1458-4002-4126-8572-B690EF4EC8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30A8F-B79C-480D-850C-7393EB712A3C}" type="datetimeFigureOut">
              <a:rPr lang="ru-RU"/>
              <a:pPr>
                <a:defRPr/>
              </a:pPr>
              <a:t>12.04.2012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79233-B865-4FF1-A4E8-BE4D855A57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8F403-9A86-4EC9-A128-7170598954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639BD-0402-47A5-8650-F2D5D65262FF}" type="datetimeFigureOut">
              <a:rPr lang="ru-RU"/>
              <a:pPr>
                <a:defRPr/>
              </a:pPr>
              <a:t>12.04.2012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F3BD0-B51D-446F-80CF-3F9F95A443DD}" type="datetimeFigureOut">
              <a:rPr lang="ru-RU"/>
              <a:pPr>
                <a:defRPr/>
              </a:pPr>
              <a:t>12.04.2012</a:t>
            </a:fld>
            <a:endParaRPr lang="ru-RU" dirty="0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9D29C-4571-4646-BB9D-06B880C026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AF6FC-2E4C-48D4-B15C-31B5BBA00EE6}" type="datetimeFigureOut">
              <a:rPr lang="ru-RU"/>
              <a:pPr>
                <a:defRPr/>
              </a:pPr>
              <a:t>12.04.2012</a:t>
            </a:fld>
            <a:endParaRPr lang="ru-RU" dirty="0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5EE91-198D-438F-8EB1-EA567D32CA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8220C-A32E-414B-91F5-164F364D8328}" type="datetimeFigureOut">
              <a:rPr lang="ru-RU"/>
              <a:pPr>
                <a:defRPr/>
              </a:pPr>
              <a:t>12.04.2012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6547C-2FDA-43EA-8A80-191C660A3A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D4786-B917-4D47-853B-986DB216A09F}" type="datetimeFigureOut">
              <a:rPr lang="ru-RU"/>
              <a:pPr>
                <a:defRPr/>
              </a:pPr>
              <a:t>12.04.2012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4CBEE-B933-4797-880E-9666CB2709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3A4BE79-456B-46AB-90DD-5A5158839D9B}" type="datetimeFigureOut">
              <a:rPr lang="ru-RU"/>
              <a:pPr>
                <a:defRPr/>
              </a:pPr>
              <a:t>12.04.2012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A1FE153-B1B8-4638-935C-32E516365D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6" r:id="rId2"/>
    <p:sldLayoutId id="2147483758" r:id="rId3"/>
    <p:sldLayoutId id="2147483755" r:id="rId4"/>
    <p:sldLayoutId id="2147483759" r:id="rId5"/>
    <p:sldLayoutId id="2147483754" r:id="rId6"/>
    <p:sldLayoutId id="2147483753" r:id="rId7"/>
    <p:sldLayoutId id="2147483752" r:id="rId8"/>
    <p:sldLayoutId id="2147483751" r:id="rId9"/>
    <p:sldLayoutId id="2147483750" r:id="rId10"/>
    <p:sldLayoutId id="2147483749" r:id="rId11"/>
    <p:sldLayoutId id="21474837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img697.yfrog.com/img697/7427/novosib.jpg" TargetMode="External"/><Relationship Id="rId3" Type="http://schemas.openxmlformats.org/officeDocument/2006/relationships/image" Target="../media/image43.png"/><Relationship Id="rId7" Type="http://schemas.openxmlformats.org/officeDocument/2006/relationships/image" Target="../media/image45.jpeg"/><Relationship Id="rId12" Type="http://schemas.openxmlformats.org/officeDocument/2006/relationships/image" Target="../media/image48.jpeg"/><Relationship Id="rId2" Type="http://schemas.openxmlformats.org/officeDocument/2006/relationships/hyperlink" Target="http://de.academic.ru/pictures/dewiki/67/Coat_of_Arms_of_Makhachkala.png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d1.endata.cx/data/games/27695/gerb1321323.jpg" TargetMode="External"/><Relationship Id="rId11" Type="http://schemas.openxmlformats.org/officeDocument/2006/relationships/image" Target="../media/image47.gif"/><Relationship Id="rId5" Type="http://schemas.openxmlformats.org/officeDocument/2006/relationships/image" Target="../media/image44.jpeg"/><Relationship Id="rId10" Type="http://schemas.openxmlformats.org/officeDocument/2006/relationships/hyperlink" Target="http://aku.org.ua/assets/images/_Gerbi_KHmelnitskogo_ta_rayonnikh_tsentriv_files/Staroconstantiniv1.gif" TargetMode="External"/><Relationship Id="rId4" Type="http://schemas.openxmlformats.org/officeDocument/2006/relationships/hyperlink" Target="http://www.megabook.ru/MObjects2/data/pict2006/new/06s1756.jpg" TargetMode="External"/><Relationship Id="rId9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file:///C:\temp\009\&#1079;&#1045;&#1058;&#1042;&#1065;%20&#1047;&#1055;&#1058;&#1055;&#1044;&#1055;&#1063;%20&#1090;&#1055;&#1059;&#1059;&#1049;&#1050;&#1059;&#1051;&#1055;&#1050;%20&#1078;&#1045;&#1044;&#1045;&#1058;&#1041;&#1043;&#1049;&#1049;.files\&#1043;&#1077;&#1088;&#1073;&#1099;%20&#1075;&#1086;&#1088;&#1086;&#1076;&#1086;&#1074;%20&#1056;&#1086;&#1089;&#1089;&#1080;&#1081;&#1089;&#1082;&#1086;&#1081;%20&#1060;&#1077;&#1076;&#1077;&#1088;&#1072;&#1094;&#1080;&#1080;.files\voronezh.files\voron.jpeg" TargetMode="External"/><Relationship Id="rId7" Type="http://schemas.openxmlformats.org/officeDocument/2006/relationships/image" Target="../media/image68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pn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57200" y="3500438"/>
            <a:ext cx="8043890" cy="3357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000" b="1" dirty="0" smtClean="0">
                <a:solidFill>
                  <a:srgbClr val="FF0000"/>
                </a:solidFill>
              </a:rPr>
              <a:t>Урок ИЗО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000" b="1" dirty="0" smtClean="0">
                <a:solidFill>
                  <a:srgbClr val="FF0000"/>
                </a:solidFill>
              </a:rPr>
              <a:t> в 5 классе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57200" y="642918"/>
            <a:ext cx="8305800" cy="277201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spc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</a:rPr>
              <a:t>О</a:t>
            </a:r>
            <a:r>
              <a:rPr lang="ru-RU" sz="5400" b="1" dirty="0" smtClean="0">
                <a:solidFill>
                  <a:srgbClr val="FFFF00"/>
                </a:solidFill>
                <a:latin typeface="Arial Black" pitchFamily="34" charset="0"/>
              </a:rPr>
              <a:t> ЧЕМ РАССКАЗЫВАЮТ ГЕРБЫ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363" name="Picture 4" descr="E:\ДОКУМЕНТЫ\Мои рисунки\знаки\%F0%FB%F6%E0%F0%FC%20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57158" y="1721954"/>
            <a:ext cx="2286016" cy="4707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Shakespeare1CO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6502" y="2214554"/>
            <a:ext cx="3177498" cy="3952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914400" y="357166"/>
            <a:ext cx="6800872" cy="64294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Основные части герба</a:t>
            </a:r>
          </a:p>
        </p:txBody>
      </p:sp>
      <p:sp>
        <p:nvSpPr>
          <p:cNvPr id="2355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1357298"/>
            <a:ext cx="8329612" cy="4840303"/>
          </a:xfrm>
        </p:spPr>
        <p:txBody>
          <a:bodyPr/>
          <a:lstStyle/>
          <a:p>
            <a:pPr algn="r" eaLnBrk="1" hangingPunct="1">
              <a:buFont typeface="Wingdings 2" pitchFamily="18" charset="2"/>
              <a:buNone/>
            </a:pPr>
            <a:r>
              <a:rPr lang="ru-RU" sz="3600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Щит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3600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Фигуры </a:t>
            </a:r>
          </a:p>
          <a:p>
            <a:pPr algn="just" eaLnBrk="1" hangingPunct="1">
              <a:buNone/>
            </a:pPr>
            <a:r>
              <a:rPr lang="ru-RU" sz="3600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Корона</a:t>
            </a:r>
          </a:p>
          <a:p>
            <a:pPr algn="just" eaLnBrk="1" hangingPunct="1">
              <a:buNone/>
            </a:pPr>
            <a:endParaRPr lang="ru-RU" sz="3600" b="1" dirty="0" smtClean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  <a:p>
            <a:pPr algn="just" eaLnBrk="1" hangingPunct="1">
              <a:buFont typeface="Wingdings 2" pitchFamily="18" charset="2"/>
              <a:buNone/>
            </a:pPr>
            <a:r>
              <a:rPr lang="ru-RU" sz="3600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Щитодержатели</a:t>
            </a:r>
          </a:p>
          <a:p>
            <a:pPr algn="just" eaLnBrk="1" hangingPunct="1">
              <a:buFont typeface="Wingdings 2" pitchFamily="18" charset="2"/>
              <a:buNone/>
            </a:pPr>
            <a:endParaRPr lang="ru-RU" sz="3600" b="1" dirty="0" smtClean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  <a:p>
            <a:pPr algn="just" eaLnBrk="1" hangingPunct="1">
              <a:buFont typeface="Wingdings 2" pitchFamily="18" charset="2"/>
              <a:buNone/>
            </a:pPr>
            <a:r>
              <a:rPr lang="ru-RU" sz="3600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Лента с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z="3600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девизом</a:t>
            </a:r>
          </a:p>
          <a:p>
            <a:pPr algn="just" eaLnBrk="1" hangingPunct="1">
              <a:buFont typeface="Wingdings 2" pitchFamily="18" charset="2"/>
              <a:buNone/>
            </a:pPr>
            <a:endParaRPr lang="ru-RU" sz="1800" b="1" dirty="0" smtClean="0"/>
          </a:p>
        </p:txBody>
      </p:sp>
      <p:pic>
        <p:nvPicPr>
          <p:cNvPr id="23555" name="Picture 2" descr="E:\ДОКУМЕНТЫ\Мои рисунки\герб\CAI34BP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143248"/>
            <a:ext cx="3623582" cy="3286148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 rot="16200000" flipH="1">
            <a:off x="4857752" y="2571744"/>
            <a:ext cx="2143140" cy="2000264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500562" y="4286256"/>
            <a:ext cx="3500462" cy="142876"/>
          </a:xfrm>
          <a:prstGeom prst="straightConnector1">
            <a:avLst/>
          </a:prstGeom>
          <a:ln w="28575">
            <a:solidFill>
              <a:srgbClr val="4B73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429124" y="4286256"/>
            <a:ext cx="1571636" cy="500066"/>
          </a:xfrm>
          <a:prstGeom prst="straightConnector1">
            <a:avLst/>
          </a:prstGeom>
          <a:ln w="28575">
            <a:solidFill>
              <a:srgbClr val="4B73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357422" y="5572140"/>
            <a:ext cx="4143404" cy="42862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1571604" y="3000372"/>
            <a:ext cx="5286412" cy="85725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6465107" y="2893215"/>
            <a:ext cx="2143140" cy="214314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55575"/>
            <a:ext cx="91440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u="sng" dirty="0" smtClean="0">
                <a:solidFill>
                  <a:srgbClr val="FFFF00"/>
                </a:solidFill>
                <a:latin typeface="Arial Black" pitchFamily="34" charset="0"/>
              </a:rPr>
              <a:t>Щит 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>- главная часть герба</a:t>
            </a:r>
          </a:p>
        </p:txBody>
      </p:sp>
      <p:sp>
        <p:nvSpPr>
          <p:cNvPr id="11267" name="Текст 2"/>
          <p:cNvSpPr>
            <a:spLocks noGrp="1"/>
          </p:cNvSpPr>
          <p:nvPr>
            <p:ph type="body" idx="4294967295"/>
          </p:nvPr>
        </p:nvSpPr>
        <p:spPr>
          <a:xfrm>
            <a:off x="3000364" y="1857364"/>
            <a:ext cx="3286148" cy="1000132"/>
          </a:xfrm>
          <a:solidFill>
            <a:srgbClr val="FFFF00"/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Формы щитов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4071942"/>
            <a:ext cx="15335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r="8536"/>
          <a:stretch>
            <a:fillRect/>
          </a:stretch>
        </p:blipFill>
        <p:spPr bwMode="auto">
          <a:xfrm>
            <a:off x="3857620" y="3500438"/>
            <a:ext cx="1785950" cy="301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857364"/>
            <a:ext cx="1279487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1643050"/>
            <a:ext cx="165267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3929066"/>
            <a:ext cx="157847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6429388" y="1142985"/>
            <a:ext cx="22145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емецкий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2285984" y="2857496"/>
            <a:ext cx="41434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французский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9" y="1285860"/>
            <a:ext cx="2143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английский</a:t>
            </a:r>
            <a:endParaRPr lang="ru-RU" sz="2800" b="1" dirty="0" smtClean="0">
              <a:solidFill>
                <a:srgbClr val="FFC000"/>
              </a:solidFill>
              <a:latin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6143644"/>
            <a:ext cx="25003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польский</a:t>
            </a:r>
            <a:endParaRPr lang="ru-RU" sz="2800" b="1" dirty="0" smtClean="0">
              <a:solidFill>
                <a:srgbClr val="FFC000"/>
              </a:solidFill>
              <a:latin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72198" y="6000768"/>
            <a:ext cx="2286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исландский</a:t>
            </a:r>
            <a:endParaRPr lang="ru-RU" sz="2800" b="1" dirty="0" smtClean="0">
              <a:solidFill>
                <a:srgbClr val="FFC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uiExpand="1" build="p" animBg="1"/>
      <p:bldP spid="4103" grpId="0"/>
      <p:bldP spid="4104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472" y="714355"/>
            <a:ext cx="7929618" cy="584219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Геральдические фигуры</a:t>
            </a:r>
          </a:p>
        </p:txBody>
      </p:sp>
      <p:sp>
        <p:nvSpPr>
          <p:cNvPr id="12291" name="Текст 2"/>
          <p:cNvSpPr>
            <a:spLocks noGrp="1"/>
          </p:cNvSpPr>
          <p:nvPr>
            <p:ph type="body" idx="4294967295"/>
          </p:nvPr>
        </p:nvSpPr>
        <p:spPr>
          <a:xfrm>
            <a:off x="500034" y="1295400"/>
            <a:ext cx="8072494" cy="990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Способ разделения поля – «деление», основные рисунки – «ординарии».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537409"/>
            <a:ext cx="1371601" cy="1701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643314"/>
            <a:ext cx="140979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2643182"/>
            <a:ext cx="1485338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3714752"/>
            <a:ext cx="1296643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2643182"/>
            <a:ext cx="13335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3372" y="4786322"/>
            <a:ext cx="13906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72330" y="4786322"/>
            <a:ext cx="1346133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00100" y="4786322"/>
            <a:ext cx="1375827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29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28605"/>
            <a:ext cx="8229600" cy="642942"/>
          </a:xfrm>
          <a:solidFill>
            <a:srgbClr val="FFFF00"/>
          </a:solidFill>
        </p:spPr>
        <p:txBody>
          <a:bodyPr wrap="square" lIns="0" tIns="0" rIns="0" bIns="0" numCol="1" anchor="ctr" compatLnSpc="1">
            <a:prstTxWarp prst="textNoShape">
              <a:avLst/>
            </a:prstTxWarp>
            <a:normAutofit fontScale="90000"/>
          </a:bodyPr>
          <a:lstStyle/>
          <a:p>
            <a:pPr algn="ctr" defTabSz="449263"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4800" b="1" u="sng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Язык цвета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14348" y="1428735"/>
            <a:ext cx="7358114" cy="4500595"/>
          </a:xfrm>
        </p:spPr>
        <p:txBody>
          <a:bodyPr lIns="0" tIns="0" rIns="0" bIns="0"/>
          <a:lstStyle/>
          <a:p>
            <a:pPr marL="0" indent="0" defTabSz="449263" eaLnBrk="1" hangingPunct="1">
              <a:lnSpc>
                <a:spcPct val="101000"/>
              </a:lnSpc>
              <a:tabLst>
                <a:tab pos="112713" algn="l"/>
                <a:tab pos="561975" algn="l"/>
                <a:tab pos="1011238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</a:tabLst>
              <a:defRPr/>
            </a:pPr>
            <a:r>
              <a:rPr lang="en-GB" sz="2800" b="1" u="sng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Зеленый</a:t>
            </a:r>
            <a:r>
              <a:rPr lang="ru-RU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 – надежда, радость, изобилие</a:t>
            </a:r>
            <a:endParaRPr lang="en-GB" sz="2800" b="1" dirty="0" smtClean="0">
              <a:solidFill>
                <a:srgbClr val="00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</a:endParaRPr>
          </a:p>
          <a:p>
            <a:pPr marL="0" indent="0" defTabSz="449263" eaLnBrk="1" hangingPunct="1">
              <a:lnSpc>
                <a:spcPct val="101000"/>
              </a:lnSpc>
              <a:tabLst>
                <a:tab pos="112713" algn="l"/>
                <a:tab pos="561975" algn="l"/>
                <a:tab pos="1011238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</a:tabLst>
              <a:defRPr/>
            </a:pPr>
            <a:r>
              <a:rPr lang="en-GB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Красный</a:t>
            </a:r>
            <a:r>
              <a:rPr lang="ru-RU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– достоинство, сила, могущество</a:t>
            </a:r>
            <a:endParaRPr lang="en-GB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</a:endParaRPr>
          </a:p>
          <a:p>
            <a:pPr marL="0" indent="0" defTabSz="449263" eaLnBrk="1" hangingPunct="1">
              <a:lnSpc>
                <a:spcPct val="101000"/>
              </a:lnSpc>
              <a:tabLst>
                <a:tab pos="112713" algn="l"/>
                <a:tab pos="561975" algn="l"/>
                <a:tab pos="1011238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</a:tabLst>
              <a:defRPr/>
            </a:pPr>
            <a:r>
              <a:rPr lang="en-GB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Жёлтый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 – богатство, справедливость</a:t>
            </a:r>
            <a:endParaRPr lang="en-GB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</a:endParaRPr>
          </a:p>
          <a:p>
            <a:pPr marL="0" indent="0" defTabSz="449263" eaLnBrk="1" hangingPunct="1">
              <a:lnSpc>
                <a:spcPct val="101000"/>
              </a:lnSpc>
              <a:tabLst>
                <a:tab pos="112713" algn="l"/>
                <a:tab pos="561975" algn="l"/>
                <a:tab pos="1011238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</a:tabLst>
              <a:defRPr/>
            </a:pPr>
            <a:r>
              <a:rPr lang="en-GB" sz="2800" b="1" u="sng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Голубой</a:t>
            </a:r>
            <a:r>
              <a:rPr lang="ru-RU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 –красота, величие</a:t>
            </a:r>
            <a:endParaRPr lang="en-GB" sz="2800" b="1" dirty="0" smtClean="0">
              <a:solidFill>
                <a:srgbClr val="00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</a:endParaRPr>
          </a:p>
          <a:p>
            <a:pPr marL="0" indent="0" defTabSz="449263" eaLnBrk="1" hangingPunct="1">
              <a:lnSpc>
                <a:spcPct val="101000"/>
              </a:lnSpc>
              <a:tabLst>
                <a:tab pos="112713" algn="l"/>
                <a:tab pos="561975" algn="l"/>
                <a:tab pos="1011238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</a:tabLst>
              <a:defRPr/>
            </a:pPr>
            <a:r>
              <a:rPr lang="en-GB" sz="2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Чёрный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 – печаль, благоразумие, мудрость</a:t>
            </a:r>
          </a:p>
          <a:p>
            <a:pPr marL="0" indent="0" defTabSz="449263" eaLnBrk="1" hangingPunct="1">
              <a:lnSpc>
                <a:spcPct val="101000"/>
              </a:lnSpc>
              <a:tabLst>
                <a:tab pos="112713" algn="l"/>
                <a:tab pos="561975" algn="l"/>
                <a:tab pos="1011238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</a:tabLst>
              <a:defRPr/>
            </a:pPr>
            <a:r>
              <a:rPr lang="en-GB" sz="2800" b="1" u="sng" dirty="0" smtClean="0">
                <a:latin typeface="Arial Black" pitchFamily="34" charset="0"/>
              </a:rPr>
              <a:t>Белый</a:t>
            </a:r>
            <a:r>
              <a:rPr lang="ru-RU" sz="2800" b="1" u="sng" dirty="0" smtClean="0">
                <a:latin typeface="Arial Black" pitchFamily="34" charset="0"/>
              </a:rPr>
              <a:t> </a:t>
            </a:r>
            <a:r>
              <a:rPr lang="ru-RU" sz="2800" b="1" dirty="0" smtClean="0">
                <a:latin typeface="Arial Black" pitchFamily="34" charset="0"/>
              </a:rPr>
              <a:t>–</a:t>
            </a:r>
            <a:r>
              <a:rPr lang="ru-RU" sz="2800" b="1" dirty="0" smtClean="0">
                <a:effectLst>
                  <a:outerShdw blurRad="38100" dist="38100" dir="2700000" algn="tl">
                    <a:srgbClr val="444D26"/>
                  </a:outerShdw>
                </a:effectLst>
                <a:latin typeface="Arial Black" pitchFamily="34" charset="0"/>
              </a:rPr>
              <a:t> невинность</a:t>
            </a:r>
            <a:r>
              <a:rPr lang="ru-RU" sz="2800" b="1" dirty="0" smtClean="0">
                <a:effectLst>
                  <a:outerShdw blurRad="38100" dist="38100" dir="2700000" algn="tl">
                    <a:srgbClr val="444D26"/>
                  </a:outerShdw>
                </a:effectLst>
              </a:rPr>
              <a:t>,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чистота</a:t>
            </a:r>
            <a:endParaRPr lang="en-GB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 animBg="1"/>
      <p:bldP spid="1024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C:\Documents and Settings\Admin\Рабочий стол\NATURA (E_)\FOTO\51MLEKO\1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4214818"/>
            <a:ext cx="2376488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5" descr="C:\Documents and Settings\Admin\Рабочий стол\NATURA (E_)\FOTO\52PTICI\1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642918"/>
            <a:ext cx="2663825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7" descr="C:\Documents and Settings\Admin\Рабочий стол\NATURA (E_)\FOTO\52PTICI\0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214818"/>
            <a:ext cx="2663825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3" descr="C:\Documents and Settings\Admin\Рабочий стол\NATURA (E_)\FOTO\44NASEK\0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500042"/>
            <a:ext cx="2376487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2" descr="C:\Documents and Settings\Admin\Рабочий стол\NATURA (E_)\FOTO\44NASEK\0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8038" y="4581525"/>
            <a:ext cx="2414587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3306" y="285728"/>
            <a:ext cx="197167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1000100" y="3286124"/>
            <a:ext cx="6929486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Смысл изображений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42"/>
            <a:ext cx="8229600" cy="871558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Смысл изображений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00562" y="1428736"/>
            <a:ext cx="4357718" cy="52006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solidFill>
                  <a:schemeClr val="accent2"/>
                </a:solidFill>
                <a:latin typeface="Arial Black" pitchFamily="34" charset="0"/>
                <a:cs typeface="Times New Roman" pitchFamily="18" charset="0"/>
              </a:rPr>
              <a:t>Лев </a:t>
            </a: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  <a:cs typeface="Times New Roman" pitchFamily="18" charset="0"/>
              </a:rPr>
              <a:t>– сила, мужество, великодушие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solidFill>
                  <a:schemeClr val="accent2"/>
                </a:solidFill>
                <a:latin typeface="Arial Black" pitchFamily="34" charset="0"/>
                <a:cs typeface="Times New Roman" pitchFamily="18" charset="0"/>
              </a:rPr>
              <a:t>Леопард</a:t>
            </a: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  <a:cs typeface="Times New Roman" pitchFamily="18" charset="0"/>
              </a:rPr>
              <a:t> – храбрость, отвага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solidFill>
                  <a:schemeClr val="accent2"/>
                </a:solidFill>
                <a:latin typeface="Arial Black" pitchFamily="34" charset="0"/>
                <a:cs typeface="Times New Roman" pitchFamily="18" charset="0"/>
              </a:rPr>
              <a:t>Орёл</a:t>
            </a: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  <a:cs typeface="Times New Roman" pitchFamily="18" charset="0"/>
              </a:rPr>
              <a:t> – власть, господство, прозорливость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solidFill>
                  <a:schemeClr val="accent2"/>
                </a:solidFill>
                <a:latin typeface="Arial Black" pitchFamily="34" charset="0"/>
                <a:cs typeface="Times New Roman" pitchFamily="18" charset="0"/>
              </a:rPr>
              <a:t>Конь</a:t>
            </a: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  <a:cs typeface="Times New Roman" pitchFamily="18" charset="0"/>
              </a:rPr>
              <a:t> – храбрость льва, зоркость орла, сила и быстрота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solidFill>
                  <a:schemeClr val="accent2"/>
                </a:solidFill>
                <a:latin typeface="Arial Black" pitchFamily="34" charset="0"/>
                <a:cs typeface="Times New Roman" pitchFamily="18" charset="0"/>
              </a:rPr>
              <a:t>Собака</a:t>
            </a: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  <a:cs typeface="Times New Roman" pitchFamily="18" charset="0"/>
              </a:rPr>
              <a:t> – верность, преданность, повиновение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solidFill>
                  <a:schemeClr val="accent2"/>
                </a:solidFill>
                <a:latin typeface="Arial Black" pitchFamily="34" charset="0"/>
                <a:cs typeface="Times New Roman" pitchFamily="18" charset="0"/>
              </a:rPr>
              <a:t>Кошка</a:t>
            </a: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  <a:cs typeface="Times New Roman" pitchFamily="18" charset="0"/>
              </a:rPr>
              <a:t> – независимость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solidFill>
                  <a:schemeClr val="accent2"/>
                </a:solidFill>
                <a:latin typeface="Arial Black" pitchFamily="34" charset="0"/>
                <a:cs typeface="Times New Roman" pitchFamily="18" charset="0"/>
              </a:rPr>
              <a:t>Овца</a:t>
            </a: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  <a:cs typeface="Times New Roman" pitchFamily="18" charset="0"/>
              </a:rPr>
              <a:t> – кротость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400" dirty="0" smtClean="0">
              <a:solidFill>
                <a:srgbClr val="CC3300"/>
              </a:solidFill>
              <a:latin typeface="Comic Sans MS" pitchFamily="66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400" dirty="0" smtClean="0">
              <a:solidFill>
                <a:srgbClr val="CC3300"/>
              </a:solidFill>
              <a:latin typeface="Comic Sans MS" pitchFamily="66" charset="0"/>
            </a:endParaRPr>
          </a:p>
        </p:txBody>
      </p:sp>
      <p:sp>
        <p:nvSpPr>
          <p:cNvPr id="28675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285720" y="1428736"/>
            <a:ext cx="4286280" cy="471490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solidFill>
                  <a:schemeClr val="accent2"/>
                </a:solidFill>
                <a:latin typeface="Arial Black" pitchFamily="34" charset="0"/>
                <a:cs typeface="Times New Roman" pitchFamily="18" charset="0"/>
              </a:rPr>
              <a:t>Единорог</a:t>
            </a:r>
            <a:r>
              <a:rPr lang="ru-RU" sz="2400" b="1" dirty="0" smtClean="0">
                <a:solidFill>
                  <a:srgbClr val="CC33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  <a:cs typeface="Times New Roman" pitchFamily="18" charset="0"/>
              </a:rPr>
              <a:t>– чистота, непорочность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solidFill>
                  <a:schemeClr val="accent2"/>
                </a:solidFill>
                <a:latin typeface="Arial Black" pitchFamily="34" charset="0"/>
                <a:cs typeface="Times New Roman" pitchFamily="18" charset="0"/>
              </a:rPr>
              <a:t>Кабан, </a:t>
            </a: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  <a:cs typeface="Times New Roman" pitchFamily="18" charset="0"/>
              </a:rPr>
              <a:t>вепрь – мужество, неустрашимость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solidFill>
                  <a:schemeClr val="accent2"/>
                </a:solidFill>
                <a:latin typeface="Arial Black" pitchFamily="34" charset="0"/>
                <a:cs typeface="Times New Roman" pitchFamily="18" charset="0"/>
              </a:rPr>
              <a:t>Ворон </a:t>
            </a: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  <a:cs typeface="Times New Roman" pitchFamily="18" charset="0"/>
              </a:rPr>
              <a:t>– долголетие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solidFill>
                  <a:schemeClr val="accent2"/>
                </a:solidFill>
                <a:latin typeface="Arial Black" pitchFamily="34" charset="0"/>
                <a:cs typeface="Times New Roman" pitchFamily="18" charset="0"/>
              </a:rPr>
              <a:t>Феникс</a:t>
            </a:r>
            <a:r>
              <a:rPr lang="ru-RU" sz="2400" b="1" dirty="0" smtClean="0">
                <a:solidFill>
                  <a:srgbClr val="CC33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  <a:cs typeface="Times New Roman" pitchFamily="18" charset="0"/>
              </a:rPr>
              <a:t>– бессмертие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solidFill>
                  <a:schemeClr val="accent2"/>
                </a:solidFill>
                <a:latin typeface="Arial Black" pitchFamily="34" charset="0"/>
                <a:cs typeface="Times New Roman" pitchFamily="18" charset="0"/>
              </a:rPr>
              <a:t>Змея </a:t>
            </a: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  <a:cs typeface="Times New Roman" pitchFamily="18" charset="0"/>
              </a:rPr>
              <a:t>– вечность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solidFill>
                  <a:schemeClr val="accent2"/>
                </a:solidFill>
                <a:latin typeface="Arial Black" pitchFamily="34" charset="0"/>
                <a:cs typeface="Times New Roman" pitchFamily="18" charset="0"/>
              </a:rPr>
              <a:t>Дуб </a:t>
            </a: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  <a:cs typeface="Times New Roman" pitchFamily="18" charset="0"/>
              </a:rPr>
              <a:t>– крепость, сила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solidFill>
                  <a:schemeClr val="accent2"/>
                </a:solidFill>
                <a:latin typeface="Arial Black" pitchFamily="34" charset="0"/>
                <a:cs typeface="Times New Roman" pitchFamily="18" charset="0"/>
              </a:rPr>
              <a:t>Солнце</a:t>
            </a:r>
            <a:r>
              <a:rPr lang="ru-RU" sz="2400" b="1" dirty="0" smtClean="0">
                <a:solidFill>
                  <a:srgbClr val="CC33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  <a:cs typeface="Times New Roman" pitchFamily="18" charset="0"/>
              </a:rPr>
              <a:t>– свет, богатство, изобилие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solidFill>
                  <a:schemeClr val="accent2"/>
                </a:solidFill>
                <a:latin typeface="Arial Black" pitchFamily="34" charset="0"/>
                <a:cs typeface="Times New Roman" pitchFamily="18" charset="0"/>
              </a:rPr>
              <a:t>Звезда</a:t>
            </a:r>
            <a:r>
              <a:rPr lang="ru-RU" sz="2400" b="1" dirty="0" smtClean="0">
                <a:solidFill>
                  <a:srgbClr val="CC33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  <a:cs typeface="Times New Roman" pitchFamily="18" charset="0"/>
              </a:rPr>
              <a:t>– ночь, вечность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solidFill>
                  <a:schemeClr val="accent2"/>
                </a:solidFill>
                <a:latin typeface="Arial Black" pitchFamily="34" charset="0"/>
                <a:cs typeface="Times New Roman" pitchFamily="18" charset="0"/>
              </a:rPr>
              <a:t>Посох</a:t>
            </a:r>
            <a:r>
              <a:rPr lang="ru-RU" sz="2400" b="1" dirty="0" smtClean="0">
                <a:solidFill>
                  <a:srgbClr val="CC33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  <a:cs typeface="Times New Roman" pitchFamily="18" charset="0"/>
              </a:rPr>
              <a:t>– духовная власть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dirty="0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357158" y="2143116"/>
            <a:ext cx="1785950" cy="642942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Звери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8" name="i-main-pic" descr="Картинка 5 из 374">
            <a:hlinkClick r:id="rId2" tgtFrame="_blank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3438" y="1500174"/>
            <a:ext cx="228601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11 из 13">
            <a:hlinkClick r:id="rId4" tgtFrame="_blank"/>
          </p:cNvPr>
          <p:cNvPicPr>
            <a:picLocks noGrp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6715140" y="4572008"/>
            <a:ext cx="1785950" cy="190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214546" y="428604"/>
            <a:ext cx="4572032" cy="71438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Щитодержатели</a:t>
            </a:r>
            <a:endParaRPr lang="ru-RU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6786578" y="2143116"/>
            <a:ext cx="2000264" cy="571504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Птицы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6" name="i-main-pic" descr="Картинка 184 из 373">
            <a:hlinkClick r:id="rId6" tgtFrame="_blank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4572008"/>
            <a:ext cx="1785950" cy="1762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-main-pic" descr="Картинка 9 из 374">
            <a:hlinkClick r:id="rId8" tgtFrame="_blank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5984" y="1643050"/>
            <a:ext cx="192882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500166" y="3857629"/>
            <a:ext cx="2786082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Люди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786314" y="3857629"/>
            <a:ext cx="2643206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Растения</a:t>
            </a:r>
            <a:endParaRPr lang="ru-RU" sz="3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5" name="i-main-pic" descr="Картинка 44 из 374">
            <a:hlinkClick r:id="rId10" tgtFrame="_blank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00298" y="4643446"/>
            <a:ext cx="1785950" cy="166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G:\ремесленик\1de2b1bf4f3b3225ee783c378d007cc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57752" y="4572008"/>
            <a:ext cx="1652579" cy="19191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  <p:bldP spid="10" grpId="0" animBg="1"/>
      <p:bldP spid="12" grpId="0" build="p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2643174" y="571480"/>
            <a:ext cx="3929090" cy="800120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Лента</a:t>
            </a:r>
            <a:endParaRPr lang="ru-RU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5" name="Содержимое 1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8286808" cy="4429155"/>
          </a:xfrm>
          <a:prstGeom prst="round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28604"/>
            <a:ext cx="8229600" cy="942996"/>
          </a:xfrm>
          <a:solidFill>
            <a:srgbClr val="FFFF00"/>
          </a:solidFill>
        </p:spPr>
        <p:txBody>
          <a:bodyPr wrap="square" lIns="90000" tIns="46800" rIns="90000" bIns="46800" numCol="1" anchor="ctr" anchorCtr="1" compatLnSpc="1">
            <a:prstTxWarp prst="textNoShape">
              <a:avLst/>
            </a:prstTxWarp>
          </a:bodyPr>
          <a:lstStyle/>
          <a:p>
            <a:pPr defTabSz="449263" eaLnBrk="1" hangingPunct="1">
              <a:buClr>
                <a:srgbClr val="EEC85E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5000" b="1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Девиз</a:t>
            </a:r>
            <a:r>
              <a:rPr lang="en-GB" sz="5000" b="1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GB" sz="5000" b="1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герба</a:t>
            </a:r>
            <a:endParaRPr lang="en-GB" sz="5000" b="1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00562" y="2000240"/>
            <a:ext cx="4429156" cy="4090998"/>
          </a:xfrm>
        </p:spPr>
        <p:txBody>
          <a:bodyPr lIns="0" tIns="0" rIns="0" bIns="0"/>
          <a:lstStyle/>
          <a:p>
            <a:pPr marL="342900" indent="-342900" algn="ctr" defTabSz="449263" eaLnBrk="1" hangingPunct="1">
              <a:lnSpc>
                <a:spcPct val="101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Девиз</a:t>
            </a: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3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342900" indent="-342900" algn="ctr" defTabSz="449263" eaLnBrk="1" hangingPunct="1">
              <a:lnSpc>
                <a:spcPct val="101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3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- это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выражение отображающее жизненные принципы</a:t>
            </a:r>
            <a:r>
              <a:rPr lang="ru-RU" sz="3600" dirty="0" smtClean="0">
                <a:solidFill>
                  <a:srgbClr val="FFFF66"/>
                </a:solidFill>
                <a:latin typeface="Times New Roman" pitchFamily="18" charset="0"/>
              </a:rPr>
              <a:t>.</a:t>
            </a:r>
            <a:endParaRPr lang="en-GB" sz="3600" dirty="0" smtClean="0">
              <a:solidFill>
                <a:srgbClr val="FFFF66"/>
              </a:solidFill>
              <a:latin typeface="Times New Roman" pitchFamily="18" charset="0"/>
            </a:endParaRPr>
          </a:p>
        </p:txBody>
      </p:sp>
      <p:pic>
        <p:nvPicPr>
          <p:cNvPr id="31747" name="Picture 7" descr="Shakespeare1COA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57224" y="1500174"/>
            <a:ext cx="3371875" cy="4196333"/>
          </a:xfrm>
        </p:spPr>
      </p:pic>
      <p:sp>
        <p:nvSpPr>
          <p:cNvPr id="31748" name="Rectangle 9"/>
          <p:cNvSpPr>
            <a:spLocks noChangeArrowheads="1"/>
          </p:cNvSpPr>
          <p:nvPr/>
        </p:nvSpPr>
        <p:spPr bwMode="auto">
          <a:xfrm>
            <a:off x="571472" y="5734050"/>
            <a:ext cx="40719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ooper Black" pitchFamily="18" charset="0"/>
              </a:rPr>
              <a:t>Герб рода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Cooper Black" pitchFamily="18" charset="0"/>
              </a:rPr>
              <a:t>Шекспиров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oper Black" pitchFamily="18" charset="0"/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ooper Black" pitchFamily="18" charset="0"/>
              </a:rPr>
              <a:t>с девизом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oper Black" pitchFamily="18" charset="0"/>
              </a:rPr>
              <a:t> 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Cooper Black" pitchFamily="18" charset="0"/>
            </a:endParaRP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Не без права»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 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 animBg="1"/>
      <p:bldP spid="317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571612"/>
            <a:ext cx="8072494" cy="457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tx2">
                    <a:lumMod val="90000"/>
                  </a:schemeClr>
                </a:solidFill>
              </a:rPr>
              <a:t>Храбрость и справедливость</a:t>
            </a:r>
          </a:p>
          <a:p>
            <a:pPr algn="ctr">
              <a:lnSpc>
                <a:spcPct val="80000"/>
              </a:lnSpc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tx2">
                    <a:lumMod val="90000"/>
                  </a:schemeClr>
                </a:solidFill>
              </a:rPr>
              <a:t>Со щитом или на щите</a:t>
            </a:r>
          </a:p>
          <a:p>
            <a:pPr algn="ctr">
              <a:lnSpc>
                <a:spcPct val="80000"/>
              </a:lnSpc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tx2">
                    <a:lumMod val="90000"/>
                  </a:schemeClr>
                </a:solidFill>
              </a:rPr>
              <a:t>Добрым быть, добрым слыть</a:t>
            </a:r>
          </a:p>
          <a:p>
            <a:pPr algn="ctr">
              <a:lnSpc>
                <a:spcPct val="80000"/>
              </a:lnSpc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tx2">
                    <a:lumMod val="90000"/>
                  </a:schemeClr>
                </a:solidFill>
              </a:rPr>
              <a:t>Твори добро. </a:t>
            </a:r>
            <a:endParaRPr lang="ru-RU" sz="2800" b="1" dirty="0" smtClean="0">
              <a:solidFill>
                <a:schemeClr val="tx2">
                  <a:lumMod val="90000"/>
                </a:schemeClr>
              </a:solidFill>
            </a:endParaRPr>
          </a:p>
          <a:p>
            <a:pPr algn="ctr">
              <a:lnSpc>
                <a:spcPct val="80000"/>
              </a:lnSpc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tx2">
                    <a:lumMod val="90000"/>
                  </a:schemeClr>
                </a:solidFill>
              </a:rPr>
              <a:t>Спеши творить добро</a:t>
            </a:r>
          </a:p>
          <a:p>
            <a:pPr algn="ctr">
              <a:lnSpc>
                <a:spcPct val="80000"/>
              </a:lnSpc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tx2">
                    <a:lumMod val="90000"/>
                  </a:schemeClr>
                </a:solidFill>
              </a:rPr>
              <a:t>Живи своим умом</a:t>
            </a:r>
          </a:p>
          <a:p>
            <a:pPr algn="ctr">
              <a:lnSpc>
                <a:spcPct val="80000"/>
              </a:lnSpc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tx2">
                    <a:lumMod val="90000"/>
                  </a:schemeClr>
                </a:solidFill>
              </a:rPr>
              <a:t>Кто ищет, тот всегда найдет</a:t>
            </a:r>
          </a:p>
          <a:p>
            <a:pPr algn="ctr">
              <a:lnSpc>
                <a:spcPct val="80000"/>
              </a:lnSpc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tx2">
                    <a:lumMod val="90000"/>
                  </a:schemeClr>
                </a:solidFill>
              </a:rPr>
              <a:t>Большому кораблю большое плаванье</a:t>
            </a:r>
          </a:p>
          <a:p>
            <a:pPr algn="ctr">
              <a:lnSpc>
                <a:spcPct val="80000"/>
              </a:lnSpc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tx2">
                    <a:lumMod val="90000"/>
                  </a:schemeClr>
                </a:solidFill>
              </a:rPr>
              <a:t>В единении – сила</a:t>
            </a:r>
          </a:p>
          <a:p>
            <a:pPr algn="ctr">
              <a:lnSpc>
                <a:spcPct val="80000"/>
              </a:lnSpc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tx2">
                    <a:lumMod val="90000"/>
                  </a:schemeClr>
                </a:solidFill>
              </a:rPr>
              <a:t>В мире жить – с миром жить</a:t>
            </a:r>
          </a:p>
          <a:p>
            <a:pPr algn="ctr">
              <a:lnSpc>
                <a:spcPct val="80000"/>
              </a:lnSpc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tx2">
                    <a:lumMod val="90000"/>
                  </a:schemeClr>
                </a:solidFill>
              </a:rPr>
              <a:t>Один за всех и все за одного</a:t>
            </a:r>
          </a:p>
          <a:p>
            <a:pPr algn="ctr">
              <a:lnSpc>
                <a:spcPct val="80000"/>
              </a:lnSpc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tx2">
                    <a:lumMod val="90000"/>
                  </a:schemeClr>
                </a:solidFill>
              </a:rPr>
              <a:t>Усердие – мать удачи</a:t>
            </a:r>
          </a:p>
          <a:p>
            <a:pPr algn="ctr">
              <a:lnSpc>
                <a:spcPct val="80000"/>
              </a:lnSpc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tx2">
                    <a:lumMod val="90000"/>
                  </a:schemeClr>
                </a:solidFill>
              </a:rPr>
              <a:t>Учить – ум </a:t>
            </a:r>
            <a:r>
              <a:rPr lang="ru-RU" sz="2800" b="1" dirty="0" smtClean="0">
                <a:solidFill>
                  <a:schemeClr val="tx2">
                    <a:lumMod val="90000"/>
                  </a:schemeClr>
                </a:solidFill>
              </a:rPr>
              <a:t>точить</a:t>
            </a:r>
            <a:endParaRPr lang="en-US" sz="2800" b="1" dirty="0" smtClean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14546" y="357166"/>
            <a:ext cx="4500594" cy="857256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GB" sz="4400" b="1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Девиз</a:t>
            </a:r>
            <a:r>
              <a:rPr lang="ru-RU" sz="4400" b="1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313" y="1524000"/>
            <a:ext cx="8715375" cy="511968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Познакомить учащихся с основными частями классического герба, символическим значением цвета и формы в них.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Сформировать представление о гербе, как отличительном знаке любого человеческого сообщества, символизирующем отличие от других общностей.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Воспитывать любовь к Родине, ее истории, культуре, чувство гражданина своей страны.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Развивать творческий интерес, познавательную активность, ассоциативно-образное мышление.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871558"/>
          </a:xfrm>
          <a:solidFill>
            <a:srgbClr val="FFFF00"/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FF0000"/>
                </a:solidFill>
                <a:latin typeface="Arial Black" pitchFamily="34" charset="0"/>
              </a:rPr>
              <a:t>Цели и задачи урока</a:t>
            </a:r>
            <a:endParaRPr lang="ru-RU" sz="4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2571744"/>
            <a:ext cx="2509716" cy="229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000372"/>
            <a:ext cx="29622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3786190"/>
            <a:ext cx="278608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99034" y="1285860"/>
            <a:ext cx="281604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643174" y="285728"/>
            <a:ext cx="4286280" cy="857256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</a:rPr>
              <a:t>Корона</a:t>
            </a:r>
            <a:endParaRPr lang="ru-RU" sz="4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642910" y="285728"/>
            <a:ext cx="8001056" cy="1143008"/>
          </a:xfrm>
          <a:solidFill>
            <a:srgbClr val="FFFF00"/>
          </a:solidFill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Как выглядит герб нашего поселка, нашей области? </a:t>
            </a:r>
            <a:endParaRPr lang="ru-RU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  <p:pic>
        <p:nvPicPr>
          <p:cNvPr id="1026" name="Picture 2" descr="C:\Documents and Settings\User\Мои документы\Мои рисунки\rakitnoe_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785926"/>
            <a:ext cx="3934805" cy="4857784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14488"/>
            <a:ext cx="380603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7158" y="500042"/>
            <a:ext cx="8358246" cy="1071583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</a:rPr>
              <a:t>Последовательность выполнения герба</a:t>
            </a:r>
            <a:endParaRPr lang="ru-RU" sz="4000" dirty="0" smtClean="0">
              <a:latin typeface="Arial Black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00034" y="1857364"/>
            <a:ext cx="778674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sng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</a:rPr>
              <a:t>Продумайте: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sng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Times New Roman" pitchFamily="18" charset="0"/>
              </a:rPr>
              <a:t>форму щита,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Times New Roman" pitchFamily="18" charset="0"/>
              </a:rPr>
              <a:t>его деление,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Times New Roman" pitchFamily="18" charset="0"/>
              </a:rPr>
              <a:t>цвет,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Times New Roman" pitchFamily="18" charset="0"/>
              </a:rPr>
              <a:t>фигуры-символы,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Times New Roman" pitchFamily="18" charset="0"/>
              </a:rPr>
              <a:t>щитодержатели,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Times New Roman" pitchFamily="18" charset="0"/>
              </a:rPr>
              <a:t> корону,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Times New Roman" pitchFamily="18" charset="0"/>
              </a:rPr>
              <a:t>ленту с девизом.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0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0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 animBg="1"/>
      <p:bldP spid="13312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428604"/>
            <a:ext cx="6495838" cy="627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0188" y="1428736"/>
            <a:ext cx="5675363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5715016"/>
            <a:ext cx="5357850" cy="76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3" y="1571612"/>
            <a:ext cx="3699321" cy="4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1142984"/>
            <a:ext cx="130830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214414" y="1071546"/>
            <a:ext cx="142876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44" y="500042"/>
            <a:ext cx="1500198" cy="11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90184" y="2000240"/>
            <a:ext cx="1376327" cy="150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86116" y="3786190"/>
            <a:ext cx="1357322" cy="131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142977" y="1214424"/>
          <a:ext cx="6572294" cy="4286276"/>
        </p:xfrm>
        <a:graphic>
          <a:graphicData uri="http://schemas.openxmlformats.org/drawingml/2006/table">
            <a:tbl>
              <a:tblPr/>
              <a:tblGrid>
                <a:gridCol w="773585"/>
                <a:gridCol w="644503"/>
                <a:gridCol w="643594"/>
                <a:gridCol w="644503"/>
                <a:gridCol w="644503"/>
                <a:gridCol w="644503"/>
                <a:gridCol w="643594"/>
                <a:gridCol w="644503"/>
                <a:gridCol w="644503"/>
                <a:gridCol w="644503"/>
              </a:tblGrid>
              <a:tr h="478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 baseline="30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400" b="1" baseline="30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65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 baseline="30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2)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65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78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kumimoji="0" lang="ru-RU" sz="1800" b="1" kern="1200" baseline="300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3)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 baseline="30000" dirty="0">
                          <a:solidFill>
                            <a:srgbClr val="243F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ru-RU" sz="1400" b="1" baseline="30000" dirty="0" smtClean="0">
                          <a:solidFill>
                            <a:srgbClr val="243F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100" b="1" dirty="0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9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 baseline="30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1400" b="1" baseline="30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3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 baseline="30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ru-RU" sz="1400" b="1" baseline="30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30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en-US" sz="1400" b="1" baseline="30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65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85728"/>
            <a:ext cx="3471858" cy="1085872"/>
          </a:xfrm>
          <a:solidFill>
            <a:srgbClr val="FFFF00"/>
          </a:solidFill>
        </p:spPr>
        <p:txBody>
          <a:bodyPr/>
          <a:lstStyle/>
          <a:p>
            <a:r>
              <a:rPr b="1" smtClean="0">
                <a:solidFill>
                  <a:srgbClr val="E708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Кроссворд</a:t>
            </a:r>
            <a:endParaRPr lang="ru-RU" dirty="0">
              <a:solidFill>
                <a:srgbClr val="E708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500561" y="1214422"/>
          <a:ext cx="2571769" cy="500066"/>
        </p:xfrm>
        <a:graphic>
          <a:graphicData uri="http://schemas.openxmlformats.org/drawingml/2006/table">
            <a:tbl>
              <a:tblPr/>
              <a:tblGrid>
                <a:gridCol w="643169"/>
                <a:gridCol w="642262"/>
                <a:gridCol w="643169"/>
                <a:gridCol w="643169"/>
              </a:tblGrid>
              <a:tr h="500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 baseline="30000" dirty="0">
                          <a:solidFill>
                            <a:srgbClr val="243F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1)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100" b="1" dirty="0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 b="1" dirty="0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 b="1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100" b="1" dirty="0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500562" y="1214420"/>
          <a:ext cx="642942" cy="4286282"/>
        </p:xfrm>
        <a:graphic>
          <a:graphicData uri="http://schemas.openxmlformats.org/drawingml/2006/table">
            <a:tbl>
              <a:tblPr/>
              <a:tblGrid>
                <a:gridCol w="642942"/>
              </a:tblGrid>
              <a:tr h="5000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 baseline="30000" dirty="0" smtClean="0">
                          <a:solidFill>
                            <a:srgbClr val="243F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1)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100" b="1" dirty="0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 b="1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 b="1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 b="1" dirty="0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100" b="1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Ь</a:t>
                      </a:r>
                      <a:endParaRPr lang="ru-RU" sz="1100" b="1" dirty="0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100" b="1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100" b="1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100" b="1" dirty="0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 b="1" dirty="0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857619" y="2000240"/>
          <a:ext cx="3857651" cy="500066"/>
        </p:xfrm>
        <a:graphic>
          <a:graphicData uri="http://schemas.openxmlformats.org/drawingml/2006/table">
            <a:tbl>
              <a:tblPr/>
              <a:tblGrid>
                <a:gridCol w="643093"/>
                <a:gridCol w="643093"/>
                <a:gridCol w="642186"/>
                <a:gridCol w="643093"/>
                <a:gridCol w="643093"/>
                <a:gridCol w="643093"/>
              </a:tblGrid>
              <a:tr h="500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100" b="1" dirty="0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 b="0" dirty="0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 b="1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100" b="1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 b="1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100" b="1" dirty="0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71736" y="2857496"/>
          <a:ext cx="3214709" cy="428628"/>
        </p:xfrm>
        <a:graphic>
          <a:graphicData uri="http://schemas.openxmlformats.org/drawingml/2006/table">
            <a:tbl>
              <a:tblPr/>
              <a:tblGrid>
                <a:gridCol w="642397"/>
                <a:gridCol w="643305"/>
                <a:gridCol w="643305"/>
                <a:gridCol w="643305"/>
                <a:gridCol w="642397"/>
              </a:tblGrid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b="1" dirty="0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</a:t>
                      </a:r>
                      <a:endParaRPr lang="ru-RU" sz="1100" b="1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 b="1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100" b="1" dirty="0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 b="1" dirty="0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142977" y="3786190"/>
          <a:ext cx="4643470" cy="500066"/>
        </p:xfrm>
        <a:graphic>
          <a:graphicData uri="http://schemas.openxmlformats.org/drawingml/2006/table">
            <a:tbl>
              <a:tblPr/>
              <a:tblGrid>
                <a:gridCol w="774366"/>
                <a:gridCol w="645154"/>
                <a:gridCol w="644244"/>
                <a:gridCol w="645154"/>
                <a:gridCol w="645154"/>
                <a:gridCol w="645154"/>
                <a:gridCol w="644244"/>
              </a:tblGrid>
              <a:tr h="500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100" b="1" dirty="0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 b="1" dirty="0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100" b="1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100" b="1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 b="1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100" b="1" dirty="0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Ь</a:t>
                      </a:r>
                      <a:endParaRPr lang="ru-RU" sz="1100" b="1" dirty="0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500563" y="4714884"/>
          <a:ext cx="3214709" cy="428628"/>
        </p:xfrm>
        <a:graphic>
          <a:graphicData uri="http://schemas.openxmlformats.org/drawingml/2006/table">
            <a:tbl>
              <a:tblPr/>
              <a:tblGrid>
                <a:gridCol w="642942"/>
                <a:gridCol w="642943"/>
                <a:gridCol w="642941"/>
                <a:gridCol w="628468"/>
                <a:gridCol w="657415"/>
              </a:tblGrid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100" b="1" dirty="0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100" b="1" dirty="0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100" b="1" dirty="0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100" b="1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 b="1" dirty="0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928794" y="3286122"/>
          <a:ext cx="642942" cy="2214580"/>
        </p:xfrm>
        <a:graphic>
          <a:graphicData uri="http://schemas.openxmlformats.org/drawingml/2006/table">
            <a:tbl>
              <a:tblPr/>
              <a:tblGrid>
                <a:gridCol w="642942"/>
              </a:tblGrid>
              <a:tr h="500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solidFill>
                            <a:srgbClr val="243F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100" b="1" dirty="0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 b="1" dirty="0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100" b="1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100" b="1" dirty="0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endParaRPr lang="ru-RU" sz="1100" b="1" dirty="0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786446" y="4286257"/>
          <a:ext cx="642942" cy="1285882"/>
        </p:xfrm>
        <a:graphic>
          <a:graphicData uri="http://schemas.openxmlformats.org/drawingml/2006/table">
            <a:tbl>
              <a:tblPr/>
              <a:tblGrid>
                <a:gridCol w="642942"/>
              </a:tblGrid>
              <a:tr h="4286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Щ</a:t>
                      </a:r>
                      <a:endParaRPr lang="ru-RU" sz="1100" b="1" dirty="0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7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100" b="1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100" b="1" dirty="0">
                        <a:solidFill>
                          <a:srgbClr val="243F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643042" y="428604"/>
            <a:ext cx="6215106" cy="714380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Домашнее задание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1400175"/>
            <a:ext cx="8715375" cy="2243138"/>
          </a:xfrm>
        </p:spPr>
        <p:txBody>
          <a:bodyPr/>
          <a:lstStyle/>
          <a:p>
            <a:pPr algn="just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Подготовить доклады о гербах областных центров  России по группам.</a:t>
            </a:r>
          </a:p>
          <a:p>
            <a:endParaRPr lang="ru-RU" dirty="0"/>
          </a:p>
        </p:txBody>
      </p:sp>
      <p:pic>
        <p:nvPicPr>
          <p:cNvPr id="8" name="Picture 4" descr="Воронеж"/>
          <p:cNvPicPr>
            <a:picLocks noChangeAspect="1" noChangeArrowheads="1"/>
          </p:cNvPicPr>
          <p:nvPr/>
        </p:nvPicPr>
        <p:blipFill>
          <a:blip r:embed="rId2" r:link="rId3" cstate="print">
            <a:lum contrast="42000"/>
          </a:blip>
          <a:srcRect/>
          <a:stretch>
            <a:fillRect/>
          </a:stretch>
        </p:blipFill>
        <p:spPr bwMode="auto">
          <a:xfrm>
            <a:off x="5072065" y="2571744"/>
            <a:ext cx="1765459" cy="204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 b="4914"/>
          <a:stretch>
            <a:fillRect/>
          </a:stretch>
        </p:blipFill>
        <p:spPr bwMode="auto">
          <a:xfrm>
            <a:off x="6858016" y="4143380"/>
            <a:ext cx="1857388" cy="222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E:\ДОКУМЕНТЫ\Мои рисунки\герб\CAX84V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286256"/>
            <a:ext cx="1700873" cy="2262430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6" y="2571745"/>
            <a:ext cx="189498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4658598"/>
            <a:ext cx="1643074" cy="199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501122" cy="285752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Спасибо за урок!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Picture 7" descr="Knight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357290" y="2857497"/>
            <a:ext cx="7037271" cy="4000504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04"/>
            <a:ext cx="8329642" cy="1571636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dirty="0">
                <a:solidFill>
                  <a:srgbClr val="FF0000"/>
                </a:solidFill>
                <a:latin typeface="Arial Black" pitchFamily="34" charset="0"/>
              </a:rPr>
              <a:t>Государственные символы России</a:t>
            </a:r>
          </a:p>
        </p:txBody>
      </p:sp>
      <p:sp>
        <p:nvSpPr>
          <p:cNvPr id="17412" name="WordArt 5"/>
          <p:cNvSpPr>
            <a:spLocks noChangeArrowheads="1" noChangeShapeType="1" noTextEdit="1"/>
          </p:cNvSpPr>
          <p:nvPr/>
        </p:nvSpPr>
        <p:spPr bwMode="auto">
          <a:xfrm>
            <a:off x="928688" y="2285992"/>
            <a:ext cx="3071808" cy="6429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флаг</a:t>
            </a:r>
          </a:p>
        </p:txBody>
      </p:sp>
      <p:sp>
        <p:nvSpPr>
          <p:cNvPr id="17413" name="WordArt 8"/>
          <p:cNvSpPr>
            <a:spLocks noChangeArrowheads="1" noChangeShapeType="1" noTextEdit="1"/>
          </p:cNvSpPr>
          <p:nvPr/>
        </p:nvSpPr>
        <p:spPr bwMode="auto">
          <a:xfrm>
            <a:off x="5715000" y="4929188"/>
            <a:ext cx="2781300" cy="500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герб</a:t>
            </a:r>
          </a:p>
        </p:txBody>
      </p:sp>
      <p:sp>
        <p:nvSpPr>
          <p:cNvPr id="17414" name="WordArt 11"/>
          <p:cNvSpPr>
            <a:spLocks noChangeArrowheads="1" noChangeShapeType="1" noTextEdit="1"/>
          </p:cNvSpPr>
          <p:nvPr/>
        </p:nvSpPr>
        <p:spPr bwMode="auto">
          <a:xfrm>
            <a:off x="3071802" y="5929330"/>
            <a:ext cx="3357586" cy="3571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гимн</a:t>
            </a:r>
          </a:p>
        </p:txBody>
      </p:sp>
      <p:pic>
        <p:nvPicPr>
          <p:cNvPr id="9" name="Picture 4" descr="Государственный герб Российской Федер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2071678"/>
            <a:ext cx="2447925" cy="3024187"/>
          </a:xfrm>
          <a:prstGeom prst="rect">
            <a:avLst/>
          </a:prstGeom>
          <a:noFill/>
        </p:spPr>
      </p:pic>
      <p:pic>
        <p:nvPicPr>
          <p:cNvPr id="1026" name="Picture 2" descr="E:\ДОКУМЕНТЫ\0001-002-Flag-i-gerb-nashego-gosudarstva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857224" y="3000372"/>
            <a:ext cx="3929073" cy="2516194"/>
          </a:xfrm>
          <a:prstGeom prst="rect">
            <a:avLst/>
          </a:prstGeom>
          <a:noFill/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17412" grpId="0"/>
      <p:bldP spid="17413" grpId="0"/>
      <p:bldP spid="174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500063" y="357188"/>
            <a:ext cx="8286750" cy="1500187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None/>
              <a:defRPr/>
            </a:pPr>
            <a:r>
              <a:rPr lang="ru-RU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Герб</a:t>
            </a:r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  <a:t> – это условное изображение, являющееся символом и отличительным знаком государства, города, рода, отдельного лица, отражающее исторические традиции владельца.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18434" name="Picture 5" descr="E:\ДОКУМЕНТЫ\Мои рисунки\герб2\glazov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928802"/>
            <a:ext cx="4391025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>
            <a:off x="323850" y="1125538"/>
            <a:ext cx="7200900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 descr="3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3789363"/>
            <a:ext cx="195897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8" descr="E:\ДОКУМЕНТЫ\Мои рисунки\знаки\Mekher_s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4688" y="1268413"/>
            <a:ext cx="1770062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Прямоугольник 10"/>
          <p:cNvSpPr>
            <a:spLocks noChangeArrowheads="1"/>
          </p:cNvSpPr>
          <p:nvPr/>
        </p:nvSpPr>
        <p:spPr bwMode="auto">
          <a:xfrm>
            <a:off x="250825" y="188913"/>
            <a:ext cx="8893175" cy="10668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u="sng" dirty="0">
                <a:solidFill>
                  <a:srgbClr val="E7080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14-15 век.</a:t>
            </a:r>
            <a:r>
              <a:rPr lang="en-US" sz="3200" b="1" u="sng" dirty="0">
                <a:solidFill>
                  <a:srgbClr val="E7080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 </a:t>
            </a:r>
            <a:r>
              <a:rPr lang="ru-RU" sz="3200" b="1" u="sng" dirty="0">
                <a:solidFill>
                  <a:srgbClr val="E7080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Западная Европа. </a:t>
            </a:r>
          </a:p>
          <a:p>
            <a:pPr algn="ctr">
              <a:defRPr/>
            </a:pPr>
            <a:r>
              <a:rPr lang="ru-RU" sz="3200" b="1" u="sng" dirty="0">
                <a:solidFill>
                  <a:srgbClr val="E7080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Рыцарские турниры</a:t>
            </a:r>
            <a:r>
              <a:rPr lang="ru-RU" sz="3200" b="1" u="sng" dirty="0">
                <a:solidFill>
                  <a:srgbClr val="E7080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6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4737909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:\ремесленик\bank_4963_757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857496"/>
            <a:ext cx="3714776" cy="3714776"/>
          </a:xfrm>
          <a:prstGeom prst="rect">
            <a:avLst/>
          </a:prstGeom>
          <a:noFill/>
        </p:spPr>
      </p:pic>
      <p:pic>
        <p:nvPicPr>
          <p:cNvPr id="4" name="Picture 7" descr="E:\ДОКУМЕНТЫ\Мои рисунки\герб\CA4XBCO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3357562"/>
            <a:ext cx="2071702" cy="2665939"/>
          </a:xfrm>
          <a:prstGeom prst="rect">
            <a:avLst/>
          </a:prstGeom>
          <a:noFill/>
        </p:spPr>
      </p:pic>
      <p:pic>
        <p:nvPicPr>
          <p:cNvPr id="5" name="Picture 2" descr="H:\ремесленик\richard_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428604"/>
            <a:ext cx="1814298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338388" y="500063"/>
            <a:ext cx="446722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</a:p>
        </p:txBody>
      </p:sp>
      <p:pic>
        <p:nvPicPr>
          <p:cNvPr id="21506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3643338" cy="4900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4429124" y="1571612"/>
            <a:ext cx="4336924" cy="4786346"/>
          </a:xfrm>
        </p:spPr>
        <p:txBody>
          <a:bodyPr/>
          <a:lstStyle/>
          <a:p>
            <a:pPr algn="just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Сочетание цветов на платьях подбиралось по цвету  поля фамильного герба.</a:t>
            </a:r>
          </a:p>
          <a:p>
            <a:pPr algn="just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Они украшалось фигурами - символами, эмблемами. 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34404" cy="857256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Гербовые платья</a:t>
            </a:r>
            <a:endParaRPr lang="ru-RU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500174"/>
            <a:ext cx="3500462" cy="4911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ремесленик\Brau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4071942"/>
            <a:ext cx="2000264" cy="23571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00298" y="428604"/>
            <a:ext cx="4357718" cy="107157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Гербы  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ремесленников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928802"/>
            <a:ext cx="2078197" cy="264320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7" name="Picture 8" descr="Копия (2) 16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85728"/>
            <a:ext cx="1809752" cy="6153157"/>
          </a:xfrm>
          <a:prstGeom prst="rect">
            <a:avLst/>
          </a:prstGeom>
          <a:noFill/>
          <a:ln w="76200" cmpd="tri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8" name="Picture 9" descr="Копия (3) 16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285728"/>
            <a:ext cx="1733552" cy="6204291"/>
          </a:xfrm>
          <a:prstGeom prst="rect">
            <a:avLst/>
          </a:prstGeom>
          <a:noFill/>
          <a:ln w="76200" cmpd="tri">
            <a:solidFill>
              <a:srgbClr val="CC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68719" cy="714381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Герольды</a:t>
            </a:r>
            <a:endParaRPr lang="ru-RU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9458" name="Содержимое 1"/>
          <p:cNvSpPr>
            <a:spLocks noGrp="1"/>
          </p:cNvSpPr>
          <p:nvPr>
            <p:ph sz="half" idx="1"/>
          </p:nvPr>
        </p:nvSpPr>
        <p:spPr>
          <a:xfrm>
            <a:off x="0" y="1268413"/>
            <a:ext cx="4516438" cy="48275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400" dirty="0" smtClean="0"/>
              <a:t> </a:t>
            </a:r>
            <a:r>
              <a:rPr lang="en-US" sz="2400" dirty="0" smtClean="0"/>
              <a:t>   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(в переводе с немецкого - глашатай), люди, которые были распорядителями</a:t>
            </a:r>
            <a:endParaRPr lang="en-US" sz="3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рыцарских турнирах, описывали и составляли</a:t>
            </a:r>
            <a:endParaRPr lang="en-US" sz="3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гербы. Так возникло искусство составления гербов - 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геральдика</a:t>
            </a: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5" descr="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3284538"/>
            <a:ext cx="3933825" cy="32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6" descr="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9877" y="1357298"/>
            <a:ext cx="2582661" cy="26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458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948</TotalTime>
  <Words>532</Words>
  <Application>Microsoft Office PowerPoint</Application>
  <PresentationFormat>Экран (4:3)</PresentationFormat>
  <Paragraphs>161</Paragraphs>
  <Slides>26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Бумажная</vt:lpstr>
      <vt:lpstr>О ЧЕМ РАССКАЗЫВАЮТ ГЕРБЫ </vt:lpstr>
      <vt:lpstr>Цели и задачи урока</vt:lpstr>
      <vt:lpstr>Государственные символы России</vt:lpstr>
      <vt:lpstr>Слайд 4</vt:lpstr>
      <vt:lpstr>Слайд 5</vt:lpstr>
      <vt:lpstr>Слайд 6</vt:lpstr>
      <vt:lpstr>Гербовые платья</vt:lpstr>
      <vt:lpstr>Гербы   ремесленников</vt:lpstr>
      <vt:lpstr>Герольды</vt:lpstr>
      <vt:lpstr>Основные части герба</vt:lpstr>
      <vt:lpstr>Щит - главная часть герба</vt:lpstr>
      <vt:lpstr>Геральдические фигуры</vt:lpstr>
      <vt:lpstr>Язык цвета</vt:lpstr>
      <vt:lpstr>Слайд 14</vt:lpstr>
      <vt:lpstr>Смысл изображений</vt:lpstr>
      <vt:lpstr>Щитодержатели</vt:lpstr>
      <vt:lpstr>Лента</vt:lpstr>
      <vt:lpstr>Девиз герба</vt:lpstr>
      <vt:lpstr>Девизы</vt:lpstr>
      <vt:lpstr>Корона</vt:lpstr>
      <vt:lpstr>Как выглядит герб нашего поселка, нашей области? </vt:lpstr>
      <vt:lpstr>      Последовательность выполнения герба</vt:lpstr>
      <vt:lpstr>Слайд 23</vt:lpstr>
      <vt:lpstr>Кроссворд</vt:lpstr>
      <vt:lpstr>Домашнее задание</vt:lpstr>
      <vt:lpstr>Спасибо за урок!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Lena</cp:lastModifiedBy>
  <cp:revision>84</cp:revision>
  <dcterms:modified xsi:type="dcterms:W3CDTF">2012-04-12T09:01:46Z</dcterms:modified>
</cp:coreProperties>
</file>