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65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06352-5FED-4C11-80BB-84BE4F45090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21B80-111F-4BEA-A1F9-309798E9D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21B80-111F-4BEA-A1F9-309798E9D6C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21B80-111F-4BEA-A1F9-309798E9D6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21B80-111F-4BEA-A1F9-309798E9D6C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21B80-111F-4BEA-A1F9-309798E9D6C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21B80-111F-4BEA-A1F9-309798E9D6C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21B80-111F-4BEA-A1F9-309798E9D6C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 magic trip to English Land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24786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353" y="729442"/>
            <a:ext cx="3915294" cy="539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seventh station is «Puzzle».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Соберите </a:t>
            </a:r>
            <a:r>
              <a:rPr lang="ru-RU" dirty="0" err="1" smtClean="0">
                <a:solidFill>
                  <a:srgbClr val="00B0F0"/>
                </a:solidFill>
              </a:rPr>
              <a:t>пазлы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24786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300" y="-194945"/>
            <a:ext cx="5613400" cy="724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43932" cy="19288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Рaint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dragon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 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What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colour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is the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dragon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 раскрасьте дракона.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2500306"/>
            <a:ext cx="2643174" cy="3643338"/>
          </a:xfrm>
        </p:spPr>
        <p:txBody>
          <a:bodyPr>
            <a:normAutofit/>
          </a:bodyPr>
          <a:lstStyle/>
          <a:p>
            <a:pPr marL="560070" indent="-514350"/>
            <a:r>
              <a:rPr lang="ru-RU" sz="2800" b="1" dirty="0" smtClean="0"/>
              <a:t>1. </a:t>
            </a:r>
            <a:r>
              <a:rPr lang="en-US" sz="2800" b="1" dirty="0" smtClean="0"/>
              <a:t>Red  </a:t>
            </a:r>
            <a:endParaRPr lang="ru-RU" sz="2800" b="1" dirty="0" smtClean="0"/>
          </a:p>
          <a:p>
            <a:pPr marL="560070" indent="-514350"/>
            <a:r>
              <a:rPr lang="en-US" sz="2800" b="1" dirty="0" smtClean="0"/>
              <a:t>2</a:t>
            </a:r>
            <a:r>
              <a:rPr lang="en-US" sz="2800" b="1" dirty="0"/>
              <a:t>. </a:t>
            </a:r>
            <a:r>
              <a:rPr lang="en-US" sz="2800" b="1" dirty="0" smtClean="0"/>
              <a:t>Brown  3.Yellow  </a:t>
            </a:r>
            <a:r>
              <a:rPr lang="en-US" sz="2800" b="1" dirty="0"/>
              <a:t>4.Green  </a:t>
            </a:r>
            <a:r>
              <a:rPr lang="en-US" sz="2800" b="1" dirty="0" smtClean="0"/>
              <a:t>5.Orange  </a:t>
            </a:r>
            <a:r>
              <a:rPr lang="en-US" sz="2800" b="1" dirty="0"/>
              <a:t>6. Blue  7.Pink</a:t>
            </a:r>
            <a:endParaRPr lang="ru-RU" sz="2800" dirty="0"/>
          </a:p>
          <a:p>
            <a:endParaRPr lang="ru-RU" dirty="0"/>
          </a:p>
        </p:txBody>
      </p:sp>
      <p:pic>
        <p:nvPicPr>
          <p:cNvPr id="5" name="Содержимое 4" descr="http://festival.1september.ru/articles/624786/img4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21090" y="2133600"/>
            <a:ext cx="3425619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658096" cy="11430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The first station is «Phonetic</a:t>
            </a:r>
            <a:r>
              <a:rPr lang="en-US" u="sng" dirty="0" smtClean="0">
                <a:solidFill>
                  <a:srgbClr val="FF0000"/>
                </a:solidFill>
              </a:rPr>
              <a:t>»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FF0000"/>
                </a:solidFill>
              </a:rPr>
              <a:t> станция «Фонетическая</a:t>
            </a:r>
            <a:r>
              <a:rPr lang="ru-RU" dirty="0" smtClean="0">
                <a:solidFill>
                  <a:srgbClr val="FF0000"/>
                </a:solidFill>
              </a:rPr>
              <a:t>»:</a:t>
            </a:r>
            <a:r>
              <a:rPr lang="ru-RU" dirty="0" smtClean="0">
                <a:solidFill>
                  <a:srgbClr val="FF0000"/>
                </a:solidFill>
              </a:rPr>
              <a:t>прочитайте звуки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rmAutofit lnSpcReduction="10000"/>
          </a:bodyPr>
          <a:lstStyle/>
          <a:p>
            <a:r>
              <a:rPr lang="ru-RU" sz="4400" dirty="0">
                <a:solidFill>
                  <a:srgbClr val="00B0F0"/>
                </a:solidFill>
              </a:rPr>
              <a:t>[</a:t>
            </a:r>
            <a:r>
              <a:rPr lang="ru-RU" sz="4400" dirty="0" err="1">
                <a:solidFill>
                  <a:srgbClr val="00B0F0"/>
                </a:solidFill>
              </a:rPr>
              <a:t>t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p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s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en-US" sz="4400" dirty="0">
                <a:solidFill>
                  <a:srgbClr val="00B0F0"/>
                </a:solidFill>
              </a:rPr>
              <a:t>d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en-US" sz="4400" dirty="0">
                <a:solidFill>
                  <a:srgbClr val="00B0F0"/>
                </a:solidFill>
              </a:rPr>
              <a:t>b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en-US" sz="4400" dirty="0" err="1">
                <a:solidFill>
                  <a:srgbClr val="00B0F0"/>
                </a:solidFill>
              </a:rPr>
              <a:t>i</a:t>
            </a:r>
            <a:r>
              <a:rPr lang="ru-RU" sz="4400" dirty="0" smtClean="0">
                <a:solidFill>
                  <a:srgbClr val="00B0F0"/>
                </a:solidFill>
              </a:rPr>
              <a:t>:] [</a:t>
            </a:r>
            <a:r>
              <a:rPr lang="en-US" sz="4400" dirty="0">
                <a:solidFill>
                  <a:srgbClr val="00B0F0"/>
                </a:solidFill>
              </a:rPr>
              <a:t>o</a:t>
            </a:r>
            <a:r>
              <a:rPr lang="ru-RU" sz="4400" dirty="0" smtClean="0">
                <a:solidFill>
                  <a:srgbClr val="00B0F0"/>
                </a:solidFill>
              </a:rPr>
              <a:t>] </a:t>
            </a:r>
            <a:r>
              <a:rPr lang="ru-RU" sz="4400" dirty="0" err="1" smtClean="0">
                <a:solidFill>
                  <a:srgbClr val="00B0F0"/>
                </a:solidFill>
              </a:rPr>
              <a:t>[</a:t>
            </a:r>
            <a:r>
              <a:rPr lang="ru-RU" sz="4400" dirty="0" err="1">
                <a:solidFill>
                  <a:srgbClr val="00B0F0"/>
                </a:solidFill>
              </a:rPr>
              <a:t>æ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v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en-US" sz="4400" dirty="0" err="1">
                <a:solidFill>
                  <a:srgbClr val="00B0F0"/>
                </a:solidFill>
              </a:rPr>
              <a:t>ks</a:t>
            </a:r>
            <a:r>
              <a:rPr lang="ru-RU" sz="4400" dirty="0" smtClean="0">
                <a:solidFill>
                  <a:srgbClr val="00B0F0"/>
                </a:solidFill>
              </a:rPr>
              <a:t>]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4400" dirty="0">
                <a:solidFill>
                  <a:srgbClr val="00B0F0"/>
                </a:solidFill>
              </a:rPr>
              <a:t>[</a:t>
            </a:r>
            <a:r>
              <a:rPr lang="ru-RU" sz="4400" dirty="0" err="1">
                <a:solidFill>
                  <a:srgbClr val="00B0F0"/>
                </a:solidFill>
              </a:rPr>
              <a:t>d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r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g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z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b</a:t>
            </a:r>
            <a:r>
              <a:rPr lang="ru-RU" sz="4400" dirty="0" smtClean="0">
                <a:solidFill>
                  <a:srgbClr val="00B0F0"/>
                </a:solidFill>
              </a:rPr>
              <a:t>] </a:t>
            </a:r>
            <a:r>
              <a:rPr lang="ru-RU" sz="4400" dirty="0" err="1" smtClean="0">
                <a:solidFill>
                  <a:srgbClr val="00B0F0"/>
                </a:solidFill>
              </a:rPr>
              <a:t>[</a:t>
            </a:r>
            <a:r>
              <a:rPr lang="ru-RU" sz="4400" dirty="0" err="1">
                <a:solidFill>
                  <a:srgbClr val="00B0F0"/>
                </a:solidFill>
              </a:rPr>
              <a:t>ʤ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ei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en-US" sz="4400" dirty="0">
                <a:solidFill>
                  <a:srgbClr val="00B0F0"/>
                </a:solidFill>
              </a:rPr>
              <a:t>e</a:t>
            </a:r>
            <a:r>
              <a:rPr lang="ru-RU" sz="4400" dirty="0" smtClean="0">
                <a:solidFill>
                  <a:srgbClr val="00B0F0"/>
                </a:solidFill>
              </a:rPr>
              <a:t>] [</a:t>
            </a:r>
            <a:r>
              <a:rPr lang="ru-RU" sz="4400" dirty="0" err="1">
                <a:solidFill>
                  <a:srgbClr val="00B0F0"/>
                </a:solidFill>
              </a:rPr>
              <a:t>oi</a:t>
            </a:r>
            <a:r>
              <a:rPr lang="ru-RU" sz="4400" dirty="0" smtClean="0">
                <a:solidFill>
                  <a:srgbClr val="00B0F0"/>
                </a:solidFill>
              </a:rPr>
              <a:t>][</a:t>
            </a:r>
            <a:r>
              <a:rPr lang="en-US" sz="4400" dirty="0">
                <a:solidFill>
                  <a:srgbClr val="00B0F0"/>
                </a:solidFill>
              </a:rPr>
              <a:t>f</a:t>
            </a:r>
            <a:r>
              <a:rPr lang="ru-RU" sz="4400" dirty="0" smtClean="0">
                <a:solidFill>
                  <a:srgbClr val="00B0F0"/>
                </a:solidFill>
              </a:rPr>
              <a:t>]</a:t>
            </a:r>
            <a:endParaRPr lang="ru-RU" sz="4400" dirty="0">
              <a:solidFill>
                <a:srgbClr val="00B0F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Прочитайте слова по транскрипции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>
                <a:solidFill>
                  <a:srgbClr val="00B0F0"/>
                </a:solidFill>
              </a:rPr>
              <a:t>[</a:t>
            </a:r>
            <a:r>
              <a:rPr lang="en-US" sz="4400" dirty="0" err="1">
                <a:solidFill>
                  <a:srgbClr val="00B0F0"/>
                </a:solidFill>
              </a:rPr>
              <a:t>faiv</a:t>
            </a:r>
            <a:r>
              <a:rPr lang="ru-RU" sz="4400" dirty="0">
                <a:solidFill>
                  <a:srgbClr val="00B0F0"/>
                </a:solidFill>
              </a:rPr>
              <a:t>],[</a:t>
            </a:r>
            <a:r>
              <a:rPr lang="en-US" sz="4400" dirty="0">
                <a:solidFill>
                  <a:srgbClr val="00B0F0"/>
                </a:solidFill>
              </a:rPr>
              <a:t>tri</a:t>
            </a:r>
            <a:r>
              <a:rPr lang="ru-RU" sz="4400" dirty="0">
                <a:solidFill>
                  <a:srgbClr val="00B0F0"/>
                </a:solidFill>
              </a:rPr>
              <a:t>:],[</a:t>
            </a:r>
            <a:r>
              <a:rPr lang="en-US" sz="4400" dirty="0" err="1">
                <a:solidFill>
                  <a:srgbClr val="00B0F0"/>
                </a:solidFill>
              </a:rPr>
              <a:t>laik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 err="1">
                <a:solidFill>
                  <a:srgbClr val="00B0F0"/>
                </a:solidFill>
              </a:rPr>
              <a:t>gri</a:t>
            </a:r>
            <a:r>
              <a:rPr lang="ru-RU" sz="4400" dirty="0">
                <a:solidFill>
                  <a:srgbClr val="00B0F0"/>
                </a:solidFill>
              </a:rPr>
              <a:t>:</a:t>
            </a:r>
            <a:r>
              <a:rPr lang="en-US" sz="4400" dirty="0">
                <a:solidFill>
                  <a:srgbClr val="00B0F0"/>
                </a:solidFill>
              </a:rPr>
              <a:t>n</a:t>
            </a:r>
            <a:r>
              <a:rPr lang="ru-RU" sz="4400" dirty="0">
                <a:solidFill>
                  <a:srgbClr val="00B0F0"/>
                </a:solidFill>
              </a:rPr>
              <a:t>],[</a:t>
            </a:r>
            <a:r>
              <a:rPr lang="en-US" sz="4400" dirty="0" err="1">
                <a:solidFill>
                  <a:srgbClr val="00B0F0"/>
                </a:solidFill>
              </a:rPr>
              <a:t>foks</a:t>
            </a:r>
            <a:r>
              <a:rPr lang="ru-RU" sz="4400" dirty="0">
                <a:solidFill>
                  <a:srgbClr val="00B0F0"/>
                </a:solidFill>
              </a:rPr>
              <a:t>],[</a:t>
            </a:r>
            <a:r>
              <a:rPr lang="en-US" sz="4400" dirty="0">
                <a:solidFill>
                  <a:srgbClr val="00B0F0"/>
                </a:solidFill>
              </a:rPr>
              <a:t>pig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>
                <a:solidFill>
                  <a:srgbClr val="00B0F0"/>
                </a:solidFill>
              </a:rPr>
              <a:t>pen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 err="1">
                <a:solidFill>
                  <a:srgbClr val="00B0F0"/>
                </a:solidFill>
              </a:rPr>
              <a:t>smo</a:t>
            </a:r>
            <a:r>
              <a:rPr lang="ru-RU" sz="4400" dirty="0">
                <a:solidFill>
                  <a:srgbClr val="00B0F0"/>
                </a:solidFill>
              </a:rPr>
              <a:t>:</a:t>
            </a:r>
            <a:r>
              <a:rPr lang="en-US" sz="4400" dirty="0">
                <a:solidFill>
                  <a:srgbClr val="00B0F0"/>
                </a:solidFill>
              </a:rPr>
              <a:t>l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>
                <a:solidFill>
                  <a:srgbClr val="00B0F0"/>
                </a:solidFill>
              </a:rPr>
              <a:t>k</a:t>
            </a:r>
            <a:r>
              <a:rPr lang="ru-RU" sz="4400" dirty="0">
                <a:solidFill>
                  <a:srgbClr val="00B0F0"/>
                </a:solidFill>
              </a:rPr>
              <a:t> </a:t>
            </a:r>
            <a:r>
              <a:rPr lang="ru-RU" sz="4400" dirty="0" err="1">
                <a:solidFill>
                  <a:srgbClr val="00B0F0"/>
                </a:solidFill>
              </a:rPr>
              <a:t>æ</a:t>
            </a:r>
            <a:r>
              <a:rPr lang="ru-RU" sz="4400" dirty="0">
                <a:solidFill>
                  <a:srgbClr val="00B0F0"/>
                </a:solidFill>
              </a:rPr>
              <a:t> </a:t>
            </a:r>
            <a:r>
              <a:rPr lang="en-US" sz="4400" dirty="0">
                <a:solidFill>
                  <a:srgbClr val="00B0F0"/>
                </a:solidFill>
              </a:rPr>
              <a:t>t</a:t>
            </a:r>
            <a:r>
              <a:rPr lang="ru-RU" sz="4400" dirty="0">
                <a:solidFill>
                  <a:srgbClr val="00B0F0"/>
                </a:solidFill>
              </a:rPr>
              <a:t>],[</a:t>
            </a:r>
            <a:r>
              <a:rPr lang="en-US" sz="4400" dirty="0" err="1">
                <a:solidFill>
                  <a:srgbClr val="00B0F0"/>
                </a:solidFill>
              </a:rPr>
              <a:t>sili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>
                <a:solidFill>
                  <a:srgbClr val="00B0F0"/>
                </a:solidFill>
              </a:rPr>
              <a:t>h</a:t>
            </a:r>
            <a:r>
              <a:rPr lang="ru-RU" sz="4400" dirty="0">
                <a:solidFill>
                  <a:srgbClr val="00B0F0"/>
                </a:solidFill>
              </a:rPr>
              <a:t> </a:t>
            </a:r>
            <a:r>
              <a:rPr lang="ru-RU" sz="4400" dirty="0" err="1">
                <a:solidFill>
                  <a:srgbClr val="00B0F0"/>
                </a:solidFill>
              </a:rPr>
              <a:t>æ</a:t>
            </a:r>
            <a:r>
              <a:rPr lang="ru-RU" sz="4400" dirty="0">
                <a:solidFill>
                  <a:srgbClr val="00B0F0"/>
                </a:solidFill>
              </a:rPr>
              <a:t> </a:t>
            </a:r>
            <a:r>
              <a:rPr lang="en-US" sz="4400" dirty="0">
                <a:solidFill>
                  <a:srgbClr val="00B0F0"/>
                </a:solidFill>
              </a:rPr>
              <a:t>pi</a:t>
            </a:r>
            <a:r>
              <a:rPr lang="ru-RU" sz="4400" dirty="0">
                <a:solidFill>
                  <a:srgbClr val="00B0F0"/>
                </a:solidFill>
              </a:rPr>
              <a:t>]</a:t>
            </a:r>
            <a:br>
              <a:rPr lang="ru-RU" sz="4400" dirty="0">
                <a:solidFill>
                  <a:srgbClr val="00B0F0"/>
                </a:solidFill>
              </a:rPr>
            </a:br>
            <a:endParaRPr lang="ru-RU" sz="4400" dirty="0" smtClean="0">
              <a:solidFill>
                <a:srgbClr val="00B0F0"/>
              </a:solidFill>
            </a:endParaRPr>
          </a:p>
          <a:p>
            <a:endParaRPr lang="ru-RU" sz="4400" dirty="0">
              <a:solidFill>
                <a:srgbClr val="00B0F0"/>
              </a:solidFill>
            </a:endParaRPr>
          </a:p>
          <a:p>
            <a:r>
              <a:rPr lang="ru-RU" sz="4400" dirty="0">
                <a:solidFill>
                  <a:srgbClr val="00B0F0"/>
                </a:solidFill>
              </a:rPr>
              <a:t>[</a:t>
            </a:r>
            <a:r>
              <a:rPr lang="en-US" sz="4400" dirty="0">
                <a:solidFill>
                  <a:srgbClr val="00B0F0"/>
                </a:solidFill>
              </a:rPr>
              <a:t>dog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>
                <a:solidFill>
                  <a:srgbClr val="00B0F0"/>
                </a:solidFill>
              </a:rPr>
              <a:t>milk</a:t>
            </a:r>
            <a:r>
              <a:rPr lang="ru-RU" sz="4400" dirty="0">
                <a:solidFill>
                  <a:srgbClr val="00B0F0"/>
                </a:solidFill>
              </a:rPr>
              <a:t>], </a:t>
            </a:r>
            <a:r>
              <a:rPr lang="ru-RU" sz="4400" dirty="0" err="1">
                <a:solidFill>
                  <a:srgbClr val="00B0F0"/>
                </a:solidFill>
              </a:rPr>
              <a:t>[ʤ</a:t>
            </a:r>
            <a:r>
              <a:rPr lang="en-US" sz="4400" dirty="0" err="1">
                <a:solidFill>
                  <a:srgbClr val="00B0F0"/>
                </a:solidFill>
              </a:rPr>
              <a:t>i</a:t>
            </a:r>
            <a:r>
              <a:rPr lang="ru-RU" sz="4400" dirty="0">
                <a:solidFill>
                  <a:srgbClr val="00B0F0"/>
                </a:solidFill>
              </a:rPr>
              <a:t>:</a:t>
            </a:r>
            <a:r>
              <a:rPr lang="en-US" sz="4400" dirty="0">
                <a:solidFill>
                  <a:srgbClr val="00B0F0"/>
                </a:solidFill>
              </a:rPr>
              <a:t>ns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 err="1">
                <a:solidFill>
                  <a:srgbClr val="00B0F0"/>
                </a:solidFill>
              </a:rPr>
              <a:t>sma</a:t>
            </a:r>
            <a:r>
              <a:rPr lang="ru-RU" sz="4400" dirty="0">
                <a:solidFill>
                  <a:srgbClr val="00B0F0"/>
                </a:solidFill>
              </a:rPr>
              <a:t>:</a:t>
            </a:r>
            <a:r>
              <a:rPr lang="en-US" sz="4400" dirty="0">
                <a:solidFill>
                  <a:srgbClr val="00B0F0"/>
                </a:solidFill>
              </a:rPr>
              <a:t>t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 err="1">
                <a:solidFill>
                  <a:srgbClr val="00B0F0"/>
                </a:solidFill>
              </a:rPr>
              <a:t>kaind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>
                <a:solidFill>
                  <a:srgbClr val="00B0F0"/>
                </a:solidFill>
              </a:rPr>
              <a:t>k</a:t>
            </a:r>
            <a:r>
              <a:rPr lang="ru-RU" sz="4400" dirty="0" err="1">
                <a:solidFill>
                  <a:srgbClr val="00B0F0"/>
                </a:solidFill>
              </a:rPr>
              <a:t>æ</a:t>
            </a:r>
            <a:r>
              <a:rPr lang="en-US" sz="4400" dirty="0">
                <a:solidFill>
                  <a:srgbClr val="00B0F0"/>
                </a:solidFill>
              </a:rPr>
              <a:t>t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 err="1">
                <a:solidFill>
                  <a:srgbClr val="00B0F0"/>
                </a:solidFill>
              </a:rPr>
              <a:t>breiv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 err="1">
                <a:solidFill>
                  <a:srgbClr val="00B0F0"/>
                </a:solidFill>
              </a:rPr>
              <a:t>geim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>
                <a:solidFill>
                  <a:srgbClr val="00B0F0"/>
                </a:solidFill>
              </a:rPr>
              <a:t>f</a:t>
            </a:r>
            <a:r>
              <a:rPr lang="ru-RU" sz="4400" dirty="0" err="1">
                <a:solidFill>
                  <a:srgbClr val="00B0F0"/>
                </a:solidFill>
              </a:rPr>
              <a:t>ʌ</a:t>
            </a:r>
            <a:r>
              <a:rPr lang="en-US" sz="4400" dirty="0" err="1">
                <a:solidFill>
                  <a:srgbClr val="00B0F0"/>
                </a:solidFill>
              </a:rPr>
              <a:t>ni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 err="1">
                <a:solidFill>
                  <a:srgbClr val="00B0F0"/>
                </a:solidFill>
              </a:rPr>
              <a:t>gri</a:t>
            </a:r>
            <a:r>
              <a:rPr lang="ru-RU" sz="4400" dirty="0">
                <a:solidFill>
                  <a:srgbClr val="00B0F0"/>
                </a:solidFill>
              </a:rPr>
              <a:t>:</a:t>
            </a:r>
            <a:r>
              <a:rPr lang="en-US" sz="4400" dirty="0">
                <a:solidFill>
                  <a:srgbClr val="00B0F0"/>
                </a:solidFill>
              </a:rPr>
              <a:t>n</a:t>
            </a:r>
            <a:r>
              <a:rPr lang="ru-RU" sz="4400" dirty="0">
                <a:solidFill>
                  <a:srgbClr val="00B0F0"/>
                </a:solidFill>
              </a:rPr>
              <a:t>], [</a:t>
            </a:r>
            <a:r>
              <a:rPr lang="en-US" sz="4400" dirty="0">
                <a:solidFill>
                  <a:srgbClr val="00B0F0"/>
                </a:solidFill>
              </a:rPr>
              <a:t>ma</a:t>
            </a:r>
            <a:r>
              <a:rPr lang="ru-RU" sz="4400" dirty="0" err="1">
                <a:solidFill>
                  <a:srgbClr val="00B0F0"/>
                </a:solidFill>
              </a:rPr>
              <a:t>ʊ</a:t>
            </a:r>
            <a:r>
              <a:rPr lang="en-US" sz="4400" dirty="0">
                <a:solidFill>
                  <a:srgbClr val="00B0F0"/>
                </a:solidFill>
              </a:rPr>
              <a:t>s</a:t>
            </a:r>
            <a:r>
              <a:rPr lang="ru-RU" sz="4400" dirty="0">
                <a:solidFill>
                  <a:srgbClr val="00B0F0"/>
                </a:solidFill>
              </a:rPr>
              <a:t>]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The second station is «English letters»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00B0F0"/>
                </a:solidFill>
              </a:rPr>
              <a:t>1) «Встань в алфавитном порядке</a:t>
            </a:r>
            <a:r>
              <a:rPr lang="ru-RU" sz="4400" dirty="0" smtClean="0">
                <a:solidFill>
                  <a:srgbClr val="00B0F0"/>
                </a:solidFill>
              </a:rPr>
              <a:t>».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4400" dirty="0">
                <a:solidFill>
                  <a:srgbClr val="00B0F0"/>
                </a:solidFill>
              </a:rPr>
              <a:t>2) «Покажи букву».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 </a:t>
            </a:r>
            <a:r>
              <a:rPr lang="en-US" u="sng" dirty="0">
                <a:solidFill>
                  <a:srgbClr val="FF0000"/>
                </a:solidFill>
              </a:rPr>
              <a:t>The third station is «Lexical»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«Лексическая»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Pасшифруйте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фразу</a:t>
            </a:r>
          </a:p>
          <a:p>
            <a:endParaRPr lang="ru-RU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23.5. *12.15.22.5.* 5.14.7.12.9.19.8. 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Use the code</a:t>
            </a:r>
            <a:r>
              <a:rPr lang="en-US" dirty="0">
                <a:solidFill>
                  <a:srgbClr val="00B0F0"/>
                </a:solidFill>
              </a:rPr>
              <a:t>:1 A      2 B      3 C      4 D      5 E      6 F       7 G      8 H      9 I       10 J 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11 K    12 L    13 M   14 N    15 O    16 P     17 Q    18 R    19 S     20 T 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21 U    22 V    23 W   24 X    25 Y    26 Z</a:t>
            </a:r>
            <a:endParaRPr lang="ru-RU" dirty="0">
              <a:solidFill>
                <a:srgbClr val="00B0F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B0F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Answer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i="1" dirty="0">
                <a:solidFill>
                  <a:srgbClr val="00B0F0"/>
                </a:solidFill>
              </a:rPr>
              <a:t>We love English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forth station is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Riddles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 am not small.  I am  not big. I can run, jump, climb. I like milk. I like mice. </a:t>
            </a:r>
            <a:r>
              <a:rPr lang="ru-RU" dirty="0">
                <a:solidFill>
                  <a:srgbClr val="00B0F0"/>
                </a:solidFill>
              </a:rPr>
              <a:t>I </a:t>
            </a:r>
            <a:r>
              <a:rPr lang="ru-RU" dirty="0" err="1">
                <a:solidFill>
                  <a:srgbClr val="00B0F0"/>
                </a:solidFill>
              </a:rPr>
              <a:t>live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in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the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house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It is my friend. It is big and brave. It likes bones, soup, meat. It barks «bow-wow, bow-wow». 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I am very little. I am green. I can jump. I can swim. I eat </a:t>
            </a:r>
            <a:r>
              <a:rPr lang="en-US" dirty="0" err="1">
                <a:solidFill>
                  <a:srgbClr val="00B0F0"/>
                </a:solidFill>
              </a:rPr>
              <a:t>flies.I</a:t>
            </a:r>
            <a:r>
              <a:rPr lang="en-US" dirty="0">
                <a:solidFill>
                  <a:srgbClr val="00B0F0"/>
                </a:solidFill>
              </a:rPr>
              <a:t> can croak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fifth station is «Verbs» </a:t>
            </a:r>
            <a:endParaRPr lang="ru-RU" sz="32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Игра «Пантомима»: 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Выполните  </a:t>
            </a:r>
            <a:r>
              <a:rPr lang="ru-RU" dirty="0">
                <a:solidFill>
                  <a:srgbClr val="00B0F0"/>
                </a:solidFill>
              </a:rPr>
              <a:t>команды учителя</a:t>
            </a:r>
            <a:r>
              <a:rPr lang="en-US" dirty="0">
                <a:solidFill>
                  <a:srgbClr val="00B0F0"/>
                </a:solidFill>
              </a:rPr>
              <a:t>: go, run, jump, fly, swim, count from 1 to 10, count from10 to 1, sing, dance, write, read draw, climb, 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sixth station is «Conversation». 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http://festival.1september.ru/articles/624786/img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196" y="1714488"/>
            <a:ext cx="3472891" cy="379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239</Words>
  <Application>Microsoft Office PowerPoint</Application>
  <PresentationFormat>Экран (4:3)</PresentationFormat>
  <Paragraphs>42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A magic trip to English Land</vt:lpstr>
      <vt:lpstr>The first station is «Phonetic». станция «Фонетическая»:прочитайте звуки  </vt:lpstr>
      <vt:lpstr>Прочитайте слова по транскрипции</vt:lpstr>
      <vt:lpstr>The second station is «English letters»</vt:lpstr>
      <vt:lpstr> The third station is «Lexical». «Лексическая»</vt:lpstr>
      <vt:lpstr>Слайд 6</vt:lpstr>
      <vt:lpstr> The forth station is «Riddles»</vt:lpstr>
      <vt:lpstr> The fifth station is «Verbs» </vt:lpstr>
      <vt:lpstr> The sixth station is «Conversation».  </vt:lpstr>
      <vt:lpstr>Слайд 10</vt:lpstr>
      <vt:lpstr> The seventh station is «Puzzle». </vt:lpstr>
      <vt:lpstr>Слайд 12</vt:lpstr>
      <vt:lpstr> Рaint  a dragon. What colour is the dragon? раскрасьте дракона.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magic trip to English Land</dc:title>
  <dc:creator>KOMP</dc:creator>
  <cp:lastModifiedBy>учитель</cp:lastModifiedBy>
  <cp:revision>22</cp:revision>
  <dcterms:created xsi:type="dcterms:W3CDTF">2013-01-21T14:54:14Z</dcterms:created>
  <dcterms:modified xsi:type="dcterms:W3CDTF">2013-01-29T10:18:07Z</dcterms:modified>
</cp:coreProperties>
</file>