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73" r:id="rId3"/>
    <p:sldId id="256" r:id="rId4"/>
    <p:sldId id="275" r:id="rId5"/>
    <p:sldId id="276" r:id="rId6"/>
    <p:sldId id="312" r:id="rId7"/>
    <p:sldId id="327" r:id="rId8"/>
    <p:sldId id="313" r:id="rId9"/>
    <p:sldId id="315" r:id="rId10"/>
    <p:sldId id="268" r:id="rId11"/>
    <p:sldId id="281" r:id="rId12"/>
    <p:sldId id="335" r:id="rId13"/>
    <p:sldId id="334" r:id="rId14"/>
    <p:sldId id="264" r:id="rId15"/>
    <p:sldId id="308" r:id="rId16"/>
    <p:sldId id="265" r:id="rId17"/>
    <p:sldId id="295" r:id="rId18"/>
    <p:sldId id="333" r:id="rId19"/>
    <p:sldId id="326" r:id="rId20"/>
    <p:sldId id="269" r:id="rId21"/>
    <p:sldId id="330" r:id="rId22"/>
    <p:sldId id="296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00"/>
    <a:srgbClr val="006600"/>
    <a:srgbClr val="00FFFF"/>
    <a:srgbClr val="FF00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51A2-8469-4BB9-9B05-6D4CD2C0C83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D81FF-3370-4D52-9F89-963961C00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85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D81FF-3370-4D52-9F89-963961C00F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48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D81FF-3370-4D52-9F89-963961C00F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0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D81FF-3370-4D52-9F89-963961C00FB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230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18E-E488-4238-B60B-AB30CEF7C6F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9078-EC38-4AE0-8800-9877D3A7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18E-E488-4238-B60B-AB30CEF7C6F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9078-EC38-4AE0-8800-9877D3A7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18E-E488-4238-B60B-AB30CEF7C6F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9078-EC38-4AE0-8800-9877D3A7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18E-E488-4238-B60B-AB30CEF7C6F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9078-EC38-4AE0-8800-9877D3A7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18E-E488-4238-B60B-AB30CEF7C6F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9078-EC38-4AE0-8800-9877D3A7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18E-E488-4238-B60B-AB30CEF7C6F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9078-EC38-4AE0-8800-9877D3A7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18E-E488-4238-B60B-AB30CEF7C6F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9078-EC38-4AE0-8800-9877D3A7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18E-E488-4238-B60B-AB30CEF7C6F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9078-EC38-4AE0-8800-9877D3A7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18E-E488-4238-B60B-AB30CEF7C6F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9078-EC38-4AE0-8800-9877D3A7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18E-E488-4238-B60B-AB30CEF7C6F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9078-EC38-4AE0-8800-9877D3A7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18E-E488-4238-B60B-AB30CEF7C6F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9078-EC38-4AE0-8800-9877D3A7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518E-E488-4238-B60B-AB30CEF7C6FD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09078-EC38-4AE0-8800-9877D3A73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Дыхание – это жизнь!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Интегрированный урок по биологии и физике 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8 классе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Каковы функции гортани?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органы участвуют в голосообразовании?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Гортан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  <a:scene3d>
            <a:camera prst="orthographicFront"/>
            <a:lightRig rig="threePt" dir="t"/>
          </a:scene3d>
          <a:sp3d contourW="25400"/>
        </p:spPr>
      </p:pic>
      <p:pic>
        <p:nvPicPr>
          <p:cNvPr id="11" name="Содержимое 10" descr="default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229"/>
            <a:ext cx="4041775" cy="3032580"/>
          </a:xfrm>
          <a:scene3d>
            <a:camera prst="orthographicFront"/>
            <a:lightRig rig="threePt" dir="t"/>
          </a:scene3d>
          <a:sp3d contourW="2540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4" y="6720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60648"/>
            <a:ext cx="6675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с точки зрения физики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24208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43236" y="1080980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Органы дыхания, создающие воздушное давление под голосовыми складками, —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 звуковой энергии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Гортань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заключенными в ней голосовыми складками —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 звуковых колебаний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комар пищит, а муха жужжит?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Оля\Рабочий стол\Новая папка\00019ft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26859"/>
            <a:ext cx="1907704" cy="17134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/>
        </p:spPr>
      </p:pic>
      <p:pic>
        <p:nvPicPr>
          <p:cNvPr id="2051" name="Picture 3" descr="C:\Documents and Settings\Оля\Рабочий стол\Новая папка\6787627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365104"/>
            <a:ext cx="2880320" cy="23488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 дыхания - лёгкие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/>
              <a:t> Лёгкие – парный орган, покрытый двумя листками плевры.     </a:t>
            </a:r>
          </a:p>
          <a:p>
            <a:pPr marL="0" indent="0">
              <a:buNone/>
            </a:pPr>
            <a:r>
              <a:rPr lang="ru-RU" i="1" dirty="0" smtClean="0"/>
              <a:t>        Первый листок покрывает лёгкие, а второй выстилает грудную клетку изнутри.     </a:t>
            </a:r>
          </a:p>
          <a:p>
            <a:pPr marL="0" indent="0">
              <a:buNone/>
            </a:pPr>
            <a:r>
              <a:rPr lang="ru-RU" i="1" dirty="0" smtClean="0"/>
              <a:t>        Между листками плевры – плевральная полость.</a:t>
            </a:r>
            <a:endParaRPr lang="ru-RU" dirty="0"/>
          </a:p>
        </p:txBody>
      </p:sp>
      <p:pic>
        <p:nvPicPr>
          <p:cNvPr id="1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1720056"/>
            <a:ext cx="3524250" cy="3797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63688" y="609329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6093296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latin typeface="Times New Roman" pitchFamily="18" charset="0"/>
              </a:rPr>
              <a:t>Через легкие за 1 мин проходит около 100 л </a:t>
            </a:r>
            <a:r>
              <a:rPr lang="ru-RU" sz="2400" b="1" i="1" dirty="0" smtClean="0">
                <a:latin typeface="Times New Roman" pitchFamily="18" charset="0"/>
              </a:rPr>
              <a:t>воздуха.</a:t>
            </a:r>
            <a:endParaRPr lang="ru-RU" sz="2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788024" y="1916832"/>
            <a:ext cx="4041775" cy="783778"/>
          </a:xfrm>
        </p:spPr>
        <p:txBody>
          <a:bodyPr>
            <a:noAutofit/>
          </a:bodyPr>
          <a:lstStyle/>
          <a:p>
            <a:r>
              <a:rPr lang="ru-RU" i="1" dirty="0" smtClean="0"/>
              <a:t>Механизм вдоха и выдоха происходит за счёт работы межрёберных мышц и диафрагмы и изменения объёма грудной клетки.</a:t>
            </a:r>
          </a:p>
        </p:txBody>
      </p:sp>
      <p:sp>
        <p:nvSpPr>
          <p:cNvPr id="13" name="Заголовок 7"/>
          <p:cNvSpPr>
            <a:spLocks noGrp="1"/>
          </p:cNvSpPr>
          <p:nvPr>
            <p:ph type="body" idx="1"/>
          </p:nvPr>
        </p:nvSpPr>
        <p:spPr>
          <a:xfrm>
            <a:off x="395536" y="620688"/>
            <a:ext cx="4040187" cy="1224136"/>
          </a:xfrm>
        </p:spPr>
        <p:txBody>
          <a:bodyPr>
            <a:normAutofit/>
          </a:bodyPr>
          <a:lstStyle/>
          <a:p>
            <a:r>
              <a:rPr lang="ru-RU" i="1" dirty="0" smtClean="0"/>
              <a:t>Различают два типа дыхания: брюшной и </a:t>
            </a:r>
            <a:r>
              <a:rPr lang="ru-RU" i="1" dirty="0" smtClean="0"/>
              <a:t>грудной.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951288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212976"/>
            <a:ext cx="3600400" cy="2546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exp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124744"/>
            <a:ext cx="3552825" cy="5276850"/>
          </a:xfrm>
          <a:scene3d>
            <a:camera prst="orthographicFront"/>
            <a:lightRig rig="threePt" dir="t"/>
          </a:scene3d>
          <a:sp3d contourW="25400"/>
        </p:spPr>
      </p:pic>
      <p:sp>
        <p:nvSpPr>
          <p:cNvPr id="4" name="Прямоугольник 3"/>
          <p:cNvSpPr/>
          <p:nvPr/>
        </p:nvSpPr>
        <p:spPr>
          <a:xfrm>
            <a:off x="395536" y="1124744"/>
            <a:ext cx="4392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легкие, не имея мышц, следуют за движением грудной клетки? </a:t>
            </a:r>
          </a:p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атмосферное давление?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71184" cy="49165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200525" cy="3886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4186808" cy="511256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Диафрагма – дыхательная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мышца. </a:t>
            </a:r>
            <a:endPara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Почему диафрагму называют «вторым сердцем» человека?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00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002060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3333750" cy="3810000"/>
          </a:xfrm>
          <a:scene3d>
            <a:camera prst="orthographicFront"/>
            <a:lightRig rig="threePt" dir="t"/>
          </a:scene3d>
          <a:sp3d contourW="25400"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1340767"/>
            <a:ext cx="4248472" cy="475252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Что такое   альвеолы?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 строение альвеол связано с выполняемой функцией?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Что такое 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сурфактант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Каково значение этого вещества?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0325" y="416623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4040188" cy="121582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Газообмен в лёгких (внешнее дыхание)</a:t>
            </a:r>
            <a:endParaRPr lang="ru-RU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429768"/>
            <a:ext cx="3278633" cy="3998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4572000" y="908720"/>
            <a:ext cx="4041775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  <a:t>Газообмен в тканях (клеточное дыхание)</a:t>
            </a:r>
          </a:p>
          <a:p>
            <a:pPr algn="ctr"/>
            <a:endParaRPr lang="ru-RU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432050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827584" y="5624676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Что такое диффузия?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Что такое парциальное давление?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266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7029683"/>
              </p:ext>
            </p:extLst>
          </p:nvPr>
        </p:nvGraphicFramePr>
        <p:xfrm>
          <a:off x="2849579" y="260648"/>
          <a:ext cx="6048672" cy="21119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4088"/>
                <a:gridCol w="1554088"/>
                <a:gridCol w="1554088"/>
                <a:gridCol w="1386408"/>
              </a:tblGrid>
              <a:tr h="4834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Воздух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Кислород      (%)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Углекислый газ (%)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Азот             (%)</a:t>
                      </a:r>
                      <a:endParaRPr lang="ru-RU" sz="1600" dirty="0"/>
                    </a:p>
                  </a:txBody>
                  <a:tcPr/>
                </a:tc>
              </a:tr>
              <a:tr h="488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Вдыхаемый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20,93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79,04</a:t>
                      </a:r>
                      <a:endParaRPr lang="ru-RU" sz="1600" dirty="0"/>
                    </a:p>
                  </a:txBody>
                  <a:tcPr/>
                </a:tc>
              </a:tr>
              <a:tr h="488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Выдыхаемый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79,5</a:t>
                      </a:r>
                      <a:endParaRPr lang="ru-RU" sz="1600" dirty="0"/>
                    </a:p>
                  </a:txBody>
                  <a:tcPr/>
                </a:tc>
              </a:tr>
              <a:tr h="5554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Альвеолярный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80,5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4554680"/>
              </p:ext>
            </p:extLst>
          </p:nvPr>
        </p:nvGraphicFramePr>
        <p:xfrm>
          <a:off x="467544" y="4149080"/>
          <a:ext cx="5184576" cy="20882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9511"/>
                <a:gridCol w="1606488"/>
                <a:gridCol w="1898577"/>
              </a:tblGrid>
              <a:tr h="516676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Воздух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Кислород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Углекислый газ</a:t>
                      </a:r>
                      <a:endParaRPr lang="ru-RU" dirty="0"/>
                    </a:p>
                  </a:txBody>
                  <a:tcPr/>
                </a:tc>
              </a:tr>
              <a:tr h="523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Вдыхаемый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159 мм. рт. ст.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 мм. рт. ст.</a:t>
                      </a:r>
                      <a:endParaRPr lang="ru-RU" dirty="0"/>
                    </a:p>
                  </a:txBody>
                  <a:tcPr/>
                </a:tc>
              </a:tr>
              <a:tr h="523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Выдыхаемый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121 мм. рт. ст.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 мм. рт. ст.</a:t>
                      </a:r>
                      <a:endParaRPr lang="ru-RU" dirty="0"/>
                    </a:p>
                  </a:txBody>
                  <a:tcPr/>
                </a:tc>
              </a:tr>
              <a:tr h="523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Альвеолярный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мм. рт. ст.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мм. рт. ст.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2708920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Переход газов из окружающей среды в жидкость и из жидкости в воздух подчиняется физическим </a:t>
            </a:r>
            <a:r>
              <a:rPr lang="ru-RU" sz="2800" i="1" dirty="0" smtClean="0"/>
              <a:t>законам.</a:t>
            </a:r>
            <a:endParaRPr lang="ru-RU" sz="2800" i="1" dirty="0"/>
          </a:p>
        </p:txBody>
      </p:sp>
    </p:spTree>
    <p:extLst>
      <p:ext uri="{BB962C8B-B14F-4D97-AF65-F5344CB8AC3E}">
        <p14:creationId xmlns="" xmlns:p14="http://schemas.microsoft.com/office/powerpoint/2010/main" val="12301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11960" y="548680"/>
            <a:ext cx="4580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Почему с подъёмом в горы у человека развивается горная болезнь? Каковы признаки горной болезни?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Оля\Рабочий стол\Новая папка\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22013"/>
            <a:ext cx="4474622" cy="29523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573016"/>
            <a:ext cx="433387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125" y="1287344"/>
            <a:ext cx="3757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67544" y="1498722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Что такое кессонная болезнь? Что </a:t>
            </a:r>
            <a:r>
              <a:rPr lang="ru-RU" sz="2800" dirty="0" smtClean="0"/>
              <a:t>значит -  «закипание»  </a:t>
            </a:r>
            <a:r>
              <a:rPr lang="ru-RU" sz="2800" dirty="0"/>
              <a:t>крови?</a:t>
            </a:r>
          </a:p>
        </p:txBody>
      </p:sp>
    </p:spTree>
    <p:extLst>
      <p:ext uri="{BB962C8B-B14F-4D97-AF65-F5344CB8AC3E}">
        <p14:creationId xmlns="" xmlns:p14="http://schemas.microsoft.com/office/powerpoint/2010/main" val="33578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800" i="1" dirty="0" smtClean="0"/>
              <a:t> расширить и закрепить функции органов дыхания в соответствии с законами физики, которые едины для органического и неорганического </a:t>
            </a:r>
            <a:r>
              <a:rPr lang="ru-RU" sz="2800" i="1" dirty="0" smtClean="0"/>
              <a:t>мира.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800" i="1" dirty="0" smtClean="0"/>
              <a:t>Раскрыть физические закономерности процесса голосообразования, механизма </a:t>
            </a:r>
            <a:r>
              <a:rPr lang="ru-RU" sz="2800" i="1" dirty="0"/>
              <a:t>вдоха и выдоха, легочного и тканевого </a:t>
            </a:r>
            <a:r>
              <a:rPr lang="ru-RU" sz="2800" i="1" dirty="0" smtClean="0"/>
              <a:t>газообмена.  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Развивать умение применять законы физики для объяснения физиологических процессов в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организме.</a:t>
            </a:r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жители Тибета не болеют горной болезнью?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tibetannomadfamil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6179" y="1600200"/>
            <a:ext cx="6831642" cy="4525963"/>
          </a:xfrm>
          <a:scene3d>
            <a:camera prst="orthographicFront"/>
            <a:lightRig rig="threePt" dir="t"/>
          </a:scene3d>
          <a:sp3d contourW="2540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017"/>
            <a:ext cx="7544817" cy="735687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Лёгкие – «очаг печки»</a:t>
            </a:r>
            <a:endParaRPr lang="ru-RU" sz="32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7"/>
            <a:ext cx="4330824" cy="4536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3682752" cy="5544616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 </a:t>
            </a:r>
          </a:p>
          <a:p>
            <a:r>
              <a:rPr lang="ru-RU" sz="2000" i="1" dirty="0" smtClean="0"/>
              <a:t> </a:t>
            </a:r>
            <a:r>
              <a:rPr lang="ru-RU" sz="2400" i="1" dirty="0" smtClean="0"/>
              <a:t> </a:t>
            </a:r>
            <a:r>
              <a:rPr lang="ru-RU" sz="3200" i="1" dirty="0" smtClean="0"/>
              <a:t>Источником </a:t>
            </a:r>
            <a:r>
              <a:rPr lang="ru-RU" sz="3200" i="1" dirty="0"/>
              <a:t>энергии для </a:t>
            </a:r>
            <a:r>
              <a:rPr lang="ru-RU" sz="3200" i="1" dirty="0" smtClean="0"/>
              <a:t>  </a:t>
            </a:r>
            <a:r>
              <a:rPr lang="ru-RU" sz="3200" i="1" dirty="0"/>
              <a:t>организма является </a:t>
            </a:r>
            <a:r>
              <a:rPr lang="ru-RU" sz="3200" i="1" dirty="0" smtClean="0"/>
              <a:t>глюкоза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2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лёгких источником энергии служат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жиры. </a:t>
            </a:r>
            <a:endParaRPr lang="ru-RU" sz="3200" i="1" dirty="0"/>
          </a:p>
        </p:txBody>
      </p:sp>
    </p:spTree>
    <p:extLst>
      <p:ext uri="{BB962C8B-B14F-4D97-AF65-F5344CB8AC3E}">
        <p14:creationId xmlns="" xmlns:p14="http://schemas.microsoft.com/office/powerpoint/2010/main" val="12109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3996159"/>
          </a:xfrm>
        </p:spPr>
        <p:txBody>
          <a:bodyPr>
            <a:noAutofit/>
          </a:bodyPr>
          <a:lstStyle/>
          <a:p>
            <a:r>
              <a:rPr lang="ru-RU" sz="280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800" b="0" i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</a:t>
            </a:r>
            <a:r>
              <a:rPr lang="ru-RU" sz="2800" b="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троение и функции органов дыхания   </a:t>
            </a:r>
            <a:r>
              <a:rPr lang="ru-RU" sz="2800" b="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взаимосвязаны.</a:t>
            </a:r>
            <a:r>
              <a:rPr lang="ru-RU" sz="2800" b="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/>
            </a:r>
            <a:br>
              <a:rPr lang="ru-RU" sz="2800" b="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ru-RU" sz="2800" b="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</a:t>
            </a:r>
            <a:br>
              <a:rPr lang="ru-RU" sz="2800" b="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ru-RU" sz="280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2800" b="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Голосообразование, механизм вдоха и выдоха, газообмен в лёгких и тканях  происходят в соответствии с законами физики,</a:t>
            </a:r>
            <a:r>
              <a:rPr lang="ru-RU" sz="2800" b="0" i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которые едины для органического и неорганического </a:t>
            </a:r>
            <a:r>
              <a:rPr lang="ru-RU" sz="2800" b="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мира.</a:t>
            </a:r>
            <a:r>
              <a:rPr lang="ru-RU" sz="2800" b="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/>
            </a:r>
            <a:br>
              <a:rPr lang="ru-RU" sz="2800" b="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ru-RU" sz="2800" b="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/>
            </a:r>
            <a:br>
              <a:rPr lang="ru-RU" sz="2800" b="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ru-RU" sz="2800" b="0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0" i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260649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sz="5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3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488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 дышу, надеюсь»</a:t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римский поэт Овидий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7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Каждый день мы совершаем тысячи вдохов и выдохов и не замечаем этого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Дыхание </a:t>
            </a:r>
            <a:r>
              <a:rPr lang="ru-RU" i="1" dirty="0"/>
              <a:t>– рефлекс, сопровождающий живое существо от рождения до </a:t>
            </a:r>
            <a:r>
              <a:rPr lang="ru-RU" i="1" dirty="0" smtClean="0"/>
              <a:t>смерти.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радость тихую дышать и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жить,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кого, скажите, мне благодарить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           </a:t>
            </a:r>
          </a:p>
          <a:p>
            <a:pPr marL="0" indent="0">
              <a:buNone/>
            </a:pPr>
            <a:r>
              <a:rPr lang="ru-RU" sz="2200" i="1" dirty="0" smtClean="0"/>
              <a:t>                                                                                 Осип  Мандельштам </a:t>
            </a:r>
            <a:endParaRPr lang="ru-RU" sz="2200" i="1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РАСПЕЧАТАТЬ\question-mark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88840"/>
            <a:ext cx="2808312" cy="43924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/>
        </p:spPr>
      </p:pic>
      <p:sp>
        <p:nvSpPr>
          <p:cNvPr id="5" name="TextBox 4"/>
          <p:cNvSpPr txBox="1"/>
          <p:nvPr/>
        </p:nvSpPr>
        <p:spPr>
          <a:xfrm>
            <a:off x="35496" y="4509120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Топится печка, а огня нет. 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Куда воздух входит, оттуда и дым 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выходит. Что это такое? Кто это?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33265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Загадка про печку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G:\РАСПЕЧАТАТЬ\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111825" cy="27302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-14064"/>
            <a:ext cx="6573416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человек! 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760" y="1351508"/>
            <a:ext cx="41604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Очаг печки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это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ёгкие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Труба - воздухоносный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дыхательной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системы.</a:t>
            </a:r>
            <a:endPara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Клетки организма  - кирпичики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печки.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:\РАСПЕЧАТАТЬ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4248472" cy="6336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Дыхание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совокупность процессов, обеспечивающих поступление в организм кислорода, использование его в биологическом окислении органических веществ и удаление из организма углекислого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газа.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2106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Перечислите органы воздухоносного пути </a:t>
            </a:r>
            <a:r>
              <a:rPr lang="ru-RU" sz="3200" dirty="0" smtClean="0"/>
              <a:t>человека.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55" y="343383"/>
            <a:ext cx="5023539" cy="571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85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95536" y="332656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200" b="1" dirty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Носовая полость</a:t>
            </a:r>
          </a:p>
        </p:txBody>
      </p:sp>
      <p:pic>
        <p:nvPicPr>
          <p:cNvPr id="84995" name="Picture 3" descr="Копия Scan0005"/>
          <p:cNvPicPr>
            <a:picLocks noChangeAspect="1" noChangeArrowheads="1"/>
          </p:cNvPicPr>
          <p:nvPr/>
        </p:nvPicPr>
        <p:blipFill>
          <a:blip r:embed="rId2" cstate="print">
            <a:lum bright="-4000" contrast="10000"/>
          </a:blip>
          <a:srcRect/>
          <a:stretch>
            <a:fillRect/>
          </a:stretch>
        </p:blipFill>
        <p:spPr bwMode="auto">
          <a:xfrm>
            <a:off x="4572000" y="1268760"/>
            <a:ext cx="4191000" cy="33035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/>
        </p:spPr>
      </p:pic>
      <p:pic>
        <p:nvPicPr>
          <p:cNvPr id="84996" name="Picture 4" descr="U24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222625" cy="4495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/>
        </p:spPr>
      </p:pic>
      <p:sp>
        <p:nvSpPr>
          <p:cNvPr id="5" name="TextBox 4"/>
          <p:cNvSpPr txBox="1"/>
          <p:nvPr/>
        </p:nvSpPr>
        <p:spPr>
          <a:xfrm>
            <a:off x="4510336" y="5288340"/>
            <a:ext cx="44541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 так важно дышать носом? 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630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221088"/>
            <a:ext cx="4330824" cy="164705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3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3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og_ind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672408" cy="3427580"/>
          </a:xfrm>
          <a:scene3d>
            <a:camera prst="orthographicFront"/>
            <a:lightRig rig="threePt" dir="t"/>
          </a:scene3d>
          <a:sp3d contourW="25400"/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76056" y="188640"/>
            <a:ext cx="3753743" cy="33843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 мы научили всех детей дышать носом,           то  одно поколение правильно дышащих людей возродило бы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человечество.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(Йог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Рамачарака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27087"/>
            <a:ext cx="2451918" cy="371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6531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дыхании носом мы получаем на 15% больше кислорода, нежели дыша ртом. Почему?</a:t>
            </a:r>
          </a:p>
        </p:txBody>
      </p:sp>
    </p:spTree>
    <p:extLst>
      <p:ext uri="{BB962C8B-B14F-4D97-AF65-F5344CB8AC3E}">
        <p14:creationId xmlns="" xmlns:p14="http://schemas.microsoft.com/office/powerpoint/2010/main" val="36108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624</Words>
  <Application>Microsoft Office PowerPoint</Application>
  <PresentationFormat>Экран (4:3)</PresentationFormat>
  <Paragraphs>104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Дыхание – это жизнь!</vt:lpstr>
      <vt:lpstr>Цель и задачи</vt:lpstr>
      <vt:lpstr>«Пока дышу, надеюсь» (римский поэт Овидий)</vt:lpstr>
      <vt:lpstr>Слайд 4</vt:lpstr>
      <vt:lpstr>Это человек! </vt:lpstr>
      <vt:lpstr>Дыхание – это совокупность процессов, обеспечивающих поступление в организм кислорода, использование его в биологическом окислении органических веществ и удаление из организма углекислого газа. </vt:lpstr>
      <vt:lpstr> </vt:lpstr>
      <vt:lpstr>Слайд 8</vt:lpstr>
      <vt:lpstr>  </vt:lpstr>
      <vt:lpstr>Каковы функции гортани? Какие органы участвуют в голосообразовании?</vt:lpstr>
      <vt:lpstr>Слайд 11</vt:lpstr>
      <vt:lpstr>Орган дыхания - лёгкие</vt:lpstr>
      <vt:lpstr>Слайд 13</vt:lpstr>
      <vt:lpstr>Слайд 14</vt:lpstr>
      <vt:lpstr> </vt:lpstr>
      <vt:lpstr>Слайд 16</vt:lpstr>
      <vt:lpstr>Слайд 17</vt:lpstr>
      <vt:lpstr>Слайд 18</vt:lpstr>
      <vt:lpstr>Слайд 19</vt:lpstr>
      <vt:lpstr>Почему жители Тибета не болеют горной болезнью?</vt:lpstr>
      <vt:lpstr>Лёгкие – «очаг печки»</vt:lpstr>
      <vt:lpstr>1 Строение и функции органов дыхания   взаимосвязаны.    2.  Голосообразование, механизм вдоха и выдоха, газообмен в лёгких и тканях  происходят в соответствии с законами физики, которые едины для органического и неорганического мира.   </vt:lpstr>
      <vt:lpstr>Слайд 23</vt:lpstr>
    </vt:vector>
  </TitlesOfParts>
  <Company>korund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«Пока дышу, надеюсь» (римский поэт Овидий)</dc:title>
  <dc:creator>korevgvlad</dc:creator>
  <cp:lastModifiedBy>User</cp:lastModifiedBy>
  <cp:revision>153</cp:revision>
  <dcterms:created xsi:type="dcterms:W3CDTF">2011-12-04T07:34:40Z</dcterms:created>
  <dcterms:modified xsi:type="dcterms:W3CDTF">2013-01-17T19:06:59Z</dcterms:modified>
</cp:coreProperties>
</file>