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0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8B6B0-C243-43A5-ABCB-C08B6B8A5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7E9430-2470-4A26-B5D8-2D4DF5F3A36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A68AF2B-662B-408D-8E61-1D8495579A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6500834"/>
            <a:ext cx="4986350" cy="666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428604"/>
            <a:ext cx="6786610" cy="542928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Ветхий Завет – уникальный памятник культуры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" descr="http://img.narodna.pravda.com.ua/images/doc/c/8/c8a15-egypt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25783"/>
            <a:ext cx="2857520" cy="6397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11560" y="404664"/>
            <a:ext cx="374441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События в истории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37616" y="404664"/>
            <a:ext cx="38151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Факты в истории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1628800"/>
            <a:ext cx="76412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Появление евреев в Египте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2420888"/>
            <a:ext cx="374441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bg1"/>
                </a:solidFill>
              </a:rPr>
              <a:t>Иосиф переселяет  отца, братьев и родственников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37616" y="2420888"/>
            <a:ext cx="382061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 err="1">
                <a:solidFill>
                  <a:schemeClr val="bg1"/>
                </a:solidFill>
              </a:rPr>
              <a:t>Семитоязычные</a:t>
            </a:r>
            <a:r>
              <a:rPr lang="ru-RU" sz="2200" dirty="0">
                <a:solidFill>
                  <a:schemeClr val="bg1"/>
                </a:solidFill>
              </a:rPr>
              <a:t> племена уже кочевали в Египет. К этому их побуждали природные условия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7000" y="4005064"/>
            <a:ext cx="764123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Исход Евреев из Египта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2660" y="4941168"/>
            <a:ext cx="374441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bg1"/>
                </a:solidFill>
              </a:rPr>
              <a:t>Моисей ведет по одному пути, указанному  Богом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32176" y="4941168"/>
            <a:ext cx="381517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 err="1">
                <a:solidFill>
                  <a:schemeClr val="bg1"/>
                </a:solidFill>
              </a:rPr>
              <a:t>Семитоязычные</a:t>
            </a:r>
            <a:r>
              <a:rPr lang="ru-RU" sz="2200" dirty="0">
                <a:solidFill>
                  <a:schemeClr val="bg1"/>
                </a:solidFill>
              </a:rPr>
              <a:t> племена многократно приходили в Египет и покидали его многими путями</a:t>
            </a:r>
            <a:endParaRPr lang="ru-RU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13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Десять заповедей</a:t>
            </a:r>
          </a:p>
        </p:txBody>
      </p:sp>
      <p:sp>
        <p:nvSpPr>
          <p:cNvPr id="13315" name="Содержимое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472952"/>
          </a:xfrm>
        </p:spPr>
        <p:txBody>
          <a:bodyPr>
            <a:normAutofit/>
          </a:bodyPr>
          <a:lstStyle/>
          <a:p>
            <a:pPr eaLnBrk="1" hangingPunct="1">
              <a:buFont typeface="Times New Roman" charset="0"/>
              <a:buAutoNum type="arabicPeriod"/>
            </a:pPr>
            <a:r>
              <a:rPr lang="ru-RU" sz="1800" dirty="0" smtClean="0"/>
              <a:t>Да не будет у тебя других богов. Исход (гл. 20, ст. 3)</a:t>
            </a:r>
          </a:p>
          <a:p>
            <a:pPr eaLnBrk="1" hangingPunct="1">
              <a:buFont typeface="Times New Roman" charset="0"/>
              <a:buAutoNum type="arabicPeriod"/>
            </a:pPr>
            <a:r>
              <a:rPr lang="ru-RU" sz="1800" dirty="0" smtClean="0"/>
              <a:t>Не делай себе кумира. Исход (гл. 20, ст. 4)</a:t>
            </a:r>
          </a:p>
          <a:p>
            <a:pPr eaLnBrk="1" hangingPunct="1">
              <a:buFont typeface="Times New Roman" charset="0"/>
              <a:buAutoNum type="arabicPeriod"/>
            </a:pPr>
            <a:r>
              <a:rPr lang="ru-RU" sz="1800" dirty="0" smtClean="0"/>
              <a:t>Не произноси имени Господа Бога твоего всуе. Исход (гл. 20, ст. 7)</a:t>
            </a:r>
          </a:p>
          <a:p>
            <a:pPr eaLnBrk="1" hangingPunct="1">
              <a:buFont typeface="Times New Roman" charset="0"/>
              <a:buAutoNum type="arabicPeriod"/>
            </a:pPr>
            <a:r>
              <a:rPr lang="ru-RU" sz="1800" dirty="0" smtClean="0"/>
              <a:t>Помни день субботний. Исход (гл. 20, ст. 8)</a:t>
            </a:r>
          </a:p>
          <a:p>
            <a:pPr eaLnBrk="1" hangingPunct="1"/>
            <a:endParaRPr lang="ru-RU" sz="18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92494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5.</a:t>
            </a:r>
            <a:r>
              <a:rPr lang="ru-RU" dirty="0" smtClean="0"/>
              <a:t> Почитай </a:t>
            </a:r>
            <a:r>
              <a:rPr lang="ru-RU" dirty="0"/>
              <a:t>отца твоего и матерь твою. Исход (гл. 20, ст. 12)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284984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6. </a:t>
            </a:r>
            <a:r>
              <a:rPr lang="ru-RU" dirty="0" smtClean="0"/>
              <a:t>Не </a:t>
            </a:r>
            <a:r>
              <a:rPr lang="ru-RU" dirty="0"/>
              <a:t>убий. Исход (гл. 20, ст. 13)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3671" y="3635732"/>
            <a:ext cx="80487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7. </a:t>
            </a:r>
            <a:r>
              <a:rPr lang="ru-RU" dirty="0" smtClean="0"/>
              <a:t>Не </a:t>
            </a:r>
            <a:r>
              <a:rPr lang="ru-RU" dirty="0"/>
              <a:t>прелюбодействуй. Исход (гл. 20, ст. 14)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8397" y="4020896"/>
            <a:ext cx="3655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8. </a:t>
            </a:r>
            <a:r>
              <a:rPr lang="ru-RU" dirty="0" smtClean="0"/>
              <a:t>Не </a:t>
            </a:r>
            <a:r>
              <a:rPr lang="ru-RU" dirty="0"/>
              <a:t>укради. Исход (гл. 20, ст. 15)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650" y="4356512"/>
            <a:ext cx="81825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9. </a:t>
            </a:r>
            <a:r>
              <a:rPr lang="ru-RU" dirty="0" smtClean="0"/>
              <a:t>Не </a:t>
            </a:r>
            <a:r>
              <a:rPr lang="ru-RU" dirty="0"/>
              <a:t>произноси ложного свидетельства на ближнего твоего. Исход (гл. 20, ст. 16)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2" y="5002842"/>
            <a:ext cx="8048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10. </a:t>
            </a:r>
            <a:r>
              <a:rPr lang="ru-RU" dirty="0" smtClean="0"/>
              <a:t>Не </a:t>
            </a:r>
            <a:r>
              <a:rPr lang="ru-RU" dirty="0"/>
              <a:t>обращай алчных взоров на достояние ближнего твоего. Исход (гл. 20, ст. 17)</a:t>
            </a:r>
          </a:p>
        </p:txBody>
      </p:sp>
    </p:spTree>
  </p:cSld>
  <p:clrMapOvr>
    <a:masterClrMapping/>
  </p:clrMapOvr>
  <p:transition advTm="340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Питер Брейгель Старший «Вавилонская башня»</a:t>
            </a:r>
          </a:p>
        </p:txBody>
      </p:sp>
      <p:pic>
        <p:nvPicPr>
          <p:cNvPr id="14339" name="Содержимое 6" descr="Вавилонская башня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1988" y="2533650"/>
            <a:ext cx="3810000" cy="2857500"/>
          </a:xfrm>
        </p:spPr>
      </p:pic>
      <p:sp>
        <p:nvSpPr>
          <p:cNvPr id="14340" name="Содержимое 5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4305300" cy="4114800"/>
          </a:xfrm>
        </p:spPr>
        <p:txBody>
          <a:bodyPr>
            <a:normAutofit lnSpcReduction="10000"/>
          </a:bodyPr>
          <a:lstStyle/>
          <a:p>
            <a:r>
              <a:rPr lang="ru-RU" smtClean="0"/>
              <a:t>Расскажите о строительстве Вавилонской башни.</a:t>
            </a:r>
          </a:p>
          <a:p>
            <a:r>
              <a:rPr lang="ru-RU" smtClean="0"/>
              <a:t>За что Бог покарал людей? </a:t>
            </a:r>
          </a:p>
          <a:p>
            <a:r>
              <a:rPr lang="ru-RU" smtClean="0"/>
              <a:t>Почему понимание языка друг друга так важно для людей? </a:t>
            </a:r>
          </a:p>
          <a:p>
            <a:r>
              <a:rPr lang="ru-RU" smtClean="0"/>
              <a:t>К чему ведёт непонимание языка? </a:t>
            </a:r>
          </a:p>
        </p:txBody>
      </p:sp>
    </p:spTree>
    <p:custDataLst>
      <p:tags r:id="rId1"/>
    </p:custDataLst>
  </p:cSld>
  <p:clrMapOvr>
    <a:masterClrMapping/>
  </p:clrMapOvr>
  <p:transition advTm="106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Всемирный потоп</a:t>
            </a:r>
          </a:p>
        </p:txBody>
      </p:sp>
      <p:pic>
        <p:nvPicPr>
          <p:cNvPr id="10243" name="Клип 4" descr="Всемирный потоп.jpg"/>
          <p:cNvPicPr>
            <a:picLocks noGrp="1" noChangeAspect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1928813"/>
            <a:ext cx="3225800" cy="4114800"/>
          </a:xfrm>
        </p:spPr>
      </p:pic>
      <p:sp>
        <p:nvSpPr>
          <p:cNvPr id="10244" name="Текст 3"/>
          <p:cNvSpPr>
            <a:spLocks noGrp="1"/>
          </p:cNvSpPr>
          <p:nvPr>
            <p:ph type="body" sz="half" idx="2"/>
          </p:nvPr>
        </p:nvSpPr>
        <p:spPr>
          <a:xfrm>
            <a:off x="4000500" y="1905000"/>
            <a:ext cx="4929188" cy="4114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ru-RU" sz="2400" smtClean="0"/>
              <a:t>Миф о Всемирном потопе есть во многих религиях: в Полинезии, в Древней Греции, в Вавилоне.</a:t>
            </a:r>
          </a:p>
          <a:p>
            <a:pPr eaLnBrk="1" hangingPunct="1"/>
            <a:r>
              <a:rPr lang="ru-RU" sz="2400" smtClean="0"/>
              <a:t>Мифы о Потопе – следствие наблюдений, сделанных в разных уголках Земли в связи с большими наводнениями, колебаниями земной коры, вызвавшими разъединение континентов и опускание под воду различных участков суши.</a:t>
            </a:r>
          </a:p>
        </p:txBody>
      </p:sp>
    </p:spTree>
  </p:cSld>
  <p:clrMapOvr>
    <a:masterClrMapping/>
  </p:clrMapOvr>
  <p:transition spd="med" advTm="6739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Ноев ковчег</a:t>
            </a:r>
          </a:p>
        </p:txBody>
      </p:sp>
      <p:pic>
        <p:nvPicPr>
          <p:cNvPr id="12291" name="Клип 4" descr="Ковчег.jpg"/>
          <p:cNvPicPr>
            <a:picLocks noGrp="1" noChangeAspect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49325" y="1905000"/>
            <a:ext cx="3235325" cy="4114800"/>
          </a:xfrm>
        </p:spPr>
      </p:pic>
      <p:sp>
        <p:nvSpPr>
          <p:cNvPr id="12292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Каждой твари по паре</a:t>
            </a:r>
          </a:p>
        </p:txBody>
      </p:sp>
    </p:spTree>
  </p:cSld>
  <p:clrMapOvr>
    <a:masterClrMapping/>
  </p:clrMapOvr>
  <p:transition spd="med" advTm="2839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E:\Суд Соломона_ Фреска Рафаэля_files\СУд Соломона Пуссе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890" y="785794"/>
            <a:ext cx="7859888" cy="5214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472518" cy="5491178"/>
          </a:xfrm>
        </p:spPr>
        <p:txBody>
          <a:bodyPr>
            <a:noAutofit/>
          </a:bodyPr>
          <a:lstStyle/>
          <a:p>
            <a:pPr algn="just"/>
            <a:r>
              <a:rPr lang="ru-RU" sz="4800" dirty="0" smtClean="0"/>
              <a:t>Ветхий Завет – это уникальный памятник культуры, в котором, в отличие от других памятников, поднимаются  философские, нравственные, исторические и художественные проблемы</a:t>
            </a:r>
            <a:endParaRPr lang="ru-RU" sz="48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|1.7|2.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156</TotalTime>
  <Words>352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Ветхий Завет – уникальный памятник культуры</vt:lpstr>
      <vt:lpstr>Презентация PowerPoint</vt:lpstr>
      <vt:lpstr>Презентация PowerPoint</vt:lpstr>
      <vt:lpstr>Десять заповедей</vt:lpstr>
      <vt:lpstr>Питер Брейгель Старший «Вавилонская башня»</vt:lpstr>
      <vt:lpstr>Всемирный потоп</vt:lpstr>
      <vt:lpstr>Ноев ковчег</vt:lpstr>
      <vt:lpstr>Презентация PowerPoint</vt:lpstr>
      <vt:lpstr>Ветхий Завет – это уникальный памятник культуры, в котором, в отличие от других памятников, поднимаются  философские, нравственные, исторические и художественные проблемы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Ветхий Завет – уникальный памятник культуры</dc:title>
  <dc:creator>Tutor</dc:creator>
  <cp:lastModifiedBy>user</cp:lastModifiedBy>
  <cp:revision>11</cp:revision>
  <dcterms:created xsi:type="dcterms:W3CDTF">2012-10-15T11:34:54Z</dcterms:created>
  <dcterms:modified xsi:type="dcterms:W3CDTF">2012-10-16T14:00:33Z</dcterms:modified>
</cp:coreProperties>
</file>