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59" r:id="rId5"/>
    <p:sldId id="262" r:id="rId6"/>
    <p:sldId id="263" r:id="rId7"/>
    <p:sldId id="260" r:id="rId8"/>
    <p:sldId id="261"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52" autoAdjust="0"/>
    <p:restoredTop sz="94660"/>
  </p:normalViewPr>
  <p:slideViewPr>
    <p:cSldViewPr>
      <p:cViewPr varScale="1">
        <p:scale>
          <a:sx n="68" d="100"/>
          <a:sy n="68" d="100"/>
        </p:scale>
        <p:origin x="-5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D4ED45F6-531C-44AB-A02E-2A18C212610C}" type="datetimeFigureOut">
              <a:rPr lang="ru-RU" smtClean="0"/>
              <a:pPr/>
              <a:t>12.01.2013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8D64B3-1773-47F9-88A0-457D5B5E9179}"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ED45F6-531C-44AB-A02E-2A18C212610C}"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8D64B3-1773-47F9-88A0-457D5B5E917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108D64B3-1773-47F9-88A0-457D5B5E9179}"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ED45F6-531C-44AB-A02E-2A18C212610C}"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D4ED45F6-531C-44AB-A02E-2A18C212610C}"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108D64B3-1773-47F9-88A0-457D5B5E9179}"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D4ED45F6-531C-44AB-A02E-2A18C212610C}" type="datetimeFigureOut">
              <a:rPr lang="ru-RU" smtClean="0"/>
              <a:pPr/>
              <a:t>12.01.2013</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8D64B3-1773-47F9-88A0-457D5B5E9179}"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D4ED45F6-531C-44AB-A02E-2A18C212610C}" type="datetimeFigureOut">
              <a:rPr lang="ru-RU" smtClean="0"/>
              <a:pPr/>
              <a:t>12.01.2013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8D64B3-1773-47F9-88A0-457D5B5E9179}"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D4ED45F6-531C-44AB-A02E-2A18C212610C}" type="datetimeFigureOut">
              <a:rPr lang="ru-RU" smtClean="0"/>
              <a:pPr/>
              <a:t>12.01.2013</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108D64B3-1773-47F9-88A0-457D5B5E9179}"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4ED45F6-531C-44AB-A02E-2A18C212610C}" type="datetimeFigureOut">
              <a:rPr lang="ru-RU" smtClean="0"/>
              <a:pPr/>
              <a:t>12.01.2013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108D64B3-1773-47F9-88A0-457D5B5E917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D4ED45F6-531C-44AB-A02E-2A18C212610C}" type="datetimeFigureOut">
              <a:rPr lang="ru-RU" smtClean="0"/>
              <a:pPr/>
              <a:t>12.01.2013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08D64B3-1773-47F9-88A0-457D5B5E917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08D64B3-1773-47F9-88A0-457D5B5E9179}"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D4ED45F6-531C-44AB-A02E-2A18C212610C}" type="datetimeFigureOut">
              <a:rPr lang="ru-RU" smtClean="0"/>
              <a:pPr/>
              <a:t>12.01.2013</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108D64B3-1773-47F9-88A0-457D5B5E9179}"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D4ED45F6-531C-44AB-A02E-2A18C212610C}" type="datetimeFigureOut">
              <a:rPr lang="ru-RU" smtClean="0"/>
              <a:pPr/>
              <a:t>12.01.2013</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4ED45F6-531C-44AB-A02E-2A18C212610C}" type="datetimeFigureOut">
              <a:rPr lang="ru-RU" smtClean="0"/>
              <a:pPr/>
              <a:t>12.01.2013</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08D64B3-1773-47F9-88A0-457D5B5E9179}"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C:\Users\&#1040;&#1076;&#1084;&#1080;&#1085;\Desktop\&#1050;&#1086;&#1085;&#1082;&#1091;&#1088;&#1089;%20&#1055;&#1088;&#1077;&#1079;&#1077;&#1085;&#1090;&#1072;&#1094;&#1080;&#1103;%20&#1082;%20&#1091;&#1088;&#1086;&#1082;&#1091;\&#1055;&#1088;&#1077;&#1079;&#1077;&#1085;&#1090;&#1072;&#1094;&#1080;&#1103;\&#1055;&#1088;&#1077;&#1083;&#1086;&#1084;&#1083;&#1077;&#1085;&#1080;&#1077;%20&#1089;&#1074;&#1077;&#1090;&#1072;\&#1055;&#1088;&#1077;&#1079;&#1077;&#1085;&#1090;&#1072;&#1094;&#1080;&#1103;%201&#1069;&#1082;&#1089;&#1087;&#1077;&#1088;&#1080;&#1084;&#1077;&#1085;&#1090;&#1072;&#1083;&#1100;&#1085;&#1086;&#1077;%20&#1080;&#1079;&#1091;&#1095;&#1077;&#1085;&#1080;&#1077;%20&#1103;&#1074;&#1083;&#1077;&#1085;&#1080;&#1103;%20&#1087;&#1088;&#1077;&#1083;&#1086;&#1084;&#1083;&#1077;&#1085;&#1080;&#1103;%20&#1089;&#1074;&#1077;&#1090;&#1072;.pptx"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00298" y="2786058"/>
            <a:ext cx="6400800" cy="1752600"/>
          </a:xfrm>
        </p:spPr>
        <p:txBody>
          <a:bodyPr>
            <a:noAutofit/>
          </a:bodyPr>
          <a:lstStyle/>
          <a:p>
            <a:r>
              <a:rPr lang="ru-RU" sz="4800" dirty="0" smtClean="0">
                <a:solidFill>
                  <a:schemeClr val="bg2">
                    <a:lumMod val="10000"/>
                  </a:schemeClr>
                </a:solidFill>
              </a:rPr>
              <a:t>           </a:t>
            </a:r>
            <a:r>
              <a:rPr lang="ru-RU" sz="4800" dirty="0" smtClean="0">
                <a:solidFill>
                  <a:schemeClr val="accent1">
                    <a:lumMod val="75000"/>
                  </a:schemeClr>
                </a:solidFill>
              </a:rPr>
              <a:t>Солнце</a:t>
            </a:r>
          </a:p>
          <a:p>
            <a:r>
              <a:rPr lang="ru-RU" sz="4800" dirty="0" smtClean="0">
                <a:solidFill>
                  <a:schemeClr val="accent1">
                    <a:lumMod val="75000"/>
                  </a:schemeClr>
                </a:solidFill>
              </a:rPr>
              <a:t>          При</a:t>
            </a:r>
          </a:p>
          <a:p>
            <a:r>
              <a:rPr lang="ru-RU" sz="4800" dirty="0" smtClean="0">
                <a:solidFill>
                  <a:schemeClr val="accent1">
                    <a:lumMod val="75000"/>
                  </a:schemeClr>
                </a:solidFill>
              </a:rPr>
              <a:t>           закате</a:t>
            </a:r>
            <a:endParaRPr lang="ru-RU" sz="4800" dirty="0">
              <a:solidFill>
                <a:schemeClr val="accent1">
                  <a:lumMod val="75000"/>
                </a:schemeClr>
              </a:solidFill>
            </a:endParaRPr>
          </a:p>
        </p:txBody>
      </p:sp>
      <p:sp>
        <p:nvSpPr>
          <p:cNvPr id="2" name="Заголовок 1"/>
          <p:cNvSpPr>
            <a:spLocks noGrp="1"/>
          </p:cNvSpPr>
          <p:nvPr>
            <p:ph type="ctrTitle"/>
          </p:nvPr>
        </p:nvSpPr>
        <p:spPr>
          <a:xfrm>
            <a:off x="1214414" y="428604"/>
            <a:ext cx="6429420" cy="1643074"/>
          </a:xfrm>
        </p:spPr>
        <p:txBody>
          <a:bodyPr>
            <a:noAutofit/>
          </a:bodyPr>
          <a:lstStyle/>
          <a:p>
            <a:r>
              <a:rPr lang="ru-RU" sz="9600" dirty="0" smtClean="0"/>
              <a:t>Закат</a:t>
            </a:r>
            <a:endParaRPr lang="ru-RU" sz="9600" dirty="0"/>
          </a:p>
        </p:txBody>
      </p:sp>
      <p:pic>
        <p:nvPicPr>
          <p:cNvPr id="4" name="Picture 2" descr="H:\Физика\Закат\IMG_3675.JPG"/>
          <p:cNvPicPr>
            <a:picLocks noChangeAspect="1" noChangeArrowheads="1"/>
          </p:cNvPicPr>
          <p:nvPr/>
        </p:nvPicPr>
        <p:blipFill>
          <a:blip r:embed="rId2" cstate="print"/>
          <a:srcRect/>
          <a:stretch>
            <a:fillRect/>
          </a:stretch>
        </p:blipFill>
        <p:spPr bwMode="auto">
          <a:xfrm>
            <a:off x="571472" y="3071810"/>
            <a:ext cx="4000528" cy="30003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1">
                    <a:lumMod val="75000"/>
                  </a:schemeClr>
                </a:solidFill>
                <a:latin typeface="Times New Roman" pitchFamily="18" charset="0"/>
                <a:cs typeface="Times New Roman" pitchFamily="18" charset="0"/>
              </a:rPr>
              <a:t>А.Т. Прасолов “Я хочу, чтобы ты увидела”</a:t>
            </a:r>
          </a:p>
        </p:txBody>
      </p:sp>
      <p:sp>
        <p:nvSpPr>
          <p:cNvPr id="3" name="Содержимое 2"/>
          <p:cNvSpPr>
            <a:spLocks noGrp="1"/>
          </p:cNvSpPr>
          <p:nvPr>
            <p:ph sz="quarter" idx="1"/>
          </p:nvPr>
        </p:nvSpPr>
        <p:spPr/>
        <p:txBody>
          <a:bodyPr/>
          <a:lstStyle/>
          <a:p>
            <a:pPr algn="ctr">
              <a:buNone/>
            </a:pPr>
            <a:endParaRPr lang="ru-RU" sz="3600" dirty="0" smtClean="0"/>
          </a:p>
          <a:p>
            <a:pPr>
              <a:buNone/>
            </a:pPr>
            <a:endParaRPr lang="ru-RU" sz="2400" dirty="0" smtClean="0"/>
          </a:p>
          <a:p>
            <a:pPr algn="r">
              <a:buNone/>
            </a:pPr>
            <a:r>
              <a:rPr lang="ru-RU" sz="2400" dirty="0" smtClean="0"/>
              <a:t>                                                          </a:t>
            </a:r>
          </a:p>
          <a:p>
            <a:pPr algn="r">
              <a:buNone/>
            </a:pPr>
            <a:endParaRPr lang="ru-RU" sz="2400" dirty="0" smtClean="0"/>
          </a:p>
          <a:p>
            <a:pPr algn="r">
              <a:buNone/>
            </a:pPr>
            <a:endParaRPr lang="ru-RU" sz="2400" dirty="0" smtClean="0"/>
          </a:p>
          <a:p>
            <a:pPr algn="r">
              <a:buNone/>
            </a:pPr>
            <a:r>
              <a:rPr lang="ru-RU" sz="2800" dirty="0" smtClean="0"/>
              <a:t>   </a:t>
            </a:r>
            <a:r>
              <a:rPr lang="ru-RU" sz="2800" dirty="0" smtClean="0">
                <a:latin typeface="Times New Roman" pitchFamily="18" charset="0"/>
                <a:cs typeface="Times New Roman" pitchFamily="18" charset="0"/>
              </a:rPr>
              <a:t>Я хочу, чтобы ты увидела:</a:t>
            </a:r>
          </a:p>
          <a:p>
            <a:pPr algn="r">
              <a:buNone/>
            </a:pPr>
            <a:r>
              <a:rPr lang="ru-RU" sz="2800" dirty="0" smtClean="0">
                <a:latin typeface="Times New Roman" pitchFamily="18" charset="0"/>
                <a:cs typeface="Times New Roman" pitchFamily="18" charset="0"/>
              </a:rPr>
              <a:t>                За горой, вдалеке, на краю</a:t>
            </a:r>
          </a:p>
          <a:p>
            <a:pPr algn="r">
              <a:buNone/>
            </a:pPr>
            <a:r>
              <a:rPr lang="ru-RU" sz="2800" dirty="0" smtClean="0">
                <a:latin typeface="Times New Roman" pitchFamily="18" charset="0"/>
                <a:cs typeface="Times New Roman" pitchFamily="18" charset="0"/>
              </a:rPr>
              <a:t>Солнце сплющилось, как от удара,</a:t>
            </a:r>
          </a:p>
          <a:p>
            <a:pPr algn="r">
              <a:buNone/>
            </a:pPr>
            <a:r>
              <a:rPr lang="ru-RU" sz="2800" dirty="0" smtClean="0">
                <a:latin typeface="Times New Roman" pitchFamily="18" charset="0"/>
                <a:cs typeface="Times New Roman" pitchFamily="18" charset="0"/>
              </a:rPr>
              <a:t>О вечернюю землю мою.</a:t>
            </a:r>
          </a:p>
          <a:p>
            <a:pPr>
              <a:buNone/>
            </a:pPr>
            <a:endParaRPr lang="ru-RU" dirty="0">
              <a:latin typeface="Times New Roman" pitchFamily="18" charset="0"/>
              <a:cs typeface="Times New Roman" pitchFamily="18" charset="0"/>
            </a:endParaRPr>
          </a:p>
        </p:txBody>
      </p:sp>
      <p:pic>
        <p:nvPicPr>
          <p:cNvPr id="2050" name="Picture 2" descr="H:\Физика\Закат\IMG_3678.JPG"/>
          <p:cNvPicPr>
            <a:picLocks noChangeAspect="1" noChangeArrowheads="1"/>
          </p:cNvPicPr>
          <p:nvPr/>
        </p:nvPicPr>
        <p:blipFill>
          <a:blip r:embed="rId2" cstate="print"/>
          <a:srcRect/>
          <a:stretch>
            <a:fillRect/>
          </a:stretch>
        </p:blipFill>
        <p:spPr bwMode="auto">
          <a:xfrm>
            <a:off x="428596" y="1643050"/>
            <a:ext cx="3738589" cy="2803942"/>
          </a:xfrm>
          <a:prstGeom prst="snip2DiagRect">
            <a:avLst>
              <a:gd name="adj1" fmla="val 14728"/>
              <a:gd name="adj2" fmla="val 13181"/>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b="1" dirty="0" smtClean="0">
                <a:solidFill>
                  <a:schemeClr val="tx2">
                    <a:lumMod val="50000"/>
                  </a:schemeClr>
                </a:solidFill>
                <a:latin typeface="Times New Roman" pitchFamily="18" charset="0"/>
                <a:cs typeface="Times New Roman" pitchFamily="18" charset="0"/>
              </a:rPr>
              <a:t>Цель работы:</a:t>
            </a:r>
            <a:endParaRPr lang="ru-RU" sz="4400" b="1" dirty="0">
              <a:solidFill>
                <a:schemeClr val="tx2">
                  <a:lumMod val="50000"/>
                </a:schemeClr>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285720" y="1500174"/>
            <a:ext cx="8503920" cy="4572000"/>
          </a:xfrm>
        </p:spPr>
        <p:txBody>
          <a:bodyPr>
            <a:normAutofit/>
          </a:bodyPr>
          <a:lstStyle/>
          <a:p>
            <a:pPr>
              <a:buNone/>
            </a:pPr>
            <a:endParaRPr lang="ru-RU" dirty="0" smtClean="0"/>
          </a:p>
          <a:p>
            <a:pPr algn="ctr">
              <a:buNone/>
            </a:pPr>
            <a:endParaRPr lang="ru-RU" sz="4400" b="1" dirty="0" smtClean="0"/>
          </a:p>
          <a:p>
            <a:pPr algn="ctr">
              <a:buNone/>
            </a:pPr>
            <a:endParaRPr lang="ru-RU" sz="4400" b="1" dirty="0" smtClean="0"/>
          </a:p>
          <a:p>
            <a:pPr algn="ctr">
              <a:buNone/>
            </a:pPr>
            <a:endParaRPr lang="ru-RU" sz="4400" b="1" dirty="0" smtClean="0"/>
          </a:p>
          <a:p>
            <a:pPr algn="ctr">
              <a:buNone/>
            </a:pPr>
            <a:r>
              <a:rPr lang="ru-RU" sz="3500" b="1" dirty="0" smtClean="0">
                <a:latin typeface="Times New Roman" pitchFamily="18" charset="0"/>
                <a:cs typeface="Times New Roman" pitchFamily="18" charset="0"/>
              </a:rPr>
              <a:t>Узнать почему диск Солнца “сплющивается” при закате?</a:t>
            </a:r>
            <a:endParaRPr lang="ru-RU" sz="3500" b="1" dirty="0">
              <a:latin typeface="Times New Roman" pitchFamily="18" charset="0"/>
              <a:cs typeface="Times New Roman" pitchFamily="18" charset="0"/>
            </a:endParaRPr>
          </a:p>
        </p:txBody>
      </p:sp>
      <p:pic>
        <p:nvPicPr>
          <p:cNvPr id="4" name="Picture 2" descr="C:\Users\User\Desktop\Физика\Фотографии заката\thumbbig-140179.jpg"/>
          <p:cNvPicPr>
            <a:picLocks noChangeAspect="1" noChangeArrowheads="1"/>
          </p:cNvPicPr>
          <p:nvPr/>
        </p:nvPicPr>
        <p:blipFill>
          <a:blip r:embed="rId2" cstate="print"/>
          <a:srcRect/>
          <a:stretch>
            <a:fillRect/>
          </a:stretch>
        </p:blipFill>
        <p:spPr bwMode="auto">
          <a:xfrm>
            <a:off x="2643174" y="1571612"/>
            <a:ext cx="3429024" cy="21406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solidFill>
                  <a:schemeClr val="accent1">
                    <a:lumMod val="75000"/>
                  </a:schemeClr>
                </a:solidFill>
                <a:latin typeface="Times New Roman" pitchFamily="18" charset="0"/>
                <a:cs typeface="Times New Roman" pitchFamily="18" charset="0"/>
              </a:rPr>
              <a:t>Солнце при закате</a:t>
            </a:r>
            <a:endParaRPr lang="ru-RU" sz="4400" dirty="0">
              <a:solidFill>
                <a:schemeClr val="accent1">
                  <a:lumMod val="75000"/>
                </a:schemeClr>
              </a:solidFill>
              <a:latin typeface="Times New Roman" pitchFamily="18" charset="0"/>
              <a:cs typeface="Times New Roman" pitchFamily="18" charset="0"/>
            </a:endParaRPr>
          </a:p>
        </p:txBody>
      </p:sp>
      <p:sp>
        <p:nvSpPr>
          <p:cNvPr id="6" name="Содержимое 5"/>
          <p:cNvSpPr>
            <a:spLocks noGrp="1"/>
          </p:cNvSpPr>
          <p:nvPr>
            <p:ph sz="quarter" idx="1"/>
          </p:nvPr>
        </p:nvSpPr>
        <p:spPr/>
        <p:txBody>
          <a:bodyPr numCol="1">
            <a:normAutofit fontScale="77500" lnSpcReduction="20000"/>
          </a:bodyPr>
          <a:lstStyle/>
          <a:p>
            <a:pPr>
              <a:buNone/>
            </a:pPr>
            <a:endParaRPr lang="ru-RU" sz="2800" dirty="0" smtClean="0"/>
          </a:p>
          <a:p>
            <a:pPr>
              <a:buNone/>
            </a:pPr>
            <a:endParaRPr lang="ru-RU" sz="2800" dirty="0" smtClean="0"/>
          </a:p>
          <a:p>
            <a:pPr>
              <a:buNone/>
            </a:pPr>
            <a:endParaRPr lang="ru-RU" sz="2800" dirty="0" smtClean="0"/>
          </a:p>
          <a:p>
            <a:pPr>
              <a:buNone/>
            </a:pPr>
            <a:endParaRPr lang="ru-RU" sz="2800" dirty="0" smtClean="0"/>
          </a:p>
          <a:p>
            <a:pPr>
              <a:buNone/>
            </a:pPr>
            <a:endParaRPr lang="ru-RU" sz="2800" dirty="0" smtClean="0"/>
          </a:p>
          <a:p>
            <a:pPr>
              <a:buNone/>
            </a:pPr>
            <a:endParaRPr lang="ru-RU" sz="2800" dirty="0" smtClean="0"/>
          </a:p>
          <a:p>
            <a:pPr>
              <a:buNone/>
            </a:pPr>
            <a:endParaRPr lang="ru-RU" sz="2800" dirty="0" smtClean="0"/>
          </a:p>
          <a:p>
            <a:pPr>
              <a:buNone/>
            </a:pPr>
            <a:endParaRPr lang="ru-RU" sz="2800" dirty="0" smtClean="0"/>
          </a:p>
          <a:p>
            <a:pPr>
              <a:buNone/>
            </a:pPr>
            <a:r>
              <a:rPr lang="ru-RU" sz="3100" dirty="0" smtClean="0">
                <a:latin typeface="Times New Roman" pitchFamily="18" charset="0"/>
                <a:cs typeface="Times New Roman" pitchFamily="18" charset="0"/>
              </a:rPr>
              <a:t>Бывает, что на закате Солнца, в то время когда оно  находится  низко над линией  горизонта, можно увидеть  странное  искажение его контуров. Кажется, что  солнечный  диск,  поделенный как бы  на две части, соединяется вместе. Образованная полоса света  под Солнцем начинает подниматься по мере опускания солнечного диска.  </a:t>
            </a:r>
          </a:p>
        </p:txBody>
      </p:sp>
      <p:pic>
        <p:nvPicPr>
          <p:cNvPr id="3074" name="Picture 2" descr="H:\Физика\Закат\IMG_3680.JPG"/>
          <p:cNvPicPr>
            <a:picLocks noChangeAspect="1" noChangeArrowheads="1"/>
          </p:cNvPicPr>
          <p:nvPr/>
        </p:nvPicPr>
        <p:blipFill>
          <a:blip r:embed="rId2" cstate="print"/>
          <a:srcRect/>
          <a:stretch>
            <a:fillRect/>
          </a:stretch>
        </p:blipFill>
        <p:spPr bwMode="auto">
          <a:xfrm>
            <a:off x="2071670" y="1571612"/>
            <a:ext cx="5072098"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1">
                    <a:lumMod val="75000"/>
                  </a:schemeClr>
                </a:solidFill>
                <a:latin typeface="Times New Roman" pitchFamily="18" charset="0"/>
                <a:cs typeface="Times New Roman" pitchFamily="18" charset="0"/>
              </a:rPr>
              <a:t>Солнце при закате</a:t>
            </a:r>
            <a:endParaRPr lang="ru-RU" sz="3200" dirty="0">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a:bodyPr>
          <a:lstStyle/>
          <a:p>
            <a:pPr>
              <a:buNone/>
            </a:pPr>
            <a:r>
              <a:rPr lang="ru-RU" sz="2400" dirty="0" smtClean="0">
                <a:latin typeface="Times New Roman" pitchFamily="18" charset="0"/>
                <a:cs typeface="Times New Roman" pitchFamily="18" charset="0"/>
              </a:rPr>
              <a:t>    В то время когда Солнце скрывается за видимую линию горизонта, из-за него появляется сплющенное «</a:t>
            </a:r>
            <a:r>
              <a:rPr lang="ru-RU" sz="2400" dirty="0" err="1" smtClean="0">
                <a:latin typeface="Times New Roman" pitchFamily="18" charset="0"/>
                <a:cs typeface="Times New Roman" pitchFamily="18" charset="0"/>
              </a:rPr>
              <a:t>противосолнце</a:t>
            </a:r>
            <a:r>
              <a:rPr lang="ru-RU" sz="2400" dirty="0" smtClean="0">
                <a:latin typeface="Times New Roman" pitchFamily="18" charset="0"/>
                <a:cs typeface="Times New Roman" pitchFamily="18" charset="0"/>
              </a:rPr>
              <a:t>», и они соединяются в  месте, где действительное Солнце должно окончательно исчезнуть.</a:t>
            </a:r>
          </a:p>
          <a:p>
            <a:pPr>
              <a:buNone/>
            </a:pPr>
            <a:r>
              <a:rPr lang="ru-RU" sz="2400" dirty="0" smtClean="0">
                <a:latin typeface="Times New Roman" pitchFamily="18" charset="0"/>
                <a:cs typeface="Times New Roman" pitchFamily="18" charset="0"/>
              </a:rPr>
              <a:t>    По мере соединения  дисков, они все больше начинают напоминать по своим очертаниям воздушный шар.</a:t>
            </a:r>
          </a:p>
          <a:p>
            <a:endParaRPr lang="ru-RU" dirty="0"/>
          </a:p>
        </p:txBody>
      </p:sp>
      <p:pic>
        <p:nvPicPr>
          <p:cNvPr id="5" name="Picture 3" descr="H:\Физика\Закат\IMG_3677.JPG"/>
          <p:cNvPicPr>
            <a:picLocks noChangeAspect="1" noChangeArrowheads="1"/>
          </p:cNvPicPr>
          <p:nvPr/>
        </p:nvPicPr>
        <p:blipFill>
          <a:blip r:embed="rId2" cstate="print"/>
          <a:srcRect/>
          <a:stretch>
            <a:fillRect/>
          </a:stretch>
        </p:blipFill>
        <p:spPr bwMode="auto">
          <a:xfrm>
            <a:off x="2643174" y="4214818"/>
            <a:ext cx="3786214" cy="20359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solidFill>
                  <a:schemeClr val="accent1">
                    <a:lumMod val="75000"/>
                  </a:schemeClr>
                </a:solidFill>
                <a:latin typeface="Times New Roman" pitchFamily="18" charset="0"/>
                <a:cs typeface="Times New Roman" pitchFamily="18" charset="0"/>
              </a:rPr>
              <a:t>Солнце при закате</a:t>
            </a:r>
            <a:endParaRPr lang="ru-RU"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214282" y="1571612"/>
            <a:ext cx="8503920" cy="4572000"/>
          </a:xfrm>
        </p:spPr>
        <p:txBody>
          <a:bodyPr>
            <a:normAutofit/>
          </a:bodyPr>
          <a:lstStyle/>
          <a:p>
            <a:pPr>
              <a:buNone/>
            </a:pPr>
            <a:r>
              <a:rPr lang="ru-RU" sz="2400" dirty="0" smtClean="0">
                <a:latin typeface="Times New Roman" pitchFamily="18" charset="0"/>
                <a:cs typeface="Times New Roman" pitchFamily="18" charset="0"/>
              </a:rPr>
              <a:t>А если предположить, что воздух </a:t>
            </a:r>
          </a:p>
          <a:p>
            <a:pPr>
              <a:buNone/>
            </a:pPr>
            <a:r>
              <a:rPr lang="ru-RU" sz="2400" dirty="0" smtClean="0">
                <a:latin typeface="Times New Roman" pitchFamily="18" charset="0"/>
                <a:cs typeface="Times New Roman" pitchFamily="18" charset="0"/>
              </a:rPr>
              <a:t>у самой поверхности земли холодный,</a:t>
            </a:r>
          </a:p>
          <a:p>
            <a:pPr>
              <a:buNone/>
            </a:pPr>
            <a:r>
              <a:rPr lang="ru-RU" sz="2400" dirty="0" smtClean="0">
                <a:latin typeface="Times New Roman" pitchFamily="18" charset="0"/>
                <a:cs typeface="Times New Roman" pitchFamily="18" charset="0"/>
              </a:rPr>
              <a:t> а выше него проходит теплый слой</a:t>
            </a:r>
          </a:p>
          <a:p>
            <a:pPr>
              <a:buNone/>
            </a:pPr>
            <a:r>
              <a:rPr lang="ru-RU" sz="2400" dirty="0" smtClean="0">
                <a:latin typeface="Times New Roman" pitchFamily="18" charset="0"/>
                <a:cs typeface="Times New Roman" pitchFamily="18" charset="0"/>
              </a:rPr>
              <a:t> воздушного потока,</a:t>
            </a:r>
          </a:p>
          <a:p>
            <a:pPr>
              <a:buNone/>
            </a:pPr>
            <a:r>
              <a:rPr lang="ru-RU" sz="2400" dirty="0" smtClean="0">
                <a:latin typeface="Times New Roman" pitchFamily="18" charset="0"/>
                <a:cs typeface="Times New Roman" pitchFamily="18" charset="0"/>
              </a:rPr>
              <a:t> то в этом случае в каком </a:t>
            </a:r>
          </a:p>
          <a:p>
            <a:pPr>
              <a:buNone/>
            </a:pPr>
            <a:r>
              <a:rPr lang="ru-RU" sz="2400" dirty="0" smtClean="0">
                <a:latin typeface="Times New Roman" pitchFamily="18" charset="0"/>
                <a:cs typeface="Times New Roman" pitchFamily="18" charset="0"/>
              </a:rPr>
              <a:t>бы положение находился </a:t>
            </a:r>
          </a:p>
          <a:p>
            <a:pPr>
              <a:buNone/>
            </a:pPr>
            <a:r>
              <a:rPr lang="ru-RU" sz="2400" dirty="0" smtClean="0">
                <a:latin typeface="Times New Roman" pitchFamily="18" charset="0"/>
                <a:cs typeface="Times New Roman" pitchFamily="18" charset="0"/>
              </a:rPr>
              <a:t>наблюдатель, </a:t>
            </a:r>
          </a:p>
          <a:p>
            <a:pPr>
              <a:buNone/>
            </a:pPr>
            <a:r>
              <a:rPr lang="ru-RU" sz="2400" dirty="0" smtClean="0">
                <a:latin typeface="Times New Roman" pitchFamily="18" charset="0"/>
                <a:cs typeface="Times New Roman" pitchFamily="18" charset="0"/>
              </a:rPr>
              <a:t>он сможет увидеть лишь </a:t>
            </a:r>
          </a:p>
          <a:p>
            <a:pPr>
              <a:buNone/>
            </a:pPr>
            <a:r>
              <a:rPr lang="ru-RU" sz="2400" dirty="0" smtClean="0">
                <a:latin typeface="Times New Roman" pitchFamily="18" charset="0"/>
                <a:cs typeface="Times New Roman" pitchFamily="18" charset="0"/>
              </a:rPr>
              <a:t> "слепую полосу".</a:t>
            </a:r>
          </a:p>
          <a:p>
            <a:pPr>
              <a:buNone/>
            </a:pPr>
            <a:endParaRPr lang="ru-RU" dirty="0"/>
          </a:p>
        </p:txBody>
      </p:sp>
      <p:pic>
        <p:nvPicPr>
          <p:cNvPr id="4098" name="Picture 2" descr="C:\Users\User\Desktop\Zaqat_na_sewere.jpg"/>
          <p:cNvPicPr>
            <a:picLocks noChangeAspect="1" noChangeArrowheads="1"/>
          </p:cNvPicPr>
          <p:nvPr/>
        </p:nvPicPr>
        <p:blipFill>
          <a:blip r:embed="rId2" cstate="print"/>
          <a:srcRect/>
          <a:stretch>
            <a:fillRect/>
          </a:stretch>
        </p:blipFill>
        <p:spPr bwMode="auto">
          <a:xfrm>
            <a:off x="4786314" y="3357562"/>
            <a:ext cx="3714743" cy="27860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solidFill>
                  <a:schemeClr val="accent1">
                    <a:lumMod val="75000"/>
                  </a:schemeClr>
                </a:solidFill>
                <a:latin typeface="Times New Roman" pitchFamily="18" charset="0"/>
                <a:cs typeface="Times New Roman" pitchFamily="18" charset="0"/>
              </a:rPr>
              <a:t>Солнце при закате</a:t>
            </a:r>
            <a:endParaRPr lang="ru-RU" sz="4400" dirty="0">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pPr algn="ctr">
              <a:buNone/>
            </a:pPr>
            <a:endParaRPr lang="ru-RU" dirty="0" smtClean="0"/>
          </a:p>
          <a:p>
            <a:pPr algn="ctr">
              <a:buNone/>
            </a:pPr>
            <a:r>
              <a:rPr lang="ru-RU" dirty="0" smtClean="0"/>
              <a:t> </a:t>
            </a:r>
            <a:r>
              <a:rPr lang="ru-RU" sz="2400" dirty="0" smtClean="0">
                <a:latin typeface="Times New Roman" pitchFamily="18" charset="0"/>
                <a:cs typeface="Times New Roman" pitchFamily="18" charset="0"/>
              </a:rPr>
              <a:t>Коротко говоря, это происходит вследствие атмосферной рефракции(преломления света). Солнечные лучи, проникая в воздушную толщу никогда не идут прямолинейно, а искривляются. Поэтому нам кажется при закате, что солнце «сплющивается».</a:t>
            </a:r>
          </a:p>
          <a:p>
            <a:endParaRPr lang="ru-RU" dirty="0"/>
          </a:p>
        </p:txBody>
      </p:sp>
      <p:pic>
        <p:nvPicPr>
          <p:cNvPr id="5" name="Picture 4" descr="C:\Users\User\Desktop\Физика\Фотографии заката\48236.jpg"/>
          <p:cNvPicPr>
            <a:picLocks noChangeAspect="1" noChangeArrowheads="1"/>
          </p:cNvPicPr>
          <p:nvPr/>
        </p:nvPicPr>
        <p:blipFill>
          <a:blip r:embed="rId2" cstate="print"/>
          <a:srcRect/>
          <a:stretch>
            <a:fillRect/>
          </a:stretch>
        </p:blipFill>
        <p:spPr bwMode="auto">
          <a:xfrm>
            <a:off x="857224" y="4071942"/>
            <a:ext cx="3214710" cy="2273677"/>
          </a:xfrm>
          <a:prstGeom prst="rect">
            <a:avLst/>
          </a:prstGeom>
          <a:ln>
            <a:noFill/>
          </a:ln>
          <a:effectLst>
            <a:softEdge rad="112500"/>
          </a:effectLst>
        </p:spPr>
      </p:pic>
      <p:pic>
        <p:nvPicPr>
          <p:cNvPr id="7" name="Picture 5" descr="C:\Users\User\Desktop\Физика\Фотографии заката\CampsBaySunset.JPG"/>
          <p:cNvPicPr>
            <a:picLocks noChangeAspect="1" noChangeArrowheads="1"/>
          </p:cNvPicPr>
          <p:nvPr/>
        </p:nvPicPr>
        <p:blipFill>
          <a:blip r:embed="rId3" cstate="print"/>
          <a:srcRect/>
          <a:stretch>
            <a:fillRect/>
          </a:stretch>
        </p:blipFill>
        <p:spPr bwMode="auto">
          <a:xfrm>
            <a:off x="5357818" y="4071942"/>
            <a:ext cx="3000396" cy="22502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6" name="Picture 6" descr="C:\Users\User\Desktop\Физика\Фотографии заката\1248518888_waning-rays-florida.jpg"/>
          <p:cNvPicPr>
            <a:picLocks noGrp="1" noChangeAspect="1" noChangeArrowheads="1"/>
          </p:cNvPicPr>
          <p:nvPr>
            <p:ph sz="quarter" idx="1"/>
          </p:nvPr>
        </p:nvPicPr>
        <p:blipFill>
          <a:blip r:embed="rId2" cstate="print"/>
          <a:srcRect/>
          <a:stretch>
            <a:fillRect/>
          </a:stretch>
        </p:blipFill>
        <p:spPr bwMode="auto">
          <a:xfrm>
            <a:off x="142844" y="214290"/>
            <a:ext cx="8858312" cy="6500858"/>
          </a:xfrm>
          <a:prstGeom prst="rect">
            <a:avLst/>
          </a:prstGeom>
          <a:noFill/>
        </p:spPr>
      </p:pic>
      <p:sp>
        <p:nvSpPr>
          <p:cNvPr id="12" name="TextBox 11"/>
          <p:cNvSpPr txBox="1"/>
          <p:nvPr/>
        </p:nvSpPr>
        <p:spPr>
          <a:xfrm>
            <a:off x="214282" y="2143116"/>
            <a:ext cx="8643998" cy="1107996"/>
          </a:xfrm>
          <a:prstGeom prst="rect">
            <a:avLst/>
          </a:prstGeom>
          <a:noFill/>
        </p:spPr>
        <p:txBody>
          <a:bodyPr wrap="square" rtlCol="0">
            <a:spAutoFit/>
          </a:bodyPr>
          <a:lstStyle/>
          <a:p>
            <a:r>
              <a:rPr lang="ru-RU" sz="6600" dirty="0" smtClean="0">
                <a:solidFill>
                  <a:schemeClr val="bg1"/>
                </a:solidFill>
              </a:rPr>
              <a:t>Спасибо за внимание </a:t>
            </a:r>
            <a:endParaRPr lang="ru-RU" sz="6600" dirty="0">
              <a:solidFill>
                <a:schemeClr val="bg1"/>
              </a:solidFill>
            </a:endParaRPr>
          </a:p>
        </p:txBody>
      </p:sp>
      <p:sp>
        <p:nvSpPr>
          <p:cNvPr id="5" name="Управляющая кнопка: в конец 4">
            <a:hlinkClick r:id="rId3" action="ppaction://hlinkpres?slideindex=2&amp;slidetitle=:" highlightClick="1"/>
          </p:cNvPr>
          <p:cNvSpPr/>
          <p:nvPr/>
        </p:nvSpPr>
        <p:spPr>
          <a:xfrm>
            <a:off x="7929586" y="5572140"/>
            <a:ext cx="542350" cy="5423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246</TotalTime>
  <Words>259</Words>
  <Application>Microsoft Office PowerPoint</Application>
  <PresentationFormat>Экран (4:3)</PresentationFormat>
  <Paragraphs>47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Официальная</vt:lpstr>
      <vt:lpstr>Закат</vt:lpstr>
      <vt:lpstr>А.Т. Прасолов “Я хочу, чтобы ты увидела”</vt:lpstr>
      <vt:lpstr>Цель работы:</vt:lpstr>
      <vt:lpstr>Солнце при закате</vt:lpstr>
      <vt:lpstr>Солнце при закате</vt:lpstr>
      <vt:lpstr>Солнце при закате</vt:lpstr>
      <vt:lpstr>Солнце при закате</vt:lpstr>
      <vt:lpstr>Слайд 8</vt:lpstr>
    </vt:vector>
  </TitlesOfParts>
  <Company>DreamLair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Админ</cp:lastModifiedBy>
  <cp:revision>28</cp:revision>
  <dcterms:created xsi:type="dcterms:W3CDTF">2012-02-13T13:26:03Z</dcterms:created>
  <dcterms:modified xsi:type="dcterms:W3CDTF">2013-01-12T18:17:26Z</dcterms:modified>
</cp:coreProperties>
</file>