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2" r:id="rId5"/>
    <p:sldId id="261" r:id="rId6"/>
    <p:sldId id="258" r:id="rId7"/>
    <p:sldId id="267" r:id="rId8"/>
    <p:sldId id="264" r:id="rId9"/>
    <p:sldId id="266" r:id="rId10"/>
    <p:sldId id="270" r:id="rId11"/>
    <p:sldId id="269" r:id="rId12"/>
    <p:sldId id="271" r:id="rId13"/>
    <p:sldId id="273" r:id="rId14"/>
    <p:sldId id="259" r:id="rId15"/>
    <p:sldId id="260" r:id="rId16"/>
    <p:sldId id="26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4" descr="PPP_SDESI_TLE_Shawsha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2098675"/>
            <a:ext cx="7086600" cy="1101725"/>
          </a:xfrm>
        </p:spPr>
        <p:txBody>
          <a:bodyPr/>
          <a:lstStyle>
            <a:lvl1pPr>
              <a:defRPr sz="41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048000"/>
            <a:ext cx="7086600" cy="687388"/>
          </a:xfrm>
        </p:spPr>
        <p:txBody>
          <a:bodyPr/>
          <a:lstStyle>
            <a:lvl1pPr marL="0" indent="0" algn="r">
              <a:buFontTx/>
              <a:buNone/>
              <a:defRPr sz="29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1166813" y="6610350"/>
            <a:ext cx="7413625" cy="2476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7EEBA5-2324-40C2-BE1F-23D38E732A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37C2C-9EB2-45D3-A17A-A5A9B92069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11455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19125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9E9B9-1450-4E8B-A531-1A73A23246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AE180-28CD-46A2-8A00-C07AAB4F7F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76397-F318-4417-99E5-045DB1931B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38700" y="15240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8FE70-98DF-4439-B7EE-D84ED5869E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D27F3-1AFE-4ABE-916B-AF8DDE415A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EF75F-D83C-4BAA-B2FB-25D9CA7C86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4D2C9-E815-4CA8-96E7-4504C79FD8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EF480-A7A0-494D-886C-7A4F636EA4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83FD7-7EDC-4A06-BA89-BD9AABD457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3" name="Picture 29" descr="PPP_SDESI_PRT_Shawshank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4582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1"/>
            <a:r>
              <a:rPr lang="en-US" smtClean="0"/>
              <a:t>Четвертый уровень</a:t>
            </a:r>
          </a:p>
          <a:p>
            <a:pPr lvl="2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0350"/>
            <a:ext cx="11668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66813" y="6610350"/>
            <a:ext cx="73453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8700" y="6610350"/>
            <a:ext cx="4953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AF48DB-DE47-426A-9352-B5F5EBE246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&#1055;&#1088;&#1077;&#1079;&#1077;&#1085;&#1090;&#1072;&#1094;&#1080;&#1103;%202&#1055;&#1086;&#1083;&#1085;&#1086;&#1077;%20&#1086;&#1090;&#1088;&#1072;&#1078;&#1077;&#1085;&#1080;&#1077;%20&#1089;&#1074;&#1077;&#1090;&#1072;.ppt" TargetMode="External"/><Relationship Id="rId7" Type="http://schemas.openxmlformats.org/officeDocument/2006/relationships/hyperlink" Target="&#1055;&#1088;&#1077;&#1079;&#1077;&#1085;&#1090;&#1072;&#1094;&#1080;&#1103;%204%20&#1057;&#1086;&#1083;&#1085;&#1094;&#1077;%20&#1087;&#1088;&#1080;%20&#1079;&#1072;&#1082;&#1072;&#1090;&#1077;.ppt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&#1055;&#1088;&#1077;&#1079;&#1077;&#1085;&#1090;&#1072;&#1094;&#1080;&#1103;%203%20&#1056;&#1072;&#1076;&#1091;&#1075;&#1072;.pptx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4.png"/><Relationship Id="rId9" Type="http://schemas.openxmlformats.org/officeDocument/2006/relationships/hyperlink" Target="&#1055;&#1088;&#1077;&#1079;&#1077;&#1085;&#1090;&#1072;&#1094;&#1080;&#1103;%205%20&#1052;&#1080;&#1088;&#1072;&#1078;&#1080;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785795"/>
            <a:ext cx="7558116" cy="2232044"/>
          </a:xfrm>
        </p:spPr>
        <p:txBody>
          <a:bodyPr/>
          <a:lstStyle/>
          <a:p>
            <a:pPr algn="ctr"/>
            <a:r>
              <a:rPr lang="ru-RU" b="1" dirty="0"/>
              <a:t>Экспериментальное изучение явления преломления </a:t>
            </a:r>
            <a:r>
              <a:rPr lang="ru-RU" b="1" dirty="0" smtClean="0"/>
              <a:t>света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2976" y="3286124"/>
            <a:ext cx="7015163" cy="2430478"/>
          </a:xfrm>
        </p:spPr>
        <p:txBody>
          <a:bodyPr/>
          <a:lstStyle/>
          <a:p>
            <a:r>
              <a:rPr lang="ru-RU" sz="2800" dirty="0">
                <a:solidFill>
                  <a:srgbClr val="FFFF00"/>
                </a:solidFill>
              </a:rPr>
              <a:t>Как наша прожила б планета, </a:t>
            </a:r>
          </a:p>
          <a:p>
            <a:r>
              <a:rPr lang="ru-RU" sz="2800" dirty="0">
                <a:solidFill>
                  <a:srgbClr val="FFFF00"/>
                </a:solidFill>
              </a:rPr>
              <a:t>Как люди жили бы на ней</a:t>
            </a:r>
          </a:p>
          <a:p>
            <a:r>
              <a:rPr lang="ru-RU" sz="2800" dirty="0">
                <a:solidFill>
                  <a:srgbClr val="FFFF00"/>
                </a:solidFill>
              </a:rPr>
              <a:t>Без теплоты, магнита, света</a:t>
            </a:r>
          </a:p>
          <a:p>
            <a:r>
              <a:rPr lang="ru-RU" sz="2800" dirty="0">
                <a:solidFill>
                  <a:srgbClr val="FFFF00"/>
                </a:solidFill>
              </a:rPr>
              <a:t>И электрических полей?</a:t>
            </a:r>
          </a:p>
          <a:p>
            <a:r>
              <a:rPr lang="ru-RU" sz="2800" dirty="0" smtClean="0"/>
              <a:t>А. Мицкевич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500174"/>
            <a:ext cx="4472018" cy="485778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accent6"/>
                </a:solidFill>
              </a:rPr>
              <a:t>Почему, скажите, в рыбу,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6"/>
                </a:solidFill>
              </a:rPr>
              <a:t>      Будь то щука иль карась,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6"/>
                </a:solidFill>
              </a:rPr>
              <a:t>      Если рыба чуть в сторонке, 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6"/>
                </a:solidFill>
              </a:rPr>
              <a:t>      Трудно острогой попасть?</a:t>
            </a:r>
          </a:p>
          <a:p>
            <a:pPr>
              <a:buNone/>
            </a:pPr>
            <a:endParaRPr lang="ru-RU" sz="1800" dirty="0" smtClean="0">
              <a:solidFill>
                <a:schemeClr val="accent6"/>
              </a:solidFill>
            </a:endParaRPr>
          </a:p>
          <a:p>
            <a:r>
              <a:rPr lang="ru-RU" sz="1800" dirty="0" smtClean="0">
                <a:solidFill>
                  <a:srgbClr val="FF0000"/>
                </a:solidFill>
              </a:rPr>
              <a:t>Сделайте рисунок, поясняющий ответ.</a:t>
            </a:r>
          </a:p>
          <a:p>
            <a:endParaRPr lang="ru-RU" sz="1800" dirty="0" smtClean="0">
              <a:solidFill>
                <a:srgbClr val="FF0000"/>
              </a:solidFill>
            </a:endParaRPr>
          </a:p>
          <a:p>
            <a:pPr lvl="0"/>
            <a:r>
              <a:rPr lang="ru-RU" sz="1800" dirty="0" smtClean="0">
                <a:solidFill>
                  <a:srgbClr val="FF0000"/>
                </a:solidFill>
              </a:rPr>
              <a:t>Если поверхность воды не совсем спокойна, то кажется, что предметы, 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      лежащие на дне водоема, шевелятся. Почему?</a:t>
            </a:r>
          </a:p>
          <a:p>
            <a:pPr>
              <a:buNone/>
            </a:pPr>
            <a:endParaRPr lang="ru-RU" sz="1800" dirty="0" smtClean="0">
              <a:solidFill>
                <a:schemeClr val="accent6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accent2"/>
                </a:solidFill>
              </a:rPr>
              <a:t>(Ответ: периодически изменяется угол, под которым свет выходит из воды, отразившись от предмета.)</a:t>
            </a:r>
          </a:p>
          <a:p>
            <a:pPr>
              <a:buNone/>
            </a:pPr>
            <a:endParaRPr lang="ru-RU" sz="1800" dirty="0">
              <a:solidFill>
                <a:schemeClr val="accent6"/>
              </a:solidFill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00174"/>
            <a:ext cx="4286279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32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Наблюдение полного отражения света</a:t>
            </a:r>
            <a:r>
              <a:rPr lang="ru-RU" sz="3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endParaRPr lang="ru-RU" sz="32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214422"/>
            <a:ext cx="8153400" cy="5338778"/>
          </a:xfrm>
        </p:spPr>
        <p:txBody>
          <a:bodyPr/>
          <a:lstStyle/>
          <a:p>
            <a:endParaRPr lang="ru-RU" sz="2800" b="1" dirty="0" smtClean="0">
              <a:solidFill>
                <a:schemeClr val="accent6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6"/>
                </a:solidFill>
              </a:rPr>
              <a:t>Оборудование:</a:t>
            </a:r>
            <a:r>
              <a:rPr lang="ru-RU" sz="2800" dirty="0" smtClean="0">
                <a:solidFill>
                  <a:schemeClr val="accent6"/>
                </a:solidFill>
              </a:rPr>
              <a:t> стакан с водой.</a:t>
            </a:r>
          </a:p>
          <a:p>
            <a:endParaRPr lang="ru-RU" sz="2800" dirty="0" smtClean="0">
              <a:solidFill>
                <a:schemeClr val="accent6"/>
              </a:solidFill>
            </a:endParaRPr>
          </a:p>
          <a:p>
            <a:pPr algn="just">
              <a:buNone/>
            </a:pPr>
            <a:r>
              <a:rPr lang="ru-RU" sz="2800" dirty="0" smtClean="0">
                <a:solidFill>
                  <a:schemeClr val="accent6"/>
                </a:solidFill>
              </a:rPr>
              <a:t>   Приподнимите стакан немного выше уровня глаз и посмотрите на поверхность воды через боковое стекло.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accent6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Какой видится поверхность воды? Объясните наблюдаемое явление.</a:t>
            </a:r>
          </a:p>
          <a:p>
            <a:pPr>
              <a:buNone/>
            </a:pPr>
            <a:endParaRPr lang="ru-RU" sz="2800" dirty="0" smtClean="0">
              <a:solidFill>
                <a:schemeClr val="accent6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accent2"/>
                </a:solidFill>
              </a:rPr>
              <a:t>(Зеркальное отражение света от поверхности воды – явление полного отражения света).</a:t>
            </a:r>
          </a:p>
          <a:p>
            <a:pPr>
              <a:buNone/>
            </a:pPr>
            <a:r>
              <a:rPr lang="ru-RU" dirty="0" smtClean="0">
                <a:solidFill>
                  <a:schemeClr val="accent6"/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4" name="Управляющая кнопка: в конец 3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613788" cy="42862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8458200" cy="1714511"/>
          </a:xfrm>
        </p:spPr>
        <p:txBody>
          <a:bodyPr/>
          <a:lstStyle/>
          <a:p>
            <a:pPr algn="ctr"/>
            <a:r>
              <a:rPr lang="ru-RU" sz="3200" b="1" dirty="0" smtClean="0"/>
              <a:t>Демонстрация полного отражения света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6" name="Picture 2" descr="C:\Users\Админ\Desktop\отражение\DSCN09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785926"/>
            <a:ext cx="5400688" cy="44291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0800000" flipH="1" flipV="1">
            <a:off x="249663" y="1892979"/>
            <a:ext cx="31413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/>
                </a:solidFill>
              </a:rPr>
              <a:t>Оборудование: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sz="2800" dirty="0" smtClean="0">
                <a:solidFill>
                  <a:schemeClr val="accent6"/>
                </a:solidFill>
              </a:rPr>
              <a:t>оптический диск, осветитель, кювета с подкрашенной водой</a:t>
            </a:r>
            <a:endParaRPr lang="ru-RU" sz="2800" dirty="0">
              <a:solidFill>
                <a:schemeClr val="accent6"/>
              </a:solidFill>
            </a:endParaRPr>
          </a:p>
        </p:txBody>
      </p:sp>
      <p:sp>
        <p:nvSpPr>
          <p:cNvPr id="7" name="Управляющая кнопка: в конец 6">
            <a:hlinkClick r:id="" action="ppaction://noaction" highlightClick="1"/>
          </p:cNvPr>
          <p:cNvSpPr/>
          <p:nvPr/>
        </p:nvSpPr>
        <p:spPr>
          <a:xfrm>
            <a:off x="1285852" y="5857892"/>
            <a:ext cx="613788" cy="42862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00042"/>
            <a:ext cx="8458200" cy="928694"/>
          </a:xfrm>
        </p:spPr>
        <p:txBody>
          <a:bodyPr/>
          <a:lstStyle/>
          <a:p>
            <a:pPr lvl="0" algn="ctr"/>
            <a:r>
              <a:rPr lang="ru-RU" sz="2800" b="1" dirty="0" smtClean="0">
                <a:cs typeface="Times New Roman" pitchFamily="18" charset="0"/>
              </a:rPr>
              <a:t>Наблюдение смещения луча света при прохождении через плоскопараллельную пластинку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accent6"/>
                </a:solidFill>
              </a:rPr>
              <a:t>Оборудование:</a:t>
            </a:r>
            <a:r>
              <a:rPr lang="ru-RU" sz="2000" i="1" dirty="0" smtClean="0">
                <a:solidFill>
                  <a:schemeClr val="accent6"/>
                </a:solidFill>
              </a:rPr>
              <a:t> </a:t>
            </a:r>
            <a:r>
              <a:rPr lang="ru-RU" sz="2000" dirty="0" smtClean="0">
                <a:solidFill>
                  <a:schemeClr val="accent6"/>
                </a:solidFill>
              </a:rPr>
              <a:t>стеклянная пластинка (призма, в основании которой трапеция) лист бумаги, карандаш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5143512"/>
            <a:ext cx="3857652" cy="91440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5358612" y="5571346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7323157" y="5607065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Цилиндр 15"/>
          <p:cNvSpPr/>
          <p:nvPr/>
        </p:nvSpPr>
        <p:spPr>
          <a:xfrm>
            <a:off x="6072198" y="3000372"/>
            <a:ext cx="428628" cy="214314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объединение 16"/>
          <p:cNvSpPr/>
          <p:nvPr/>
        </p:nvSpPr>
        <p:spPr>
          <a:xfrm>
            <a:off x="6643702" y="5143512"/>
            <a:ext cx="685800" cy="928694"/>
          </a:xfrm>
          <a:prstGeom prst="flowChartMerg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3214686"/>
            <a:ext cx="421484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Объясните, почему нижняя часть карандаша смещается относительно верхней.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зависит это смещение от угла, под которым наблюдается карандаш?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Подумайте, как будет зависеть смещение от толщины пластинки. Рассуждения сопроводите чертежом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Управляющая кнопка: в конец 18">
            <a:hlinkClick r:id="rId2" action="ppaction://hlinksldjump" highlightClick="1"/>
          </p:cNvPr>
          <p:cNvSpPr/>
          <p:nvPr/>
        </p:nvSpPr>
        <p:spPr>
          <a:xfrm>
            <a:off x="4000496" y="6072206"/>
            <a:ext cx="714380" cy="50004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20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Домашнее задание</a:t>
            </a:r>
            <a:endParaRPr lang="ru-RU" sz="3200" dirty="0"/>
          </a:p>
        </p:txBody>
      </p:sp>
      <p:pic>
        <p:nvPicPr>
          <p:cNvPr id="38916" name="Picture 4" descr="C:\Users\Админ\Pictures\DCI\101MSDCF\DSC046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643050"/>
            <a:ext cx="3771900" cy="5029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500306"/>
            <a:ext cx="45005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chemeClr val="accent6"/>
                </a:solidFill>
                <a:latin typeface="+mj-lt"/>
                <a:ea typeface="Calibri" pitchFamily="34" charset="0"/>
                <a:cs typeface="Times New Roman" pitchFamily="18" charset="0"/>
              </a:rPr>
              <a:t>Предложите свой вариант проведения эксперимента по изучению явления преломления света</a:t>
            </a:r>
            <a:r>
              <a:rPr lang="ru-RU" sz="3200" dirty="0" smtClean="0">
                <a:solidFill>
                  <a:schemeClr val="accent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2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2214554"/>
          </a:xfrm>
        </p:spPr>
        <p:txBody>
          <a:bodyPr/>
          <a:lstStyle/>
          <a:p>
            <a:pPr lvl="0" algn="ctr"/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9940" name="Picture 4" descr="C:\Users\Админ\Pictures\DCI\101MSDCF\DSC044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5572132" cy="56435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214290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Рефлексия</a:t>
            </a:r>
            <a:r>
              <a:rPr lang="ru-RU" sz="3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endParaRPr lang="ru-RU" sz="32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 rot="10800000" flipV="1">
            <a:off x="5572132" y="1097202"/>
            <a:ext cx="357186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Продолжите фразу: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Сегодня на уроке я узнал…..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Теперь я могу……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Было интересно…..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lvl="1" eaLnBrk="0" hangingPunct="0">
              <a:buFont typeface="Symbol" pitchFamily="18" charset="2"/>
              <a:buChar char=""/>
            </a:pPr>
            <a:r>
              <a:rPr lang="ru-RU" dirty="0" smtClean="0">
                <a:solidFill>
                  <a:schemeClr val="accent6"/>
                </a:solidFill>
                <a:latin typeface="+mj-lt"/>
                <a:ea typeface="Calibri" pitchFamily="34" charset="0"/>
                <a:cs typeface="Times New Roman" pitchFamily="18" charset="0"/>
              </a:rPr>
              <a:t>Знания, полученные сегодня на уроке, пригодятся</a:t>
            </a:r>
            <a:r>
              <a:rPr lang="ru-RU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 ………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2" name="Picture 4" descr="E:\Documents and Settings\All Users\Документы\Мои рисунки\Образцы рисунков\Зака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16813" y="2967335"/>
            <a:ext cx="6246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урок !</a:t>
            </a:r>
            <a:endParaRPr lang="ru-RU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2886068" cy="476252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endParaRPr lang="ru-RU" dirty="0"/>
          </a:p>
        </p:txBody>
      </p:sp>
      <p:pic>
        <p:nvPicPr>
          <p:cNvPr id="2050" name="Picture 2" descr="C:\Users\Админ\Desktop\DSCN0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2357430"/>
            <a:ext cx="4572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-357214"/>
            <a:ext cx="85011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Цель</a:t>
            </a:r>
            <a:r>
              <a:rPr lang="ru-RU" sz="32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урока</a:t>
            </a:r>
            <a:r>
              <a:rPr lang="ru-RU" sz="32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</a:p>
          <a:p>
            <a:pPr algn="ctr"/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cs typeface="Times New Roman" pitchFamily="18" charset="0"/>
              </a:rPr>
              <a:t>в произведениях поэтов найти описание физического явления и объяснить его, основываясь законами отражения и  преломления света;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cs typeface="Times New Roman" pitchFamily="18" charset="0"/>
              </a:rPr>
              <a:t>экспериментально изучить явление преломления света.</a:t>
            </a:r>
            <a:endParaRPr lang="ru-RU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8" name="Picture 5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643314"/>
            <a:ext cx="20060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Пользователь\Рабочий стол\Радугг\DSC00022.JPG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500298" y="5214950"/>
            <a:ext cx="1907101" cy="143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H:\Физика\Закат\IMG_3678.JPG">
            <a:hlinkClick r:id="rId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3571876"/>
            <a:ext cx="2024077" cy="1518058"/>
          </a:xfrm>
          <a:prstGeom prst="snip2DiagRect">
            <a:avLst>
              <a:gd name="adj1" fmla="val 14728"/>
              <a:gd name="adj2" fmla="val 1318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Схема возникновения нижнего миража">
            <a:hlinkClick r:id="rId9" action="ppaction://hlinkpres?slideindex=1&amp;slidetitle=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16" y="5286388"/>
            <a:ext cx="1993424" cy="136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28670"/>
            <a:ext cx="8458200" cy="325455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С.А. Есенин. Лебедушка.</a:t>
            </a:r>
            <a:br>
              <a:rPr lang="ru-RU" sz="3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endParaRPr lang="ru-RU" dirty="0"/>
          </a:p>
        </p:txBody>
      </p:sp>
      <p:pic>
        <p:nvPicPr>
          <p:cNvPr id="45060" name="Picture 4" descr="C:\Users\Админ\Desktop\dd19afb7a5f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1500174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И орел, как точка черная,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Стал к земле спускаться кольцами.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В это время лебедь белая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Оглянула гладь зеркальную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И на небе отразившемся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Увидала крылья длинные.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Ответ: зеркальное отражение</a:t>
            </a:r>
            <a:endParaRPr lang="ru-RU" sz="3200" dirty="0"/>
          </a:p>
        </p:txBody>
      </p:sp>
      <p:pic>
        <p:nvPicPr>
          <p:cNvPr id="41988" name="Picture 4" descr="E:\Documents and Settings\All Users\Документы\Мои рисунки\DSC037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9700" y="1524000"/>
            <a:ext cx="67056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Ответ: диффузное отражение</a:t>
            </a:r>
            <a:endParaRPr lang="ru-RU" sz="3200" dirty="0"/>
          </a:p>
        </p:txBody>
      </p:sp>
      <p:pic>
        <p:nvPicPr>
          <p:cNvPr id="40964" name="Picture 4" descr="F:\Мои рисунки\Дорога\DSC020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1524000"/>
            <a:ext cx="67056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</a:br>
            <a:endParaRPr lang="ru-RU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7892" name="Picture 4" descr="C:\Users\Админ\Pictures\DCI\101MSDCF\DSC04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1471"/>
            <a:ext cx="9286843" cy="717947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86000" y="1000108"/>
            <a:ext cx="457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.</a:t>
            </a:r>
            <a:endParaRPr lang="ru-RU" sz="1800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714356"/>
            <a:ext cx="5072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Ответ: диффузное и зеркальное отражение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-142900"/>
            <a:ext cx="7243754" cy="1539901"/>
          </a:xfrm>
        </p:spPr>
        <p:txBody>
          <a:bodyPr/>
          <a:lstStyle/>
          <a:p>
            <a:pPr algn="ctr"/>
            <a:r>
              <a:rPr lang="ru-RU" sz="3200" dirty="0" smtClean="0"/>
              <a:t>А. </a:t>
            </a:r>
            <a:r>
              <a:rPr lang="ru-RU" sz="3200" dirty="0" err="1" smtClean="0"/>
              <a:t>Далчев</a:t>
            </a:r>
            <a:r>
              <a:rPr lang="ru-RU" sz="3200" dirty="0" smtClean="0"/>
              <a:t>. Молодость</a:t>
            </a:r>
            <a:r>
              <a:rPr lang="ru-RU" sz="3200" b="1" dirty="0" smtClean="0"/>
              <a:t>. </a:t>
            </a:r>
            <a:endParaRPr lang="ru-RU" sz="3200" dirty="0"/>
          </a:p>
        </p:txBody>
      </p:sp>
      <p:pic>
        <p:nvPicPr>
          <p:cNvPr id="1026" name="Picture 2" descr="C:\Users\Админ\Desktop\отражение\DSCN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500174"/>
            <a:ext cx="4038317" cy="50292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10800000" flipV="1">
            <a:off x="357156" y="1703396"/>
            <a:ext cx="37687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chemeClr val="accent6"/>
                </a:solidFill>
                <a:latin typeface="+mj-lt"/>
                <a:ea typeface="Calibri" pitchFamily="34" charset="0"/>
                <a:cs typeface="Times New Roman" pitchFamily="18" charset="0"/>
              </a:rPr>
              <a:t>Одна светилась лампа в комнате</a:t>
            </a:r>
            <a:endParaRPr lang="ru-RU" dirty="0" smtClean="0">
              <a:solidFill>
                <a:schemeClr val="accent6"/>
              </a:solidFill>
              <a:latin typeface="+mj-lt"/>
              <a:cs typeface="Arial" pitchFamily="34" charset="0"/>
            </a:endParaRPr>
          </a:p>
          <a:p>
            <a:pPr lvl="0" algn="ctr" eaLnBrk="0" hangingPunct="0"/>
            <a:r>
              <a:rPr lang="ru-RU" dirty="0" smtClean="0">
                <a:solidFill>
                  <a:schemeClr val="accent6"/>
                </a:solidFill>
                <a:latin typeface="+mj-lt"/>
                <a:ea typeface="Calibri" pitchFamily="34" charset="0"/>
                <a:cs typeface="Times New Roman" pitchFamily="18" charset="0"/>
              </a:rPr>
              <a:t>И две – в двойном стекле окна…..</a:t>
            </a:r>
            <a:endParaRPr lang="ru-RU" dirty="0" smtClean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3429000"/>
            <a:ext cx="3722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Почему в окне было два изображения лампы?</a:t>
            </a:r>
            <a:endParaRPr lang="ru-RU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4357694"/>
            <a:ext cx="43577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dirty="0" smtClean="0">
                <a:solidFill>
                  <a:schemeClr val="accent6"/>
                </a:solidFill>
                <a:latin typeface="+mj-lt"/>
                <a:ea typeface="Calibri" pitchFamily="34" charset="0"/>
                <a:cs typeface="Times New Roman" pitchFamily="18" charset="0"/>
              </a:rPr>
              <a:t>Ответ: При попадании света на границу раздела двух прозрачных  сред,  часть световой энергии отражается,  часть проходит сквозь стекло. За счет отражения света мы видим в прозрачном стекле отражение лампы. Преломленный свет падая на второе стекло дает второе изображение лампы .</a:t>
            </a:r>
            <a:endParaRPr lang="ru-RU" sz="1800" dirty="0" smtClean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00042"/>
            <a:ext cx="8458200" cy="754083"/>
          </a:xfrm>
        </p:spPr>
        <p:txBody>
          <a:bodyPr/>
          <a:lstStyle/>
          <a:p>
            <a:pPr lvl="0" algn="ctr"/>
            <a:r>
              <a:rPr lang="ru-RU" sz="3200" b="1" dirty="0"/>
              <a:t>Наблюдение кажущегося поднятия и излома предмета, </a:t>
            </a:r>
            <a:r>
              <a:rPr lang="ru-RU" sz="3200" b="1" dirty="0" smtClean="0"/>
              <a:t>находящегося в воде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43050"/>
            <a:ext cx="4714876" cy="5214950"/>
          </a:xfr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Оборудование: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стакан химический, колба с водой, карандаш.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Опишите, что происходит 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с видимой частью дна?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Что можно сказать о кажущейся глубине стакана?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Сделайте чертеж,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поясняющий наблюдаемое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явление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Цилиндр 6"/>
          <p:cNvSpPr/>
          <p:nvPr/>
        </p:nvSpPr>
        <p:spPr>
          <a:xfrm>
            <a:off x="5357818" y="4071942"/>
            <a:ext cx="2771788" cy="2428892"/>
          </a:xfrm>
          <a:prstGeom prst="can">
            <a:avLst>
              <a:gd name="adj" fmla="val 2230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Цилиндр 7"/>
          <p:cNvSpPr/>
          <p:nvPr/>
        </p:nvSpPr>
        <p:spPr>
          <a:xfrm>
            <a:off x="5357818" y="4643446"/>
            <a:ext cx="2786082" cy="1857388"/>
          </a:xfrm>
          <a:prstGeom prst="can">
            <a:avLst>
              <a:gd name="adj" fmla="val 2607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Цилиндр 9"/>
          <p:cNvSpPr/>
          <p:nvPr/>
        </p:nvSpPr>
        <p:spPr>
          <a:xfrm>
            <a:off x="6572264" y="2214554"/>
            <a:ext cx="285752" cy="4214842"/>
          </a:xfrm>
          <a:prstGeom prst="can">
            <a:avLst>
              <a:gd name="adj" fmla="val 3240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6429388" y="5214950"/>
            <a:ext cx="928694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10" idx="3"/>
          </p:cNvCxnSpPr>
          <p:nvPr/>
        </p:nvCxnSpPr>
        <p:spPr>
          <a:xfrm rot="5400000" flipH="1" flipV="1">
            <a:off x="6357950" y="5500702"/>
            <a:ext cx="1285884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7286644" y="3571876"/>
            <a:ext cx="1643074" cy="1571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6001554" y="5571346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5571338" y="5572140"/>
            <a:ext cx="100092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5429256" y="6072206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Овал 77"/>
          <p:cNvSpPr/>
          <p:nvPr/>
        </p:nvSpPr>
        <p:spPr>
          <a:xfrm>
            <a:off x="8429652" y="3357562"/>
            <a:ext cx="428596" cy="357190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 flipH="1" flipV="1">
            <a:off x="8572528" y="3429000"/>
            <a:ext cx="142876" cy="21431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Дуга 15"/>
          <p:cNvSpPr/>
          <p:nvPr/>
        </p:nvSpPr>
        <p:spPr>
          <a:xfrm>
            <a:off x="6072198" y="5072074"/>
            <a:ext cx="71438" cy="7143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78" grpId="0" animBg="1"/>
      <p:bldP spid="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214554"/>
            <a:ext cx="4000500" cy="2357454"/>
          </a:xfrm>
        </p:spPr>
        <p:txBody>
          <a:bodyPr/>
          <a:lstStyle/>
          <a:p>
            <a:r>
              <a:rPr lang="ru-RU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Объясните, почему карандаш кажется надломленным у поверхности воды, а конец, находящийся в воде, - приподнятым. 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Цилиндр 4"/>
          <p:cNvSpPr/>
          <p:nvPr/>
        </p:nvSpPr>
        <p:spPr>
          <a:xfrm>
            <a:off x="5143504" y="1000108"/>
            <a:ext cx="2643206" cy="5429288"/>
          </a:xfrm>
          <a:prstGeom prst="can">
            <a:avLst>
              <a:gd name="adj" fmla="val 71622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Цилиндр 5"/>
          <p:cNvSpPr/>
          <p:nvPr/>
        </p:nvSpPr>
        <p:spPr>
          <a:xfrm>
            <a:off x="5143504" y="3214686"/>
            <a:ext cx="2643206" cy="3214710"/>
          </a:xfrm>
          <a:prstGeom prst="can">
            <a:avLst>
              <a:gd name="adj" fmla="val 6081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606194">
            <a:off x="5737104" y="4765395"/>
            <a:ext cx="675428" cy="1126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399008">
            <a:off x="6248615" y="2813617"/>
            <a:ext cx="676182" cy="2113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одерн белый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Модерн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одерн 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дерн 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</TotalTime>
  <Words>495</Words>
  <Application>Microsoft PowerPoint</Application>
  <PresentationFormat>Экран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Модерн белый</vt:lpstr>
      <vt:lpstr>Экспериментальное изучение явления преломления света </vt:lpstr>
      <vt:lpstr>:</vt:lpstr>
      <vt:lpstr>С.А. Есенин. Лебедушка.  </vt:lpstr>
      <vt:lpstr>Ответ: зеркальное отражение</vt:lpstr>
      <vt:lpstr>Ответ: диффузное отражение</vt:lpstr>
      <vt:lpstr> </vt:lpstr>
      <vt:lpstr>А. Далчев. Молодость. </vt:lpstr>
      <vt:lpstr>Наблюдение кажущегося поднятия и излома предмета, находящегося в воде </vt:lpstr>
      <vt:lpstr>Слайд 9</vt:lpstr>
      <vt:lpstr>Слайд 10</vt:lpstr>
      <vt:lpstr>Наблюдение полного отражения света </vt:lpstr>
      <vt:lpstr>Демонстрация полного отражения света   </vt:lpstr>
      <vt:lpstr>Наблюдение смещения луча света при прохождении через плоскопараллельную пластинку </vt:lpstr>
      <vt:lpstr>Домашнее задание</vt:lpstr>
      <vt:lpstr>  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Экспериментальное изучение явления преломления света</dc:title>
  <dc:creator>Админ</dc:creator>
  <cp:lastModifiedBy>Админ</cp:lastModifiedBy>
  <cp:revision>68</cp:revision>
  <dcterms:created xsi:type="dcterms:W3CDTF">2012-02-17T19:20:36Z</dcterms:created>
  <dcterms:modified xsi:type="dcterms:W3CDTF">2013-01-12T18:17:35Z</dcterms:modified>
</cp:coreProperties>
</file>