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C0C0"/>
    <a:srgbClr val="FF6600"/>
    <a:srgbClr val="FF9966"/>
    <a:srgbClr val="CC6600"/>
    <a:srgbClr val="00FF00"/>
    <a:srgbClr val="CC009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09" autoAdjust="0"/>
    <p:restoredTop sz="94660"/>
  </p:normalViewPr>
  <p:slideViewPr>
    <p:cSldViewPr>
      <p:cViewPr varScale="1">
        <p:scale>
          <a:sx n="102" d="100"/>
          <a:sy n="102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5A8154C-F1F0-47FF-AE37-B3B02396D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5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B207A2-0711-47B0-ACD3-94866BD3C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1F49-DC8C-4DAA-BDDA-D74283002E5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2AA12-E0B1-49B6-BF4F-0303EA942A70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0947A-D91E-4DD8-BED1-068491EA241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5F3D0-3A87-4A3A-8F51-1AD53C4BE93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6E330-A4E6-42EF-AC87-16FB81CE724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79B74-D691-4CE9-8BF5-46A518687214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1A67B-55D7-46FF-AF26-41EE8BD48F6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22721-7998-4430-810E-552719D2617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CF779-975D-44A4-BEE8-7255D2A30E0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657B0-4755-4F88-9BD8-1D4F3BE048EA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BF7EC-C14D-4CBD-B5A8-A1102B08B51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D14C5-F721-4B82-B5C2-07A4AABD584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28029-9D88-4CFF-8E66-4E2E2C7F9BF1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871A0-1D4A-4E2D-BAE2-BECD9171708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A2B7C-028C-4CE0-AD78-36DDAE67BC88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92AAD-0706-428C-BEA5-1A2EAA5CCF1A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EA4EF-B147-43C8-9735-BBFCD8DDD5B1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52BF5-1DB9-4084-8B89-6F80D55D0D0E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E6700-7DAA-4337-86AB-39B4DD503FE9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164E7-5B14-4DB1-B152-0B7D15AD623C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E889E-2ADF-42B7-B533-412A74F2BF33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06E-6BEB-4E6A-8458-9ABE2988DBC4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8EB4A-010D-4088-946A-95CE46CB317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57715-8FA7-4D12-9C31-5F8762458DC1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9039C-0C7A-44AB-9CD9-C8F7820F0F2F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D76B4-32EF-403B-A3C5-91031BE46B97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63450-92DE-4A35-8F98-2D38BBC88DC3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273F2-BF4F-4F4D-AEF2-24B2CA538FF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95C0C-8B82-4172-9527-8D517E9D942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C0DC6-01E7-4EA4-8649-00A2A6650B0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132C5-DA84-400A-A6D2-407B750095E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C1C27-20D9-458B-914E-EAB6343A3CC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A9AF0-2E21-40B8-B244-F3B1F6B890A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5FB5-32D7-44FD-95C1-C7DD0740C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0326F-44BF-4D25-86C7-0ADB266F7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17F36-36D1-4BED-91F5-49D1A5909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B268-7AEC-4512-B713-35B1D1172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6347-E926-4662-883F-B5D248F66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C4CA-C2E9-4FCC-B022-37959DF9C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78D9-B8D1-4EF6-90CC-91212536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0450-CBCA-4ED7-9E98-3F893FEFD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9E8F-623B-4EEB-AAED-7F25BC247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03EB-1C75-46EA-B6AB-ACDCA966E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B2EE-2766-4EF0-B4FB-B84106951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  <a:cs typeface="+mn-cs"/>
              </a:defRPr>
            </a:lvl1pPr>
          </a:lstStyle>
          <a:p>
            <a:pPr>
              <a:defRPr/>
            </a:pPr>
            <a:fld id="{478ACD8B-D83D-42E3-9C4C-046578318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3.jpeg"/><Relationship Id="rId21" Type="http://schemas.openxmlformats.org/officeDocument/2006/relationships/slide" Target="slide20.xml"/><Relationship Id="rId34" Type="http://schemas.openxmlformats.org/officeDocument/2006/relationships/slide" Target="slide33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9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Новый рисунок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971600" y="5072074"/>
            <a:ext cx="68405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Савина Лариса Андреевна, учитель русского языка и литературы </a:t>
            </a:r>
            <a:br>
              <a:rPr lang="ru-RU" sz="1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МБОУ 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«</a:t>
            </a:r>
            <a:r>
              <a:rPr lang="ru-RU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Досатуйская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СОШ»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Приаргунский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район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Забайкальский край</a:t>
            </a:r>
            <a:endParaRPr lang="en-US" sz="1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79388" y="142852"/>
            <a:ext cx="33845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>
                <a:latin typeface="Arial" charset="0"/>
              </a:rPr>
              <a:t>В</a:t>
            </a:r>
            <a:r>
              <a:rPr lang="ru-RU" sz="1800" dirty="0" smtClean="0">
                <a:latin typeface="Arial" charset="0"/>
              </a:rPr>
              <a:t>неклассное </a:t>
            </a:r>
            <a:r>
              <a:rPr lang="ru-RU" sz="1800" dirty="0">
                <a:latin typeface="Arial" charset="0"/>
              </a:rPr>
              <a:t>мероприятие по </a:t>
            </a:r>
            <a:r>
              <a:rPr lang="ru-RU" sz="1800" dirty="0" smtClean="0">
                <a:latin typeface="Arial" charset="0"/>
              </a:rPr>
              <a:t>литературе в форме интеллектуальной игры по «Повестям Белкина» А. С. Пушкина, </a:t>
            </a:r>
            <a:r>
              <a:rPr lang="ru-RU" sz="1800" dirty="0">
                <a:latin typeface="Arial" charset="0"/>
              </a:rPr>
              <a:t>7 класс  </a:t>
            </a:r>
          </a:p>
        </p:txBody>
      </p:sp>
      <p:sp>
        <p:nvSpPr>
          <p:cNvPr id="2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484438" y="2420938"/>
            <a:ext cx="3959225" cy="1835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СВОЯ 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- 2; БАЛЛОВ -  30 </a:t>
            </a:r>
          </a:p>
        </p:txBody>
      </p:sp>
      <p:pic>
        <p:nvPicPr>
          <p:cNvPr id="1126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971550" y="1700213"/>
            <a:ext cx="72009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Анна Ахматова писала: “Пушкин считал смерть только тогда страшной, когда есть счастье”. Дождался ли </a:t>
            </a:r>
            <a:r>
              <a:rPr lang="ru-RU" sz="2800" dirty="0" err="1" smtClean="0"/>
              <a:t>Сильвио</a:t>
            </a:r>
            <a:r>
              <a:rPr lang="ru-RU" sz="2800" dirty="0" smtClean="0"/>
              <a:t> подходящего момента для отмщения графу? (Повесть “Выстрел”.)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827088" y="5157788"/>
            <a:ext cx="5040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Да, он решил сделать свой выстрел в тот момент, когда граф женился и очень дорожил своим счастьем.</a:t>
            </a:r>
            <a:endParaRPr lang="ru-RU" sz="20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7" grpId="0"/>
      <p:bldP spid="4403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- 2; БАЛЛОВ -  40 </a:t>
            </a:r>
          </a:p>
        </p:txBody>
      </p:sp>
      <p:pic>
        <p:nvPicPr>
          <p:cNvPr id="1229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1331913" y="1989138"/>
            <a:ext cx="6769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</a:rPr>
              <a:t>«Но </a:t>
            </a:r>
            <a:r>
              <a:rPr lang="ru-RU" dirty="0" err="1" smtClean="0">
                <a:solidFill>
                  <a:srgbClr val="0000FF"/>
                </a:solidFill>
              </a:rPr>
              <a:t>Трюхина</a:t>
            </a:r>
            <a:r>
              <a:rPr lang="ru-RU" dirty="0" smtClean="0">
                <a:solidFill>
                  <a:srgbClr val="0000FF"/>
                </a:solidFill>
              </a:rPr>
              <a:t> умирала на </a:t>
            </a:r>
            <a:r>
              <a:rPr lang="ru-RU" dirty="0" err="1" smtClean="0">
                <a:solidFill>
                  <a:srgbClr val="0000FF"/>
                </a:solidFill>
              </a:rPr>
              <a:t>Разгуляе</a:t>
            </a:r>
            <a:r>
              <a:rPr lang="ru-RU" dirty="0" smtClean="0">
                <a:solidFill>
                  <a:srgbClr val="0000FF"/>
                </a:solidFill>
              </a:rPr>
              <a:t>…» Что такое Разгуляй?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1352" name="Text Box 8"/>
          <p:cNvSpPr txBox="1">
            <a:spLocks noChangeArrowheads="1"/>
          </p:cNvSpPr>
          <p:nvPr/>
        </p:nvSpPr>
        <p:spPr bwMode="auto">
          <a:xfrm>
            <a:off x="827584" y="4941168"/>
            <a:ext cx="4968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0" dirty="0" smtClean="0">
                <a:solidFill>
                  <a:schemeClr val="hlink"/>
                </a:solidFill>
              </a:rPr>
              <a:t>Разгуляй – московская улица, расположенная недалеко от </a:t>
            </a:r>
            <a:r>
              <a:rPr lang="ru-RU" sz="2000" i="0" dirty="0" err="1" smtClean="0">
                <a:solidFill>
                  <a:schemeClr val="hlink"/>
                </a:solidFill>
              </a:rPr>
              <a:t>Басманной</a:t>
            </a:r>
            <a:r>
              <a:rPr lang="ru-RU" sz="2000" i="0" dirty="0" smtClean="0">
                <a:solidFill>
                  <a:schemeClr val="hlink"/>
                </a:solidFill>
              </a:rPr>
              <a:t> (где раньше проживал гробовщик) и далеко от </a:t>
            </a:r>
            <a:r>
              <a:rPr lang="ru-RU" sz="2000" i="0" dirty="0" err="1" smtClean="0">
                <a:solidFill>
                  <a:schemeClr val="hlink"/>
                </a:solidFill>
              </a:rPr>
              <a:t>Никитской</a:t>
            </a:r>
            <a:r>
              <a:rPr lang="ru-RU" sz="2000" i="0" dirty="0" smtClean="0">
                <a:solidFill>
                  <a:schemeClr val="hlink"/>
                </a:solidFill>
              </a:rPr>
              <a:t> (куда он переехал).</a:t>
            </a:r>
            <a:endParaRPr lang="ru-RU" sz="20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1" grpId="0"/>
      <p:bldP spid="441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- 2; БАЛЛОВ -  50 </a:t>
            </a:r>
          </a:p>
        </p:txBody>
      </p:sp>
      <p:pic>
        <p:nvPicPr>
          <p:cNvPr id="1331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1052513"/>
            <a:ext cx="190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539750" y="1557338"/>
            <a:ext cx="6480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</a:rPr>
              <a:t>Когда и где впервые были опубликованы «Повести покойного Ивана Петровича Белкина, изданные А. П.»?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899592" y="5229200"/>
            <a:ext cx="5329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В Петербурге в октябре 1830 года.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7" grpId="0"/>
      <p:bldP spid="4423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- 3; БАЛЛОВ -  10 </a:t>
            </a:r>
          </a:p>
        </p:txBody>
      </p:sp>
      <p:pic>
        <p:nvPicPr>
          <p:cNvPr id="14339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684213" y="1628775"/>
            <a:ext cx="72009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«Тесная квартирка сапожника была наполнена гостями, большею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частию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 немцами-ремесленниками, с их жёнами и подмастерьями».</a:t>
            </a:r>
            <a:endParaRPr lang="ru-RU" dirty="0">
              <a:solidFill>
                <a:schemeClr val="accent1">
                  <a:lumMod val="25000"/>
                </a:schemeClr>
              </a:solidFill>
              <a:cs typeface="+mn-cs"/>
            </a:endParaRPr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900113" y="5373688"/>
            <a:ext cx="4608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«Гробовщик»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- 3; БАЛЛОВ -  20 </a:t>
            </a:r>
          </a:p>
        </p:txBody>
      </p:sp>
      <p:pic>
        <p:nvPicPr>
          <p:cNvPr id="1536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«Жизнь армейского офицера известна. Утром ученье, манеж, обед у полкового командира или в жидовском трактире; вечером пунш и карты». </a:t>
            </a:r>
            <a:endParaRPr lang="ru-RU" sz="4000" dirty="0">
              <a:solidFill>
                <a:schemeClr val="accent1">
                  <a:lumMod val="25000"/>
                </a:schemeClr>
              </a:solidFill>
              <a:cs typeface="+mn-cs"/>
            </a:endParaRPr>
          </a:p>
        </p:txBody>
      </p:sp>
      <p:sp>
        <p:nvSpPr>
          <p:cNvPr id="444424" name="Text Box 8"/>
          <p:cNvSpPr txBox="1">
            <a:spLocks noChangeArrowheads="1"/>
          </p:cNvSpPr>
          <p:nvPr/>
        </p:nvSpPr>
        <p:spPr bwMode="auto">
          <a:xfrm>
            <a:off x="611188" y="5373688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3" grpId="0"/>
      <p:bldP spid="4444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- 3; БАЛЛОВ -  30 </a:t>
            </a:r>
          </a:p>
        </p:txBody>
      </p:sp>
      <p:pic>
        <p:nvPicPr>
          <p:cNvPr id="1638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42486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«Он вспыхнул и дал мне пощёчину. Мы бросились к саблям; дамы попадали в обморок, нас растащили, и в эту ночь поехали мы драться».</a:t>
            </a:r>
            <a:endParaRPr lang="ru-RU" sz="4000" dirty="0">
              <a:solidFill>
                <a:schemeClr val="accent1">
                  <a:lumMod val="25000"/>
                </a:schemeClr>
              </a:solidFill>
              <a:cs typeface="+mn-cs"/>
            </a:endParaRPr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179512" y="5517232"/>
            <a:ext cx="698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7" grpId="0"/>
      <p:bldP spid="4454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- 3; БАЛЛОВ -  40 </a:t>
            </a:r>
          </a:p>
        </p:txBody>
      </p:sp>
      <p:pic>
        <p:nvPicPr>
          <p:cNvPr id="1741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4248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«Никто в доме не знал о предположенном побеге. Письма, накануне ею написанные были сожжены; её горничная никому ни о чём не говорила, опасаясь гнева господ»</a:t>
            </a:r>
            <a:endParaRPr lang="ru-RU" sz="4000" dirty="0">
              <a:solidFill>
                <a:schemeClr val="accent1">
                  <a:lumMod val="25000"/>
                </a:schemeClr>
              </a:solidFill>
              <a:cs typeface="+mn-cs"/>
            </a:endParaRPr>
          </a:p>
        </p:txBody>
      </p:sp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395288" y="5949950"/>
            <a:ext cx="6481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«Метель»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1" grpId="0"/>
      <p:bldP spid="4464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     БЛОК  - 3; БАЛЛОВ -  50 </a:t>
            </a:r>
          </a:p>
        </p:txBody>
      </p:sp>
      <p:pic>
        <p:nvPicPr>
          <p:cNvPr id="1843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0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250825" y="1844675"/>
            <a:ext cx="860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447497" name="Text Box 9"/>
          <p:cNvSpPr txBox="1">
            <a:spLocks noChangeArrowheads="1"/>
          </p:cNvSpPr>
          <p:nvPr/>
        </p:nvSpPr>
        <p:spPr bwMode="auto">
          <a:xfrm>
            <a:off x="611188" y="1844675"/>
            <a:ext cx="828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  <a:cs typeface="+mn-cs"/>
              </a:rPr>
              <a:t>«К обеду приехал лекарь. Он пощупал пульс больного, поговорил с ним по-немецки, и по-русски объявил, что ему нужно одно спокойствие и что дня через два ему можно будет отправляться в дорогу»</a:t>
            </a:r>
            <a:endParaRPr lang="ru-RU" sz="3200" dirty="0">
              <a:solidFill>
                <a:schemeClr val="accent1">
                  <a:lumMod val="25000"/>
                </a:schemeClr>
              </a:solidFill>
              <a:cs typeface="+mn-cs"/>
            </a:endParaRPr>
          </a:p>
        </p:txBody>
      </p:sp>
      <p:sp>
        <p:nvSpPr>
          <p:cNvPr id="447498" name="Text Box 10"/>
          <p:cNvSpPr txBox="1">
            <a:spLocks noChangeArrowheads="1"/>
          </p:cNvSpPr>
          <p:nvPr/>
        </p:nvSpPr>
        <p:spPr bwMode="auto">
          <a:xfrm>
            <a:off x="684213" y="5373688"/>
            <a:ext cx="6192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«Станционный смотритель»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7" grpId="0"/>
      <p:bldP spid="4474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- 4; БАЛЛОВ -  10 </a:t>
            </a:r>
          </a:p>
        </p:txBody>
      </p:sp>
      <p:pic>
        <p:nvPicPr>
          <p:cNvPr id="19459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468313" y="908050"/>
            <a:ext cx="83534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“Какая-то таинственность окружала его судьбу; он казался русским, а носил иностранное имя. Некогда он служил в гусарах, и даже счастливо; никто не знал причины, побудившей его выйти в отставку и поселиться в  бедном местечке...”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539750" y="6092825"/>
            <a:ext cx="6696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err="1" smtClean="0"/>
              <a:t>Сильвио</a:t>
            </a:r>
            <a:r>
              <a:rPr lang="ru-RU" sz="2800" dirty="0" smtClean="0"/>
              <a:t>, “Выстрел”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- 4; БАЛЛОВ -  20 </a:t>
            </a:r>
          </a:p>
        </p:txBody>
      </p:sp>
      <p:pic>
        <p:nvPicPr>
          <p:cNvPr id="2048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323850" y="1628775"/>
            <a:ext cx="84248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Она «была воспитана на французских романах и, следственно, была влюблена. Предмет, избранный ею, был бедный армейский прапорщик, находившийся в отпуску в своей деревне».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539750" y="5589588"/>
            <a:ext cx="7129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Марья Гавриловна, «Метель»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6" grpId="0"/>
      <p:bldP spid="4495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 с интернета\ОС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78"/>
            <a:ext cx="9147437" cy="6860578"/>
          </a:xfrm>
          <a:prstGeom prst="rect">
            <a:avLst/>
          </a:prstGeom>
          <a:noFill/>
        </p:spPr>
      </p:pic>
      <p:graphicFrame>
        <p:nvGraphicFramePr>
          <p:cNvPr id="429132" name="Group 76"/>
          <p:cNvGraphicFramePr>
            <a:graphicFrameLocks noGrp="1"/>
          </p:cNvGraphicFramePr>
          <p:nvPr/>
        </p:nvGraphicFramePr>
        <p:xfrm>
          <a:off x="251520" y="764704"/>
          <a:ext cx="8136904" cy="5400600"/>
        </p:xfrm>
        <a:graphic>
          <a:graphicData uri="http://schemas.openxmlformats.org/drawingml/2006/table">
            <a:tbl>
              <a:tblPr/>
              <a:tblGrid>
                <a:gridCol w="2449512"/>
                <a:gridCol w="815975"/>
                <a:gridCol w="1236663"/>
                <a:gridCol w="1236662"/>
                <a:gridCol w="1235075"/>
                <a:gridCol w="1163017"/>
              </a:tblGrid>
              <a:tr h="834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Эпиграфы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Вспомни…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Узнай текст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Герои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Чьи слова?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Описание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26" name="Picture 57" descr="5380">
            <a:hlinkClick r:id="rId34" action="ppaction://hlinksldjump"/>
          </p:cNvPr>
          <p:cNvPicPr>
            <a:picLocks noChangeAspect="1" noChangeArrowheads="1" noCrop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8477250" y="0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- 4; БАЛЛОВ -  30 </a:t>
            </a:r>
          </a:p>
        </p:txBody>
      </p:sp>
      <p:pic>
        <p:nvPicPr>
          <p:cNvPr id="2150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251520" y="1268760"/>
            <a:ext cx="85693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  «...я смотрел на его седину, на глубокие морщины давно небритого лица, на сгорбленную спину — и не мог надивиться, как три или четыре года могли превратить бодрого мужчину в хилого старика»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0571" name="Text Box 11"/>
          <p:cNvSpPr txBox="1">
            <a:spLocks noChangeArrowheads="1"/>
          </p:cNvSpPr>
          <p:nvPr/>
        </p:nvSpPr>
        <p:spPr bwMode="auto">
          <a:xfrm>
            <a:off x="539750" y="5734050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Самсон </a:t>
            </a:r>
            <a:r>
              <a:rPr lang="ru-RU" sz="2400" dirty="0" err="1" smtClean="0"/>
              <a:t>Вырин</a:t>
            </a:r>
            <a:r>
              <a:rPr lang="ru-RU" sz="2400" dirty="0" smtClean="0"/>
              <a:t>, «Станционный смотритель»</a:t>
            </a:r>
            <a:endParaRPr lang="ru-RU" sz="24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0" grpId="0"/>
      <p:bldP spid="4505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- 4; БАЛЛОВ -  40 </a:t>
            </a:r>
          </a:p>
        </p:txBody>
      </p:sp>
      <p:pic>
        <p:nvPicPr>
          <p:cNvPr id="2253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250825" y="1341438"/>
            <a:ext cx="87137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«Ей было семнадцать лет. Чёрные глаза оживляли её смуглое и очень приятное лицо. Она была единственное и, следственно, балованное дитя. Её резвость и поминутные проказы восхищали отца и приводили в отчаяние её мадам мисс </a:t>
            </a:r>
            <a:r>
              <a:rPr lang="ru-RU" sz="3200" dirty="0" err="1" smtClean="0"/>
              <a:t>Жаксон</a:t>
            </a:r>
            <a:r>
              <a:rPr lang="ru-RU" sz="3200" dirty="0" smtClean="0"/>
              <a:t>».</a:t>
            </a:r>
            <a:endParaRPr lang="ru-RU" sz="3000" dirty="0">
              <a:solidFill>
                <a:srgbClr val="0000FF"/>
              </a:solidFill>
            </a:endParaRPr>
          </a:p>
        </p:txBody>
      </p:sp>
      <p:pic>
        <p:nvPicPr>
          <p:cNvPr id="22533" name="Picture 11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47637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596" name="Text Box 12"/>
          <p:cNvSpPr txBox="1">
            <a:spLocks noChangeArrowheads="1"/>
          </p:cNvSpPr>
          <p:nvPr/>
        </p:nvSpPr>
        <p:spPr bwMode="auto">
          <a:xfrm>
            <a:off x="179512" y="5589240"/>
            <a:ext cx="698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Лиза Муромская, «Барышня-крестьянка»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3" grpId="0"/>
      <p:bldP spid="4515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- 4; БАЛЛОВ -  50 </a:t>
            </a:r>
          </a:p>
        </p:txBody>
      </p:sp>
      <p:pic>
        <p:nvPicPr>
          <p:cNvPr id="2355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617" name="Text Box 9"/>
          <p:cNvSpPr txBox="1">
            <a:spLocks noChangeArrowheads="1"/>
          </p:cNvSpPr>
          <p:nvPr/>
        </p:nvSpPr>
        <p:spPr bwMode="auto">
          <a:xfrm>
            <a:off x="323528" y="1700808"/>
            <a:ext cx="8353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dirty="0" smtClean="0"/>
              <a:t>«</a:t>
            </a:r>
            <a:r>
              <a:rPr lang="ru-RU" dirty="0" smtClean="0"/>
              <a:t>При сих словах вышла из-за перегородки девочка лет четырнадцати и побежала в сени. Красота её меня поразила».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179512" y="5229200"/>
            <a:ext cx="74882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Дуня, «Станционный смотритель».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- 5; БАЛЛОВ -  10 </a:t>
            </a:r>
          </a:p>
        </p:txBody>
      </p:sp>
      <p:pic>
        <p:nvPicPr>
          <p:cNvPr id="24579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179512" y="1988840"/>
            <a:ext cx="86423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/>
              <a:t>«Милостивый государь, извольте выйти, и благодарите Бога, что это случилось у меня в доме».</a:t>
            </a:r>
            <a:endParaRPr lang="ru-RU" sz="4000" dirty="0"/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611560" y="5445224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err="1" smtClean="0">
                <a:solidFill>
                  <a:schemeClr val="hlink"/>
                </a:solidFill>
              </a:rPr>
              <a:t>Сильвио</a:t>
            </a:r>
            <a:r>
              <a:rPr lang="ru-RU" sz="2800" i="0" dirty="0" smtClean="0">
                <a:solidFill>
                  <a:schemeClr val="hlink"/>
                </a:solidFill>
              </a:rPr>
              <a:t>, 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9" grpId="0"/>
      <p:bldP spid="4536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- 5; БАЛЛОВ -  20 </a:t>
            </a:r>
          </a:p>
        </p:txBody>
      </p:sp>
      <p:pic>
        <p:nvPicPr>
          <p:cNvPr id="2560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2555875" y="1484313"/>
            <a:ext cx="56165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dirty="0" smtClean="0"/>
              <a:t>«Я доволен; я видел твоё смятение, твою робость. Предаю тебя твоей совести».</a:t>
            </a:r>
            <a:endParaRPr lang="ru-RU" sz="4000" dirty="0"/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250825" y="5373688"/>
            <a:ext cx="7489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err="1" smtClean="0">
                <a:solidFill>
                  <a:schemeClr val="hlink"/>
                </a:solidFill>
              </a:rPr>
              <a:t>Сильвио</a:t>
            </a:r>
            <a:r>
              <a:rPr lang="ru-RU" sz="2800" i="0" dirty="0" smtClean="0">
                <a:solidFill>
                  <a:schemeClr val="hlink"/>
                </a:solidFill>
              </a:rPr>
              <a:t>, 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  <p:pic>
        <p:nvPicPr>
          <p:cNvPr id="25606" name="Picture 9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68413"/>
            <a:ext cx="190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3" grpId="0"/>
      <p:bldP spid="4546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- 5; БАЛЛОВ -  30 </a:t>
            </a:r>
          </a:p>
        </p:txBody>
      </p:sp>
      <p:pic>
        <p:nvPicPr>
          <p:cNvPr id="2662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5687" name="Text Box 7"/>
          <p:cNvSpPr txBox="1">
            <a:spLocks noChangeArrowheads="1"/>
          </p:cNvSpPr>
          <p:nvPr/>
        </p:nvSpPr>
        <p:spPr bwMode="auto">
          <a:xfrm>
            <a:off x="539552" y="2060848"/>
            <a:ext cx="79216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/>
              <a:t>«Небось, милая, — сказал он Лизе, — собака моя не кусается».</a:t>
            </a:r>
          </a:p>
          <a:p>
            <a:pPr>
              <a:spcBef>
                <a:spcPct val="50000"/>
              </a:spcBef>
            </a:pPr>
            <a:endParaRPr lang="ru-RU" sz="4000" dirty="0"/>
          </a:p>
        </p:txBody>
      </p:sp>
      <p:sp>
        <p:nvSpPr>
          <p:cNvPr id="455688" name="Text Box 8"/>
          <p:cNvSpPr txBox="1">
            <a:spLocks noChangeArrowheads="1"/>
          </p:cNvSpPr>
          <p:nvPr/>
        </p:nvSpPr>
        <p:spPr bwMode="auto">
          <a:xfrm>
            <a:off x="468313" y="5445125"/>
            <a:ext cx="698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Алексей, «Барышня-крестьянка»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7" grpId="0"/>
      <p:bldP spid="4556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- 5; БАЛЛОВ -  40 </a:t>
            </a:r>
          </a:p>
        </p:txBody>
      </p:sp>
      <p:pic>
        <p:nvPicPr>
          <p:cNvPr id="2765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6711" name="Text Box 7"/>
          <p:cNvSpPr txBox="1">
            <a:spLocks noChangeArrowheads="1"/>
          </p:cNvSpPr>
          <p:nvPr/>
        </p:nvSpPr>
        <p:spPr bwMode="auto">
          <a:xfrm>
            <a:off x="755650" y="1628775"/>
            <a:ext cx="7920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«Ах, Дуня, Дуня! Что за девка-то была! Бывало, кто ни проедет, всякий похвалит, никто не осудит. Барыни дарили её, та платочком, та серёжками».</a:t>
            </a:r>
            <a:endParaRPr lang="ru-RU" dirty="0"/>
          </a:p>
        </p:txBody>
      </p:sp>
      <p:sp>
        <p:nvSpPr>
          <p:cNvPr id="456712" name="Text Box 8"/>
          <p:cNvSpPr txBox="1">
            <a:spLocks noChangeArrowheads="1"/>
          </p:cNvSpPr>
          <p:nvPr/>
        </p:nvSpPr>
        <p:spPr bwMode="auto">
          <a:xfrm>
            <a:off x="467544" y="5229200"/>
            <a:ext cx="72723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Самсон </a:t>
            </a:r>
            <a:r>
              <a:rPr lang="ru-RU" sz="2800" i="0" dirty="0" err="1" smtClean="0">
                <a:solidFill>
                  <a:schemeClr val="hlink"/>
                </a:solidFill>
              </a:rPr>
              <a:t>Вырин</a:t>
            </a:r>
            <a:r>
              <a:rPr lang="ru-RU" sz="2800" i="0" dirty="0" smtClean="0">
                <a:solidFill>
                  <a:schemeClr val="hlink"/>
                </a:solidFill>
              </a:rPr>
              <a:t>, отец Дуни («Станционный смотритель»)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1" grpId="0"/>
      <p:bldP spid="4567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- 5; БАЛЛОВ -  50 </a:t>
            </a:r>
          </a:p>
        </p:txBody>
      </p:sp>
      <p:pic>
        <p:nvPicPr>
          <p:cNvPr id="2867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7735" name="Rectangle 7"/>
          <p:cNvSpPr>
            <a:spLocks noChangeArrowheads="1"/>
          </p:cNvSpPr>
          <p:nvPr/>
        </p:nvSpPr>
        <p:spPr bwMode="auto">
          <a:xfrm>
            <a:off x="467544" y="1628800"/>
            <a:ext cx="80955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«Я женат, я женат уже четвёртый год</a:t>
            </a:r>
          </a:p>
          <a:p>
            <a:pPr>
              <a:spcBef>
                <a:spcPct val="50000"/>
              </a:spcBef>
            </a:pPr>
            <a:r>
              <a:rPr lang="ru-RU" sz="3200" dirty="0" smtClean="0"/>
              <a:t>и не знаю, кто моя жена, и где она, и </a:t>
            </a:r>
          </a:p>
          <a:p>
            <a:pPr>
              <a:spcBef>
                <a:spcPct val="50000"/>
              </a:spcBef>
            </a:pPr>
            <a:r>
              <a:rPr lang="ru-RU" sz="3200" dirty="0" smtClean="0"/>
              <a:t>должен ли свидеться с нею когда-нибудь!»</a:t>
            </a:r>
            <a:endParaRPr lang="ru-RU" sz="3200" dirty="0"/>
          </a:p>
        </p:txBody>
      </p:sp>
      <p:sp>
        <p:nvSpPr>
          <p:cNvPr id="457736" name="Text Box 8"/>
          <p:cNvSpPr txBox="1">
            <a:spLocks noChangeArrowheads="1"/>
          </p:cNvSpPr>
          <p:nvPr/>
        </p:nvSpPr>
        <p:spPr bwMode="auto">
          <a:xfrm>
            <a:off x="179388" y="5589588"/>
            <a:ext cx="74882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err="1" smtClean="0">
                <a:solidFill>
                  <a:schemeClr val="hlink"/>
                </a:solidFill>
              </a:rPr>
              <a:t>Бурмин</a:t>
            </a:r>
            <a:r>
              <a:rPr lang="ru-RU" sz="2800" i="0" dirty="0" smtClean="0">
                <a:solidFill>
                  <a:schemeClr val="hlink"/>
                </a:solidFill>
              </a:rPr>
              <a:t>, «Метель»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6" name="Text Box 4"/>
          <p:cNvSpPr txBox="1">
            <a:spLocks noChangeArrowheads="1"/>
          </p:cNvSpPr>
          <p:nvPr/>
        </p:nvSpPr>
        <p:spPr bwMode="auto">
          <a:xfrm>
            <a:off x="900113" y="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- 6; БАЛЛОВ -  10 </a:t>
            </a:r>
          </a:p>
        </p:txBody>
      </p:sp>
      <p:pic>
        <p:nvPicPr>
          <p:cNvPr id="29699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59" name="Text Box 7"/>
          <p:cNvSpPr txBox="1">
            <a:spLocks noChangeArrowheads="1"/>
          </p:cNvSpPr>
          <p:nvPr/>
        </p:nvSpPr>
        <p:spPr bwMode="auto">
          <a:xfrm>
            <a:off x="358775" y="765175"/>
            <a:ext cx="87852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«Лакей ввёл меня в графский кабинет, а сам пошёл обо мне доложить. Обширный кабинет был убран со всевозможною роскошью; около стен стояли шкафы с книгами, и над каждым бронзовый бюст; над мраморным камином было широкое зеркало; пол обит был зелёным сукном и устлан коврами».</a:t>
            </a:r>
            <a:endParaRPr lang="ru-RU" dirty="0">
              <a:solidFill>
                <a:schemeClr val="accent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458760" name="Text Box 8"/>
          <p:cNvSpPr txBox="1">
            <a:spLocks noChangeArrowheads="1"/>
          </p:cNvSpPr>
          <p:nvPr/>
        </p:nvSpPr>
        <p:spPr bwMode="auto">
          <a:xfrm>
            <a:off x="611188" y="6021388"/>
            <a:ext cx="5905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9" grpId="0"/>
      <p:bldP spid="4587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- 6; БАЛЛОВ -  20 </a:t>
            </a:r>
          </a:p>
        </p:txBody>
      </p:sp>
      <p:pic>
        <p:nvPicPr>
          <p:cNvPr id="3072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87487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«Заря сияла на востоке. И золотые ряды облаков, казалось, ожидали солнца, как царедворцы ожидают государя; ясное небо, утренняя свежесть, роса, ветерок и пение птичек наполняли сердце младенческой </a:t>
            </a:r>
            <a:r>
              <a:rPr lang="ru-RU" sz="4000" dirty="0" err="1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весёлостию</a:t>
            </a:r>
            <a:r>
              <a:rPr lang="ru-RU" sz="4000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…»</a:t>
            </a:r>
            <a:endParaRPr lang="ru-RU" sz="4000" dirty="0">
              <a:solidFill>
                <a:schemeClr val="accent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467544" y="5949280"/>
            <a:ext cx="6840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Раннее утро, «Барышня-крестьянка»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3" grpId="0"/>
      <p:bldP spid="4597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7" name="Text Box 7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-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; БАЛЛОВ -  10 </a:t>
            </a:r>
          </a:p>
        </p:txBody>
      </p:sp>
      <p:pic>
        <p:nvPicPr>
          <p:cNvPr id="4099" name="Picture 9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684213" y="1628775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dirty="0" smtClean="0"/>
              <a:t>Какая повесть начинается с этого эпиграфа: «Стрелялись мы» (Баратынский)? </a:t>
            </a:r>
          </a:p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684213" y="4724400"/>
            <a:ext cx="6551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«Выстрел»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0" grpId="0"/>
      <p:bldP spid="4300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- 6; БАЛЛОВ -  30 </a:t>
            </a:r>
          </a:p>
        </p:txBody>
      </p:sp>
      <p:pic>
        <p:nvPicPr>
          <p:cNvPr id="3174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07" name="Text Box 7"/>
          <p:cNvSpPr txBox="1">
            <a:spLocks noChangeArrowheads="1"/>
          </p:cNvSpPr>
          <p:nvPr/>
        </p:nvSpPr>
        <p:spPr bwMode="auto">
          <a:xfrm>
            <a:off x="323528" y="1628800"/>
            <a:ext cx="83534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cs typeface="+mn-cs"/>
              </a:rPr>
              <a:t> </a:t>
            </a:r>
            <a:r>
              <a:rPr lang="ru-RU" dirty="0" smtClean="0">
                <a:cs typeface="+mn-cs"/>
              </a:rPr>
              <a:t>«В одну минуту дорогу занесло; окрестность исчезла во мгле мутной и желтоватой, сквозь которую летели белые хлопья снегу; небо </a:t>
            </a:r>
            <a:r>
              <a:rPr lang="ru-RU" dirty="0" err="1" smtClean="0">
                <a:cs typeface="+mn-cs"/>
              </a:rPr>
              <a:t>слилося</a:t>
            </a:r>
            <a:r>
              <a:rPr lang="ru-RU" dirty="0" smtClean="0">
                <a:cs typeface="+mn-cs"/>
              </a:rPr>
              <a:t> с землёю».</a:t>
            </a:r>
            <a:endParaRPr lang="ru-RU" sz="3200" dirty="0">
              <a:solidFill>
                <a:schemeClr val="accent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460808" name="Text Box 8"/>
          <p:cNvSpPr txBox="1">
            <a:spLocks noChangeArrowheads="1"/>
          </p:cNvSpPr>
          <p:nvPr/>
        </p:nvSpPr>
        <p:spPr bwMode="auto">
          <a:xfrm>
            <a:off x="539750" y="5589588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Метель, одноимённая повесть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      БЛОК  - 6; БАЛЛОВ -  40 </a:t>
            </a:r>
          </a:p>
        </p:txBody>
      </p:sp>
      <p:pic>
        <p:nvPicPr>
          <p:cNvPr id="3277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250825" y="1700213"/>
            <a:ext cx="88931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«…в кухне и гостиной поместились изделия хозяина: гробы всех цветов и всякого размера, также </a:t>
            </a:r>
            <a:r>
              <a:rPr lang="ru-RU" sz="4000" dirty="0" err="1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шкапы</a:t>
            </a:r>
            <a:r>
              <a:rPr lang="ru-RU" sz="4000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 с траурными шляпами…»</a:t>
            </a:r>
            <a:endParaRPr lang="ru-RU" sz="4000" dirty="0">
              <a:solidFill>
                <a:schemeClr val="accent1">
                  <a:lumMod val="10000"/>
                </a:schemeClr>
              </a:solidFill>
              <a:cs typeface="+mn-cs"/>
            </a:endParaRPr>
          </a:p>
        </p:txBody>
      </p:sp>
      <p:pic>
        <p:nvPicPr>
          <p:cNvPr id="32773" name="Picture 8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0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611560" y="5517232"/>
            <a:ext cx="5976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rgbClr val="C00000"/>
                </a:solidFill>
              </a:rPr>
              <a:t>Новое жилище </a:t>
            </a:r>
            <a:r>
              <a:rPr lang="ru-RU" sz="2800" i="0" dirty="0" err="1" smtClean="0">
                <a:solidFill>
                  <a:srgbClr val="C00000"/>
                </a:solidFill>
              </a:rPr>
              <a:t>Адрияна</a:t>
            </a:r>
            <a:r>
              <a:rPr lang="ru-RU" sz="2800" i="0" dirty="0" smtClean="0">
                <a:solidFill>
                  <a:srgbClr val="C00000"/>
                </a:solidFill>
              </a:rPr>
              <a:t> Прохорова, «Гробовщик»</a:t>
            </a:r>
            <a:endParaRPr lang="ru-RU" sz="2800" i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1" grpId="0"/>
      <p:bldP spid="4618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- 6; БАЛЛОВ -  50 </a:t>
            </a:r>
          </a:p>
        </p:txBody>
      </p:sp>
      <p:pic>
        <p:nvPicPr>
          <p:cNvPr id="3379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251520" y="1556792"/>
            <a:ext cx="86423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accent1">
                    <a:lumMod val="10000"/>
                  </a:schemeClr>
                </a:solidFill>
                <a:cs typeface="+mn-cs"/>
              </a:rPr>
              <a:t>«…голое место, ничем не ограждённое, усеянное деревянными крестами, не осенёнными ни единым деревцем. Отроду я не видел такого печального…»</a:t>
            </a:r>
            <a:endParaRPr lang="ru-RU" dirty="0">
              <a:solidFill>
                <a:schemeClr val="accent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251520" y="5373216"/>
            <a:ext cx="6624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rgbClr val="C00000"/>
                </a:solidFill>
              </a:rPr>
              <a:t>Кладбище, где похоронили Самсона </a:t>
            </a:r>
            <a:r>
              <a:rPr lang="ru-RU" sz="2800" i="0" dirty="0" err="1" smtClean="0">
                <a:solidFill>
                  <a:srgbClr val="C00000"/>
                </a:solidFill>
              </a:rPr>
              <a:t>Вырина</a:t>
            </a:r>
            <a:r>
              <a:rPr lang="ru-RU" sz="2800" i="0" dirty="0" smtClean="0">
                <a:solidFill>
                  <a:srgbClr val="C00000"/>
                </a:solidFill>
              </a:rPr>
              <a:t>, «Станционный смотритель»</a:t>
            </a:r>
            <a:endParaRPr lang="ru-RU" sz="2800" i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5" grpId="0"/>
      <p:bldP spid="4628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и с интернета\осень з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2051720" y="2348880"/>
            <a:ext cx="4897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dirty="0">
                <a:solidFill>
                  <a:srgbClr val="FFFF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; БАЛЛОВ -  20 </a:t>
            </a:r>
          </a:p>
        </p:txBody>
      </p:sp>
      <p:pic>
        <p:nvPicPr>
          <p:cNvPr id="512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755650" y="1773238"/>
            <a:ext cx="79200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3200" dirty="0" smtClean="0"/>
              <a:t>Кони мчатся по буграм, топчут снег глубокий…вот в сторонке божий храм виден одинокий…вдруг метелица кругом, снег валит клоками; черный </a:t>
            </a:r>
            <a:r>
              <a:rPr lang="ru-RU" sz="3200" dirty="0" err="1" smtClean="0"/>
              <a:t>вран</a:t>
            </a:r>
            <a:r>
              <a:rPr lang="ru-RU" sz="3200" dirty="0" smtClean="0"/>
              <a:t>, свистя крылом, вьется над санями…(Жуковский)</a:t>
            </a:r>
          </a:p>
          <a:p>
            <a:pPr algn="ctr">
              <a:spcBef>
                <a:spcPct val="50000"/>
              </a:spcBef>
            </a:pP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900113" y="5661025"/>
            <a:ext cx="5040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«Метель» 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9" grpId="0"/>
      <p:bldP spid="433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; БАЛЛОВ -  30 </a:t>
            </a:r>
          </a:p>
        </p:txBody>
      </p:sp>
      <p:pic>
        <p:nvPicPr>
          <p:cNvPr id="6147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27088" y="1628775"/>
            <a:ext cx="7345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dirty="0" smtClean="0"/>
              <a:t>Не зрим ли каждый день гробов, седин дряхлеющей вселенной? (Державин)</a:t>
            </a:r>
          </a:p>
          <a:p>
            <a:pPr algn="ctr">
              <a:spcBef>
                <a:spcPct val="50000"/>
              </a:spcBef>
            </a:pP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4184" name="Text Box 8"/>
          <p:cNvSpPr txBox="1">
            <a:spLocks noChangeArrowheads="1"/>
          </p:cNvSpPr>
          <p:nvPr/>
        </p:nvSpPr>
        <p:spPr bwMode="auto">
          <a:xfrm>
            <a:off x="827088" y="4581525"/>
            <a:ext cx="648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«Гробовщик»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3" grpId="0"/>
      <p:bldP spid="434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3333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; БАЛЛОВ -  40 </a:t>
            </a:r>
          </a:p>
        </p:txBody>
      </p:sp>
      <p:pic>
        <p:nvPicPr>
          <p:cNvPr id="7171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611188" y="1196975"/>
            <a:ext cx="7921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4000" dirty="0" smtClean="0"/>
              <a:t>Коллежский регистратор, почтовой станции диктатор (Вяземский)</a:t>
            </a:r>
          </a:p>
          <a:p>
            <a:pPr algn="ctr">
              <a:spcBef>
                <a:spcPct val="50000"/>
              </a:spcBef>
            </a:pP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611188" y="5949950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«Станционный смотритель»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/>
      <p:bldP spid="435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; БАЛЛОВ -  50 </a:t>
            </a:r>
          </a:p>
        </p:txBody>
      </p:sp>
      <p:pic>
        <p:nvPicPr>
          <p:cNvPr id="8195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small_information_items_1206188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196975"/>
            <a:ext cx="190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2195736" y="1340768"/>
            <a:ext cx="55435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/>
              <a:t>Во всех ты, Душенька, нарядах хороша (Богданович). </a:t>
            </a:r>
          </a:p>
          <a:p>
            <a:pPr lvl="0" algn="ctr">
              <a:spcBef>
                <a:spcPct val="50000"/>
              </a:spcBef>
            </a:pPr>
            <a:endParaRPr lang="ru-RU" sz="4000" dirty="0" smtClean="0"/>
          </a:p>
          <a:p>
            <a:pPr algn="ctr">
              <a:spcBef>
                <a:spcPct val="50000"/>
              </a:spcBef>
            </a:pP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6233" name="Text Box 9"/>
          <p:cNvSpPr txBox="1">
            <a:spLocks noChangeArrowheads="1"/>
          </p:cNvSpPr>
          <p:nvPr/>
        </p:nvSpPr>
        <p:spPr bwMode="auto">
          <a:xfrm>
            <a:off x="539750" y="5229225"/>
            <a:ext cx="6696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«Барышня-крестьянка»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2" grpId="0"/>
      <p:bldP spid="436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- 2; БАЛЛОВ -  10 </a:t>
            </a:r>
          </a:p>
        </p:txBody>
      </p:sp>
      <p:pic>
        <p:nvPicPr>
          <p:cNvPr id="9219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1187624" y="1700808"/>
            <a:ext cx="66246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Вспомните, что за история представлена на “картинках, украшавших смиренную, но опрятную обитель” Самсона </a:t>
            </a:r>
            <a:r>
              <a:rPr lang="ru-RU" sz="2400" dirty="0" err="1" smtClean="0"/>
              <a:t>Вырина</a:t>
            </a:r>
            <a:r>
              <a:rPr lang="ru-RU" sz="2400" dirty="0" smtClean="0"/>
              <a:t> и его дочери? С какой целью, по-вашему, автор так подробно останавливается на них в самом начале повести “Станционный смотритель”?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1115616" y="4941168"/>
            <a:ext cx="53292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 На картинках была представлена библейская история о блудном сыне; автор уделяет ей много внимания, поскольку весь сюжет повести по-своему передаёт эту историю.</a:t>
            </a:r>
            <a:endParaRPr lang="ru-RU" sz="20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9" grpId="0"/>
      <p:bldP spid="438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БЛОК  - 2; БАЛЛОВ -  20 </a:t>
            </a:r>
          </a:p>
        </p:txBody>
      </p:sp>
      <p:pic>
        <p:nvPicPr>
          <p:cNvPr id="10243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59769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Повесть “Барышня-крестьянка” заканчивается словами: “Читатели избавят меня от излишней обязанности описывать развязку”. Какова же развязка этой повести?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1187624" y="5301208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Свадьба Алексея </a:t>
            </a:r>
            <a:r>
              <a:rPr lang="ru-RU" sz="2400" dirty="0" err="1" smtClean="0"/>
              <a:t>Берестова</a:t>
            </a:r>
            <a:r>
              <a:rPr lang="ru-RU" sz="2400" dirty="0" smtClean="0"/>
              <a:t> и Лизы Муромской.</a:t>
            </a:r>
            <a:endParaRPr lang="ru-RU" sz="24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3" grpId="0"/>
      <p:bldP spid="439304" grpId="0"/>
    </p:bldLst>
  </p:timing>
</p:sld>
</file>

<file path=ppt/theme/theme1.xml><?xml version="1.0" encoding="utf-8"?>
<a:theme xmlns:a="http://schemas.openxmlformats.org/drawingml/2006/main" name="СВОЯ ИГРА,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66"/>
      </a:hlink>
      <a:folHlink>
        <a:srgbClr val="FF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66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СВОЯ ИГРА,</Template>
  <TotalTime>231</TotalTime>
  <Words>1289</Words>
  <Application>Microsoft Office PowerPoint</Application>
  <PresentationFormat>Экран (4:3)</PresentationFormat>
  <Paragraphs>168</Paragraphs>
  <Slides>33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СВОЯ ИГРА,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Home</cp:lastModifiedBy>
  <cp:revision>30</cp:revision>
  <cp:lastPrinted>1601-01-01T00:00:00Z</cp:lastPrinted>
  <dcterms:created xsi:type="dcterms:W3CDTF">2012-02-10T02:36:51Z</dcterms:created>
  <dcterms:modified xsi:type="dcterms:W3CDTF">2013-01-03T02:17:18Z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