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2" autoAdjust="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 dir="u"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mnesia.pavelbers.com/Magnizkiy%2072953_or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7800" y="404664"/>
            <a:ext cx="45818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Арифметика </a:t>
            </a:r>
            <a:r>
              <a:rPr lang="ru-RU" sz="16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- это наука о числах. Название «арифметика» </a:t>
            </a:r>
            <a:r>
              <a:rPr lang="ru-RU" sz="16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 происходит </a:t>
            </a:r>
            <a:r>
              <a:rPr lang="ru-RU" sz="16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от греческого слова «</a:t>
            </a:r>
            <a:r>
              <a:rPr lang="ru-RU" sz="16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аритмос</a:t>
            </a:r>
            <a:r>
              <a:rPr lang="ru-RU" sz="16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», что означает «число». В арифметике изучаются простейшие свойства чисел и правила вычислений.</a:t>
            </a:r>
            <a:endParaRPr lang="ru-RU" sz="1600" b="1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     В </a:t>
            </a:r>
            <a:r>
              <a:rPr lang="ru-RU" sz="16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1703 году издан первый в России печатный учебник «Арифметика», до него были лишь рукописные математические книги. Автором этого учебника является Леонтий </a:t>
            </a:r>
            <a:r>
              <a:rPr lang="ru-RU" sz="16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Филлипович</a:t>
            </a:r>
            <a:r>
              <a:rPr lang="ru-RU" sz="16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Магницкий.</a:t>
            </a:r>
            <a:endParaRPr lang="ru-RU" sz="1600" b="1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just"/>
            <a:r>
              <a:rPr lang="ru-RU" sz="1600" b="1" dirty="0">
                <a:solidFill>
                  <a:srgbClr val="FFFF00"/>
                </a:solidFill>
                <a:latin typeface="Arial"/>
              </a:rPr>
              <a:t>  </a:t>
            </a:r>
            <a:r>
              <a:rPr lang="ru-RU" sz="1600" b="1" dirty="0" smtClean="0">
                <a:solidFill>
                  <a:srgbClr val="FFFF00"/>
                </a:solidFill>
                <a:latin typeface="Arial"/>
              </a:rPr>
              <a:t>  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был выходцем из крестьянской семьи </a:t>
            </a:r>
            <a:r>
              <a:rPr lang="ru-RU" sz="1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Телятиных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61" y="316849"/>
            <a:ext cx="3459651" cy="323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4648" y="3501008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1669-1739</a:t>
            </a:r>
            <a:endParaRPr lang="ru-RU" b="1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084168" y="3501008"/>
            <a:ext cx="2376264" cy="289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3804600"/>
            <a:ext cx="48757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Однажды беседуя с Леонтием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Телятиным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Петр I сказал: «Да ты, братец, силен в науках, притягиваешь знания, как магнит, быть тебе посему Магницким». Так, Леонтий Филиппович Телятин стал Магницким. При огромном участии Петра в России выходит первый отечественный учебник по математике.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974390"/>
              </p:ext>
            </p:extLst>
          </p:nvPr>
        </p:nvGraphicFramePr>
        <p:xfrm>
          <a:off x="3895725" y="3223101"/>
          <a:ext cx="1352550" cy="2155835"/>
        </p:xfrm>
        <a:graphic>
          <a:graphicData uri="http://schemas.openxmlformats.org/drawingml/2006/table">
            <a:tbl>
              <a:tblPr/>
              <a:tblGrid>
                <a:gridCol w="1352550"/>
              </a:tblGrid>
              <a:tr h="1790075">
                <a:tc>
                  <a:txBody>
                    <a:bodyPr/>
                    <a:lstStyle/>
                    <a:p>
                      <a:pPr algn="ctr"/>
                      <a:endParaRPr lang="ru-RU" dirty="0"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AutoShape 12" descr="http://amnesia.pavelbers.com/Magnizkiy%2072953_or_small.jp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686944" y="40392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9297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836" y="185233"/>
            <a:ext cx="871296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 Выполнение теста (слайд 10)</a:t>
            </a:r>
            <a:endParaRPr lang="ru-RU" sz="14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1. Мороженое содержит 5 частей воды, 2 части молочного жира и 3 части сахара. Сколько надо  сахара, чтобы приготовить 1 кг мороженого?</a:t>
            </a:r>
            <a:endParaRPr lang="ru-RU" sz="14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А) 600         Б) 300      В)  200</a:t>
            </a:r>
            <a:endParaRPr lang="ru-RU" sz="14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2. В соревнованиях приняли участие 56 спортсменов, причем юношей на 16 больше, чем девушек. Сколько юношей приняло участие в соревнованиях?</a:t>
            </a:r>
            <a:endParaRPr lang="ru-RU" sz="14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А) 24            Б) 36        В) 20</a:t>
            </a:r>
            <a:endParaRPr lang="ru-RU" sz="14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3. Для спортивного клуба купили 80 больших и маленьких мячей, причем больших в 4 раза меньше, чем маленьких. Сколько купили больших мячей?</a:t>
            </a:r>
            <a:endParaRPr lang="ru-RU" sz="14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А)  16       Б) 20          В) 64</a:t>
            </a:r>
            <a:endParaRPr lang="ru-RU" sz="14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4. Найти   9х – 9у = ?     если  х – у = 4</a:t>
            </a:r>
            <a:endParaRPr lang="ru-RU" sz="14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А) 36            Б)  13                 В)   5</a:t>
            </a:r>
            <a:endParaRPr lang="ru-RU" sz="14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Ключ:  Б В А </a:t>
            </a:r>
            <a:r>
              <a:rPr lang="ru-RU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А</a:t>
            </a:r>
            <a:endParaRPr lang="ru-RU" sz="1400" b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331895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05342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Девяти мальчикам и девочкам подарили 60 конфет, причем каждая девочка получила по 7 конфет, а мальчик по 6. Сколько было мальчиков и сколько девочек?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Если в вазы поставить по 5 роз, то 2 розы останутся лишними. А чтобы поставить по 6 роз, четырех роз не хватит. Сколько было ваз?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Найти сумму чисел от 1 до 200.</a:t>
            </a:r>
            <a:endParaRPr lang="ru-RU" sz="2800" b="1" dirty="0">
              <a:solidFill>
                <a:srgbClr val="FFFF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620688"/>
            <a:ext cx="3200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9982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509120"/>
            <a:ext cx="3610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СПАСИБО ЗА УРОК!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605587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ah-RU" sz="28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« Через  математические  знания,  полученные  в  школе,  лежит  широкая дорога  к   огромным  почти  необозримым  областям  труда  и  открытий</a:t>
            </a:r>
            <a:r>
              <a:rPr lang="sah-RU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».</a:t>
            </a:r>
          </a:p>
          <a:p>
            <a:pPr algn="r">
              <a:spcAft>
                <a:spcPts val="0"/>
              </a:spcAft>
            </a:pPr>
            <a:r>
              <a:rPr lang="sah-RU" sz="2800" dirty="0" smtClean="0">
                <a:latin typeface="Times New Roman"/>
                <a:ea typeface="Calibri"/>
              </a:rPr>
              <a:t> </a:t>
            </a:r>
            <a:r>
              <a:rPr lang="sah-RU" sz="2800" b="1" dirty="0">
                <a:solidFill>
                  <a:srgbClr val="00B0F0"/>
                </a:solidFill>
                <a:latin typeface="Times New Roman"/>
                <a:ea typeface="Calibri"/>
              </a:rPr>
              <a:t>А.И </a:t>
            </a:r>
            <a:r>
              <a:rPr lang="sah-RU" sz="2800" b="1" dirty="0" smtClean="0">
                <a:solidFill>
                  <a:srgbClr val="00B0F0"/>
                </a:solidFill>
                <a:latin typeface="Times New Roman"/>
                <a:ea typeface="Calibri"/>
              </a:rPr>
              <a:t>Маркушевич</a:t>
            </a:r>
            <a:endParaRPr lang="ru-RU" sz="2800" b="1" dirty="0">
              <a:solidFill>
                <a:srgbClr val="00B0F0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ah-RU" sz="28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       Всегда развивайте свои умственные способности и используя,  полученные знания  найти  верный путь в жизни.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6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3988" y="404664"/>
            <a:ext cx="43924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srgbClr val="261B0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Идёт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1703 год. Леонтий Филиппович Магницкий издаёт «Арифметику». «Арифметика, сиречь наука числительная. С разных диалектов на славянский язык переведённая, и воедино собрана, и на две части разделённая». Труд Леонтия Филипповича не был переводным, аналогов учебника в то время не существовало. Это была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уникальная  </a:t>
            </a:r>
            <a:r>
              <a:rPr lang="ru-RU" sz="2000" b="1" dirty="0">
                <a:solidFill>
                  <a:srgbClr val="FFFF00"/>
                </a:solidFill>
              </a:rPr>
              <a:t/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/>
            </a:r>
            <a:br>
              <a:rPr lang="ru-RU" sz="2000" b="1" dirty="0">
                <a:solidFill>
                  <a:srgbClr val="FFFF00"/>
                </a:solidFill>
              </a:rPr>
            </a:b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104456" cy="390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314406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нига. Написанная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 «Арифметика» была лучшим учебником. В школах по учебнику Магницкого занимались долгое время и обучались сложению, умножению, вычитанию, делению, устному счету.</a:t>
            </a:r>
          </a:p>
          <a:p>
            <a:pPr lvl="0" algn="just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 Занимаясь по учебнику Магницкого, дети решали не только примеры, но и задачи.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1527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9952" y="980728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FF00"/>
                </a:solidFill>
                <a:latin typeface="Times New Roman"/>
                <a:ea typeface="Calibri"/>
              </a:rPr>
              <a:t>Задача 1. Вопросил 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</a:rPr>
              <a:t>некто некоего учителя, сколько имеешь учеников у себя, так как хочу отдать сына к тебе 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  <a:ea typeface="Calibri"/>
              </a:rPr>
              <a:t>в школу. 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</a:rPr>
              <a:t>Учитель ответил: если ко мне придет учеников еще столько же, сколько имею, и пол столько и четвертая часть и твой сын, тогда будет у меня учеников 100. Сколько было у учителя учеников?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8205" y="4198577"/>
            <a:ext cx="400178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Задача 2. Лошадь 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съедает воз сена за месяц, коза – за два 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месяца,</a:t>
            </a:r>
            <a:r>
              <a:rPr lang="ru-RU" sz="1400" b="1" dirty="0" smtClean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овца 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– за три месяца. За какое время лошадь, коза и  овца вместе 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съедят такой воз сена?                              </a:t>
            </a:r>
            <a:endParaRPr lang="ru-RU" sz="1400" b="1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64" y="3501008"/>
            <a:ext cx="3037952" cy="286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7" y="836711"/>
            <a:ext cx="3617950" cy="267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42914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399" y="4437111"/>
            <a:ext cx="7092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клетке находится неизвестное </a:t>
            </a:r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число  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фазанов и кроликов. Известно, </a:t>
            </a:r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что 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вся клетка содержит 35 голов и 94 ноги. </a:t>
            </a:r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Узнать 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число фазанов и число кроликов.</a:t>
            </a:r>
            <a:endParaRPr lang="ru-RU" sz="2400" b="1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62" y="1424856"/>
            <a:ext cx="3302732" cy="301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26739"/>
            <a:ext cx="3154360" cy="301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67746" y="462165"/>
            <a:ext cx="4342214" cy="57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Старинная китайская задача.</a:t>
            </a:r>
            <a:endParaRPr lang="ru-RU" sz="2400" b="1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395145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1469" y="332656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FF00"/>
                </a:solidFill>
                <a:latin typeface="tahoma"/>
              </a:rPr>
              <a:t>Исаак Ньютон (1643-1727) — английский математик, механик, астроном и физик, создатель классической механики, член (1672) и президент (с 1703) Лондонского королевского общества. Один из основоположников современной физики, </a:t>
            </a:r>
            <a:r>
              <a:rPr lang="ru-RU" sz="1600" b="1" dirty="0" smtClean="0">
                <a:solidFill>
                  <a:srgbClr val="FFFF00"/>
                </a:solidFill>
                <a:latin typeface="tahoma"/>
              </a:rPr>
              <a:t> </a:t>
            </a:r>
            <a:r>
              <a:rPr lang="ru-RU" sz="1600" b="1" dirty="0">
                <a:solidFill>
                  <a:srgbClr val="FFFF00"/>
                </a:solidFill>
                <a:latin typeface="tahoma"/>
              </a:rPr>
              <a:t>открыл закон всемирного тяготения, объяснил движение планет вокруг Солнца и Луны вокруг Земли, а также приливы в </a:t>
            </a:r>
            <a:r>
              <a:rPr lang="ru-RU" sz="1600" b="1" dirty="0" smtClean="0">
                <a:solidFill>
                  <a:srgbClr val="FFFF00"/>
                </a:solidFill>
                <a:latin typeface="tahoma"/>
              </a:rPr>
              <a:t>океанах.</a:t>
            </a: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78" y="337546"/>
            <a:ext cx="2448272" cy="247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140968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/>
              </a:rPr>
              <a:t> «Всеобщая арифметика</a:t>
            </a:r>
            <a:r>
              <a:rPr lang="ru-RU" b="1" dirty="0" smtClean="0">
                <a:solidFill>
                  <a:srgbClr val="FFFF00"/>
                </a:solidFill>
                <a:latin typeface="Arial"/>
              </a:rPr>
              <a:t>», Исаака Ньютона, </a:t>
            </a:r>
            <a:r>
              <a:rPr lang="ru-RU" b="1" dirty="0">
                <a:solidFill>
                  <a:srgbClr val="FFFF00"/>
                </a:solidFill>
                <a:latin typeface="Arial"/>
              </a:rPr>
              <a:t>впервые опубликованная в </a:t>
            </a:r>
            <a:r>
              <a:rPr lang="ru-RU" b="1" dirty="0" smtClean="0">
                <a:solidFill>
                  <a:srgbClr val="FFFF00"/>
                </a:solidFill>
                <a:latin typeface="Arial"/>
              </a:rPr>
              <a:t>1707 году</a:t>
            </a:r>
            <a:r>
              <a:rPr lang="ru-RU" b="1" dirty="0">
                <a:solidFill>
                  <a:srgbClr val="FFFF00"/>
                </a:solidFill>
                <a:latin typeface="Arial"/>
              </a:rPr>
              <a:t> на латинском языке. </a:t>
            </a:r>
            <a:r>
              <a:rPr lang="ru-RU" b="1" i="1" dirty="0" smtClean="0">
                <a:solidFill>
                  <a:srgbClr val="FFFF00"/>
                </a:solidFill>
                <a:latin typeface="Arial"/>
              </a:rPr>
              <a:t>Всеобщей арифметикой</a:t>
            </a:r>
            <a:r>
              <a:rPr lang="ru-RU" b="1" dirty="0">
                <a:solidFill>
                  <a:srgbClr val="FFFF00"/>
                </a:solidFill>
                <a:latin typeface="Arial"/>
              </a:rPr>
              <a:t> Ньютон называл 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алгебру</a:t>
            </a:r>
            <a:r>
              <a:rPr lang="ru-RU" b="1" dirty="0" smtClean="0">
                <a:solidFill>
                  <a:srgbClr val="FFFF00"/>
                </a:solidFill>
                <a:latin typeface="Arial"/>
              </a:rPr>
              <a:t>, </a:t>
            </a:r>
            <a:r>
              <a:rPr lang="ru-RU" b="1" dirty="0">
                <a:solidFill>
                  <a:srgbClr val="FFFF00"/>
                </a:solidFill>
                <a:latin typeface="Arial"/>
              </a:rPr>
              <a:t>и данный труд внёс существенный вклад в развитие этого раздела математики.  </a:t>
            </a:r>
            <a:r>
              <a:rPr lang="ru-RU" b="1" dirty="0" smtClean="0">
                <a:solidFill>
                  <a:srgbClr val="FFFF00"/>
                </a:solidFill>
                <a:latin typeface="Arial"/>
              </a:rPr>
              <a:t>Открыл </a:t>
            </a:r>
            <a:r>
              <a:rPr lang="ru-RU" b="1" dirty="0">
                <a:solidFill>
                  <a:srgbClr val="FFFF00"/>
                </a:solidFill>
                <a:latin typeface="Arial"/>
              </a:rPr>
              <a:t>и </a:t>
            </a:r>
            <a:r>
              <a:rPr lang="ru-RU" b="1" dirty="0" smtClean="0">
                <a:solidFill>
                  <a:srgbClr val="FFFF00"/>
                </a:solidFill>
                <a:latin typeface="Arial"/>
              </a:rPr>
              <a:t>исследовал </a:t>
            </a:r>
            <a:r>
              <a:rPr lang="ru-RU" b="1" dirty="0">
                <a:solidFill>
                  <a:srgbClr val="FFFF00"/>
                </a:solidFill>
                <a:latin typeface="Arial"/>
              </a:rPr>
              <a:t>общие законы арифметики, а также </a:t>
            </a:r>
            <a:r>
              <a:rPr lang="ru-RU" b="1" dirty="0" smtClean="0">
                <a:solidFill>
                  <a:srgbClr val="FFFF00"/>
                </a:solidFill>
                <a:latin typeface="Arial"/>
              </a:rPr>
              <a:t>предложил </a:t>
            </a:r>
            <a:r>
              <a:rPr lang="ru-RU" b="1" dirty="0">
                <a:solidFill>
                  <a:srgbClr val="FFFF00"/>
                </a:solidFill>
                <a:latin typeface="Arial"/>
              </a:rPr>
              <a:t>практические методы решения уравнений.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45" y="2808249"/>
            <a:ext cx="3362325" cy="349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8591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festival.1september.ru/articles/616471/img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festival.1september.ru/articles/616471/img1.gif"/>
          <p:cNvSpPr>
            <a:spLocks noChangeAspect="1" noChangeArrowheads="1"/>
          </p:cNvSpPr>
          <p:nvPr/>
        </p:nvSpPr>
        <p:spPr bwMode="auto">
          <a:xfrm>
            <a:off x="307975" y="98749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7975" y="639319"/>
            <a:ext cx="858450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Мельник 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пришел на мельницу. В каждом из четырех углов он увидел по 3 мешка, на каждом мешке сидело по 3 кошки, а каждая кошка имела при себе троих котят. Спрашивается, много ли ног было на мельнице? (Две ноги, ибо у кошек лапы.)</a:t>
            </a:r>
            <a:endParaRPr lang="ru-RU" sz="14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У отца 6 сыновей. Каждый сын имеет одну сестру. Сколько всего детей у отца? (7)</a:t>
            </a:r>
            <a:endParaRPr lang="ru-RU" sz="14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Один грузовик ехал в деревню и встретил три трактора, из них два тянули по комбайну. Сколько машин ехало в деревню? (Одна)</a:t>
            </a:r>
            <a:endParaRPr lang="ru-RU" sz="14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На грядке сидели 4 воробья. К ним прилетели еще 2 воробья. Кот Васька подкрался и схватил одного воробья. Сколько воробьев осталось на грядке? (Ни одного)</a:t>
            </a:r>
            <a:endParaRPr lang="ru-RU" sz="14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По дороге шли 2 мальчика и 2 рубля нашли. За ними еще четверо идут, сколько они найдут? (Ноль)</a:t>
            </a:r>
            <a:endParaRPr lang="ru-RU" sz="1400" b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2459" y="269987"/>
            <a:ext cx="179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Устные задачи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5641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839" y="79304"/>
            <a:ext cx="1679245" cy="187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084" y="1956324"/>
            <a:ext cx="2032447" cy="227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3" y="656626"/>
            <a:ext cx="534391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v"/>
            </a:pPr>
            <a:r>
              <a:rPr lang="ru-RU" sz="24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 наверное устали?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v"/>
            </a:pPr>
            <a:r>
              <a:rPr lang="ru-RU" sz="24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Ну тогда все дружно встали</a:t>
            </a:r>
            <a:r>
              <a:rPr lang="ru-RU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</a:pPr>
            <a:endParaRPr lang="ru-RU" sz="2400" b="1" kern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v"/>
            </a:pPr>
            <a:r>
              <a:rPr lang="ru-RU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Ножками потопали,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v"/>
            </a:pPr>
            <a:r>
              <a:rPr lang="ru-RU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Ручками </a:t>
            </a:r>
            <a:r>
              <a:rPr lang="ru-RU" sz="24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похлопали</a:t>
            </a:r>
            <a:r>
              <a:rPr lang="ru-RU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v"/>
            </a:pPr>
            <a:r>
              <a:rPr lang="ru-RU" sz="24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Покрутились, повертелись,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v"/>
            </a:pPr>
            <a:r>
              <a:rPr lang="ru-RU" sz="24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за парты все уселись</a:t>
            </a:r>
            <a:r>
              <a:rPr lang="ru-RU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</a:pPr>
            <a:endParaRPr lang="ru-RU" sz="2400" b="1" kern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v"/>
            </a:pPr>
            <a:r>
              <a:rPr lang="ru-RU" sz="24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Глазки крепко закрываем,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v"/>
            </a:pPr>
            <a:r>
              <a:rPr lang="ru-RU" sz="24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Дружно до пяти считаем</a:t>
            </a:r>
            <a:r>
              <a:rPr lang="ru-RU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v"/>
            </a:pPr>
            <a:r>
              <a:rPr lang="ru-RU" sz="24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Открываем, поморгаем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v"/>
            </a:pPr>
            <a:r>
              <a:rPr lang="ru-RU" sz="24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работать продолжаем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l"/>
            </a:pPr>
            <a:endParaRPr lang="ru-RU" sz="24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l"/>
            </a:pPr>
            <a:endParaRPr lang="ru-RU" sz="2000" b="1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</a:pPr>
            <a:endParaRPr lang="ru-RU" sz="3200" b="1" kern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88" y="4177540"/>
            <a:ext cx="2031007" cy="20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3688" y="332656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ФИЗКУЛЬТПАУЗА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4519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316416" cy="7130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indent="190500">
              <a:spcBef>
                <a:spcPts val="750"/>
              </a:spcBef>
              <a:spcAft>
                <a:spcPts val="15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                  Карл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Фридрих Гаусс, которого 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95250" marR="95250" indent="190500">
              <a:spcBef>
                <a:spcPts val="750"/>
              </a:spcBef>
              <a:spcAft>
                <a:spcPts val="15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                  современники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называли королем 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95250" marR="95250" indent="190500">
              <a:spcBef>
                <a:spcPts val="750"/>
              </a:spcBef>
              <a:spcAft>
                <a:spcPts val="15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                  математиков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родился в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Брауншвейге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95250" marR="95250" indent="190500">
              <a:spcBef>
                <a:spcPts val="750"/>
              </a:spcBef>
              <a:spcAft>
                <a:spcPts val="15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                 (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Германия) в семье водопроводчика, 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95250" marR="95250" indent="190500">
              <a:spcBef>
                <a:spcPts val="750"/>
              </a:spcBef>
              <a:spcAft>
                <a:spcPts val="15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                  фонтанных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дел мастера и 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95250" marR="95250" indent="190500">
              <a:spcBef>
                <a:spcPts val="750"/>
              </a:spcBef>
              <a:spcAft>
                <a:spcPts val="15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                  садовника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Еще ребенком Гаусс 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95250" marR="95250" indent="190500">
              <a:spcBef>
                <a:spcPts val="750"/>
              </a:spcBef>
              <a:spcAft>
                <a:spcPts val="15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                  обнаружил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удивительные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способности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 различным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вычислениям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уме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О своем искусстве считать в уме сам Гаусс впоследствии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шутку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говорил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Я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научился считать раньше, чем говорить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1)Найти сумму чисел  1+2+3… +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99+100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Десятилетним К. Гауссом был предложен метод вычисления этой суммы.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Разбить на пары (первое с последним, второе с предпоследним и т.д.), таких пар будет 50, а сумма каждой равна 101. Тогда 101*50=5050.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(1+100)+(2+99)…+(50+51)=101*50=5050</a:t>
            </a:r>
          </a:p>
          <a:p>
            <a:pPr marL="95250" marR="95250" indent="190500" algn="just">
              <a:spcBef>
                <a:spcPts val="750"/>
              </a:spcBef>
              <a:spcAft>
                <a:spcPts val="150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marL="95250" marR="95250" indent="190500" algn="just">
              <a:spcBef>
                <a:spcPts val="750"/>
              </a:spcBef>
              <a:spcAft>
                <a:spcPts val="1500"/>
              </a:spcAft>
            </a:pPr>
            <a:endParaRPr lang="ru-RU" sz="3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27363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24542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1636" y="332656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Сергей Александрович Рачинский, </a:t>
            </a:r>
            <a:r>
              <a:rPr lang="ru-RU" b="1" dirty="0">
                <a:solidFill>
                  <a:srgbClr val="FFFF00"/>
                </a:solidFill>
                <a:latin typeface="Times New Roman Cyr"/>
              </a:rPr>
              <a:t>(1833- 1902</a:t>
            </a:r>
            <a:r>
              <a:rPr lang="ru-RU" b="1" dirty="0" smtClean="0">
                <a:solidFill>
                  <a:srgbClr val="FFFF00"/>
                </a:solidFill>
                <a:latin typeface="Times New Roman Cyr"/>
              </a:rPr>
              <a:t>)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российский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ученый, математик и педагог, живший в конце XIX века известен тем, что он создал серию задач, направленных на развитие умения считать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уме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>
                <a:solidFill>
                  <a:srgbClr val="FFFF00"/>
                </a:solidFill>
                <a:latin typeface="calibri"/>
              </a:rPr>
              <a:t> 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Сергей Александрович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селе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Татево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окончил естественный факультет Московского университета, преподавал на кафедре ботаники, был членом коллегии Петербургской академии наук. 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1868 году вышел в отставку и поселился в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Татеве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где руководил работой школы для крестьянских детей, открытой в 1875 году на его собственные средства, построил для нее новое здание. Рачинский уделял главное внимание воспитанию в духе православия, давал ученикам не только знания, но и приучал к труду</a:t>
            </a:r>
            <a:r>
              <a:rPr lang="ru-RU" b="1" dirty="0">
                <a:solidFill>
                  <a:srgbClr val="FFFF00"/>
                </a:solidFill>
                <a:latin typeface="verdana"/>
              </a:rPr>
              <a:t>. </a:t>
            </a:r>
            <a:r>
              <a:rPr lang="ru-RU" b="1" dirty="0" smtClean="0">
                <a:solidFill>
                  <a:srgbClr val="FFFF00"/>
                </a:solidFill>
                <a:latin typeface="Times New Roman Cyr"/>
              </a:rPr>
              <a:t>Выпускником школы </a:t>
            </a:r>
            <a:r>
              <a:rPr lang="ru-RU" b="1" dirty="0">
                <a:solidFill>
                  <a:srgbClr val="FFFF00"/>
                </a:solidFill>
                <a:latin typeface="Times New Roman Cyr"/>
              </a:rPr>
              <a:t>Рачинского был известный </a:t>
            </a:r>
            <a:r>
              <a:rPr lang="ru-RU" b="1" dirty="0" smtClean="0">
                <a:solidFill>
                  <a:srgbClr val="FFFF00"/>
                </a:solidFill>
                <a:latin typeface="Times New Roman Cyr"/>
              </a:rPr>
              <a:t>художник </a:t>
            </a:r>
            <a:r>
              <a:rPr lang="ru-RU" b="1" dirty="0">
                <a:solidFill>
                  <a:srgbClr val="FFFF00"/>
                </a:solidFill>
                <a:latin typeface="Times New Roman Cyr"/>
              </a:rPr>
              <a:t>Богданов-Бельский </a:t>
            </a:r>
            <a:r>
              <a:rPr lang="ru-RU" b="1" dirty="0" smtClean="0">
                <a:solidFill>
                  <a:srgbClr val="FFFF00"/>
                </a:solidFill>
                <a:latin typeface="Times New Roman Cyr"/>
              </a:rPr>
              <a:t>. </a:t>
            </a:r>
            <a:r>
              <a:rPr lang="ru-RU" b="1" dirty="0">
                <a:solidFill>
                  <a:srgbClr val="FFFF00"/>
                </a:solidFill>
                <a:latin typeface="Times New Roman Cyr"/>
              </a:rPr>
              <a:t>Он оставил целую серию картин из жизни школы </a:t>
            </a:r>
            <a:r>
              <a:rPr lang="ru-RU" b="1" dirty="0" smtClean="0">
                <a:solidFill>
                  <a:srgbClr val="FFFF00"/>
                </a:solidFill>
                <a:latin typeface="Times New Roman Cyr"/>
              </a:rPr>
              <a:t>Рачинского.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259228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9012"/>
            <a:ext cx="2592288" cy="312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605816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«Устный счёт. В народной школе С. А. Рачинского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8605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453</TotalTime>
  <Words>760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Алмаз</dc:creator>
  <cp:lastModifiedBy>Алмаз</cp:lastModifiedBy>
  <cp:revision>46</cp:revision>
  <dcterms:created xsi:type="dcterms:W3CDTF">2012-12-12T18:29:33Z</dcterms:created>
  <dcterms:modified xsi:type="dcterms:W3CDTF">2013-01-10T14:40:43Z</dcterms:modified>
</cp:coreProperties>
</file>