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82" r:id="rId11"/>
    <p:sldId id="265" r:id="rId12"/>
    <p:sldId id="270" r:id="rId13"/>
    <p:sldId id="266" r:id="rId14"/>
    <p:sldId id="283" r:id="rId15"/>
    <p:sldId id="267" r:id="rId16"/>
    <p:sldId id="268" r:id="rId17"/>
    <p:sldId id="269" r:id="rId18"/>
    <p:sldId id="271" r:id="rId19"/>
    <p:sldId id="272" r:id="rId20"/>
    <p:sldId id="274" r:id="rId21"/>
    <p:sldId id="275" r:id="rId22"/>
    <p:sldId id="276" r:id="rId23"/>
    <p:sldId id="281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3366CC"/>
    <a:srgbClr val="660033"/>
    <a:srgbClr val="0033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70" d="100"/>
          <a:sy n="70" d="100"/>
        </p:scale>
        <p:origin x="-13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42845" y="5000636"/>
            <a:ext cx="8858312" cy="1643074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>
                <a:latin typeface="Comic Sans MS" pitchFamily="66" charset="0"/>
              </a:rPr>
              <a:t>Формирование культуры здорового и  безопасного образа жизни на уроках физкультуры 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как условие реализации ФГОС НОО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es-ES" sz="2400" b="1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476672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Государственное бюджетное общеобразовательное учреждение </a:t>
            </a:r>
          </a:p>
          <a:p>
            <a:pPr algn="ctr"/>
            <a:r>
              <a:rPr lang="ru-RU" sz="2800" dirty="0">
                <a:latin typeface="Comic Sans MS" pitchFamily="66" charset="0"/>
              </a:rPr>
              <a:t>с</a:t>
            </a:r>
            <a:r>
              <a:rPr lang="ru-RU" sz="2800" dirty="0" smtClean="0">
                <a:latin typeface="Comic Sans MS" pitchFamily="66" charset="0"/>
              </a:rPr>
              <a:t>редняя общеобразовательная школа № 229 имени </a:t>
            </a:r>
            <a:r>
              <a:rPr lang="ru-RU" sz="2800" dirty="0" err="1" smtClean="0">
                <a:latin typeface="Comic Sans MS" pitchFamily="66" charset="0"/>
              </a:rPr>
              <a:t>Бауыржана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Момышулы</a:t>
            </a:r>
            <a:endParaRPr lang="ru-RU" sz="2800" dirty="0" smtClean="0">
              <a:latin typeface="Comic Sans MS" pitchFamily="66" charset="0"/>
            </a:endParaRPr>
          </a:p>
          <a:p>
            <a:pPr algn="ctr"/>
            <a:r>
              <a:rPr lang="ru-RU" sz="2800" dirty="0" smtClean="0">
                <a:latin typeface="Comic Sans MS" pitchFamily="66" charset="0"/>
              </a:rPr>
              <a:t>Зеленоградский АО г. Москвы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28 ноября 2012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4429155"/>
          </a:xfrm>
        </p:spPr>
        <p:txBody>
          <a:bodyPr/>
          <a:lstStyle/>
          <a:p>
            <a:pPr lvl="0" algn="ctr"/>
            <a:endParaRPr lang="ru-RU" sz="2400" dirty="0" smtClean="0">
              <a:latin typeface="Comic Sans MS" pitchFamily="66" charset="0"/>
            </a:endParaRPr>
          </a:p>
          <a:p>
            <a:pPr lvl="0" algn="ctr"/>
            <a:r>
              <a:rPr lang="ru-RU" sz="2400" dirty="0" smtClean="0">
                <a:latin typeface="Comic Sans MS" pitchFamily="66" charset="0"/>
              </a:rPr>
              <a:t>Сформировать потребность выполнять физическое упражнение или принимать участие в спортивной игре;</a:t>
            </a:r>
          </a:p>
          <a:p>
            <a:pPr lvl="0" algn="ctr"/>
            <a:r>
              <a:rPr lang="ru-RU" sz="2400" dirty="0" smtClean="0">
                <a:latin typeface="Comic Sans MS" pitchFamily="66" charset="0"/>
              </a:rPr>
              <a:t>«Включаться» в работу не только на уроках физкультуры, но и на других уроках, а также принимать активное участие во внеурочной деятельности: организации спортивных праздников, соревнований и пр.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91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4429155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Comic Sans MS" pitchFamily="66" charset="0"/>
              </a:rPr>
              <a:t>Учитель – «режиссёр»</a:t>
            </a:r>
          </a:p>
          <a:p>
            <a:pPr algn="ctr">
              <a:buNone/>
            </a:pPr>
            <a:r>
              <a:rPr lang="ru-RU" sz="2800" dirty="0" smtClean="0">
                <a:latin typeface="Comic Sans MS" pitchFamily="66" charset="0"/>
              </a:rPr>
              <a:t>Учащиеся – «актёры»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00174"/>
            <a:ext cx="3231048" cy="26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Изображение 5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467" y="2420888"/>
            <a:ext cx="3392356" cy="2306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 5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568" y="1949428"/>
            <a:ext cx="193623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4429155"/>
          </a:xfrm>
        </p:spPr>
        <p:txBody>
          <a:bodyPr/>
          <a:lstStyle/>
          <a:p>
            <a:pPr lvl="0" algn="ctr">
              <a:buNone/>
            </a:pPr>
            <a:r>
              <a:rPr lang="ru-RU" sz="2800" dirty="0" smtClean="0">
                <a:latin typeface="Comic Sans MS" pitchFamily="66" charset="0"/>
              </a:rPr>
              <a:t>Игра «Листопад»</a:t>
            </a:r>
          </a:p>
          <a:p>
            <a:pPr algn="ctr">
              <a:buNone/>
            </a:pPr>
            <a:endParaRPr lang="ru-RU" sz="2800" dirty="0">
              <a:latin typeface="Comic Sans MS" pitchFamily="66" charset="0"/>
            </a:endParaRPr>
          </a:p>
        </p:txBody>
      </p:sp>
      <p:pic>
        <p:nvPicPr>
          <p:cNvPr id="4" name="Рисунок 3" descr="листь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47814">
            <a:off x="-104952" y="-135725"/>
            <a:ext cx="3365535" cy="270884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" name="Рисунок 4" descr="Изображение 2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990452"/>
            <a:ext cx="4968552" cy="403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4429155"/>
          </a:xfrm>
        </p:spPr>
        <p:txBody>
          <a:bodyPr/>
          <a:lstStyle/>
          <a:p>
            <a:pPr algn="ctr">
              <a:buNone/>
            </a:pPr>
            <a:endParaRPr lang="ru-RU" sz="28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sz="2800" dirty="0" smtClean="0">
                <a:latin typeface="Comic Sans MS" pitchFamily="66" charset="0"/>
              </a:rPr>
              <a:t>В основе обучения – игра.</a:t>
            </a:r>
          </a:p>
          <a:p>
            <a:pPr algn="ctr">
              <a:buNone/>
            </a:pPr>
            <a:r>
              <a:rPr lang="ru-RU" sz="2800" dirty="0" smtClean="0">
                <a:latin typeface="Comic Sans MS" pitchFamily="66" charset="0"/>
              </a:rPr>
              <a:t>Игра позволяет определить учителю способности учащихся, наметить план его дальнейшего развития.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4429155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Comic Sans MS" pitchFamily="66" charset="0"/>
              </a:rPr>
              <a:t>В игре учащиеся не замечают, что обучаются каким-то новым элементам, развивая свои способности.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999" y="1919726"/>
            <a:ext cx="4680521" cy="3084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91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4429155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Comic Sans MS" pitchFamily="66" charset="0"/>
              </a:rPr>
              <a:t>Каждый человек индивидуален!</a:t>
            </a:r>
          </a:p>
          <a:p>
            <a:pPr algn="ctr">
              <a:buNone/>
            </a:pPr>
            <a:r>
              <a:rPr lang="ru-RU" sz="2800" dirty="0" smtClean="0">
                <a:latin typeface="Comic Sans MS" pitchFamily="66" charset="0"/>
              </a:rPr>
              <a:t>Важно личное достижение каждого ребенка! Хвалите! Хвалите смелее и чаще! </a:t>
            </a:r>
          </a:p>
          <a:p>
            <a:pPr algn="ctr">
              <a:buNone/>
            </a:pPr>
            <a:endParaRPr lang="ru-RU" sz="28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995">
            <a:off x="4523568" y="2093982"/>
            <a:ext cx="3856651" cy="2953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2111">
            <a:off x="842642" y="2134009"/>
            <a:ext cx="3194193" cy="288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4429155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Comic Sans MS" pitchFamily="66" charset="0"/>
              </a:rPr>
              <a:t>Положительные эмоции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4238">
            <a:off x="527788" y="1299069"/>
            <a:ext cx="3500462" cy="2414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32" y="2037805"/>
            <a:ext cx="278167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004">
            <a:off x="4860031" y="1341553"/>
            <a:ext cx="3726811" cy="2329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4429155"/>
          </a:xfrm>
        </p:spPr>
        <p:txBody>
          <a:bodyPr/>
          <a:lstStyle/>
          <a:p>
            <a:pPr lvl="0" algn="ctr">
              <a:buNone/>
            </a:pPr>
            <a:r>
              <a:rPr lang="ru-RU" sz="2800" dirty="0" smtClean="0">
                <a:latin typeface="Comic Sans MS" pitchFamily="66" charset="0"/>
              </a:rPr>
              <a:t>Осенние Весёлые Старты </a:t>
            </a:r>
          </a:p>
          <a:p>
            <a:pPr lvl="0" algn="ctr">
              <a:buNone/>
            </a:pPr>
            <a:r>
              <a:rPr lang="ru-RU" sz="2800" dirty="0" smtClean="0">
                <a:latin typeface="Comic Sans MS" pitchFamily="66" charset="0"/>
              </a:rPr>
              <a:t>(в конце </a:t>
            </a:r>
            <a:r>
              <a:rPr lang="en-US" sz="2800" dirty="0" smtClean="0">
                <a:latin typeface="Comic Sans MS" pitchFamily="66" charset="0"/>
              </a:rPr>
              <a:t>I </a:t>
            </a:r>
            <a:r>
              <a:rPr lang="ru-RU" sz="2800" dirty="0" smtClean="0">
                <a:latin typeface="Comic Sans MS" pitchFamily="66" charset="0"/>
              </a:rPr>
              <a:t>четверти)</a:t>
            </a:r>
          </a:p>
          <a:p>
            <a:pPr algn="ctr">
              <a:buNone/>
            </a:pPr>
            <a:endParaRPr lang="ru-RU" sz="2800" dirty="0">
              <a:latin typeface="Comic Sans MS" pitchFamily="66" charset="0"/>
            </a:endParaRPr>
          </a:p>
        </p:txBody>
      </p:sp>
      <p:pic>
        <p:nvPicPr>
          <p:cNvPr id="2052" name="Picture 4" descr="F:\Изображение 5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126">
            <a:off x="4528390" y="1976887"/>
            <a:ext cx="4116092" cy="27440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Изображение 2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5639">
            <a:off x="319635" y="1868579"/>
            <a:ext cx="4324374" cy="288291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4429155"/>
          </a:xfrm>
        </p:spPr>
        <p:txBody>
          <a:bodyPr/>
          <a:lstStyle/>
          <a:p>
            <a:pPr lvl="0" algn="ctr">
              <a:buNone/>
            </a:pPr>
            <a:r>
              <a:rPr lang="ru-RU" sz="2800" dirty="0" smtClean="0">
                <a:latin typeface="Comic Sans MS" pitchFamily="66" charset="0"/>
              </a:rPr>
              <a:t>Новогодние Весёлые Старты </a:t>
            </a:r>
          </a:p>
          <a:p>
            <a:pPr lvl="0" algn="ctr">
              <a:buNone/>
            </a:pPr>
            <a:r>
              <a:rPr lang="ru-RU" sz="2800" dirty="0" smtClean="0">
                <a:latin typeface="Comic Sans MS" pitchFamily="66" charset="0"/>
              </a:rPr>
              <a:t>(в конце </a:t>
            </a:r>
            <a:r>
              <a:rPr lang="en-US" sz="2800" dirty="0" smtClean="0">
                <a:latin typeface="Comic Sans MS" pitchFamily="66" charset="0"/>
              </a:rPr>
              <a:t>II </a:t>
            </a:r>
            <a:r>
              <a:rPr lang="ru-RU" sz="2800" dirty="0" smtClean="0">
                <a:latin typeface="Comic Sans MS" pitchFamily="66" charset="0"/>
              </a:rPr>
              <a:t>четверти)</a:t>
            </a:r>
          </a:p>
          <a:p>
            <a:pPr algn="ctr">
              <a:buNone/>
            </a:pPr>
            <a:endParaRPr lang="ru-RU" sz="2800" dirty="0">
              <a:latin typeface="Comic Sans MS" pitchFamily="66" charset="0"/>
            </a:endParaRPr>
          </a:p>
        </p:txBody>
      </p:sp>
      <p:pic>
        <p:nvPicPr>
          <p:cNvPr id="4" name="Рисунок 3" descr="Учителя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558" y="1694015"/>
            <a:ext cx="4255681" cy="3213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4429155"/>
          </a:xfrm>
        </p:spPr>
        <p:txBody>
          <a:bodyPr/>
          <a:lstStyle/>
          <a:p>
            <a:pPr lvl="0" algn="ctr">
              <a:buNone/>
            </a:pPr>
            <a:r>
              <a:rPr lang="ru-RU" sz="2800" dirty="0" smtClean="0">
                <a:latin typeface="Comic Sans MS" pitchFamily="66" charset="0"/>
              </a:rPr>
              <a:t>«А ну-ка, мальчики!»</a:t>
            </a:r>
          </a:p>
          <a:p>
            <a:pPr lvl="0" algn="ctr">
              <a:buNone/>
            </a:pPr>
            <a:r>
              <a:rPr lang="ru-RU" sz="2800" dirty="0" smtClean="0">
                <a:latin typeface="Comic Sans MS" pitchFamily="66" charset="0"/>
              </a:rPr>
              <a:t> (приуроченные к празднованию Дня защитника Отечества)</a:t>
            </a:r>
          </a:p>
          <a:p>
            <a:pPr algn="ctr">
              <a:buNone/>
            </a:pPr>
            <a:endParaRPr lang="ru-RU" sz="2800" dirty="0">
              <a:latin typeface="Comic Sans MS" pitchFamily="66" charset="0"/>
            </a:endParaRPr>
          </a:p>
        </p:txBody>
      </p:sp>
      <p:pic>
        <p:nvPicPr>
          <p:cNvPr id="7" name="Рисунок 6" descr="DSC006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214554"/>
            <a:ext cx="2916238" cy="1708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06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31416">
            <a:off x="3649844" y="2573329"/>
            <a:ext cx="2180391" cy="1549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DSC0059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2714620"/>
            <a:ext cx="2714644" cy="213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428604"/>
            <a:ext cx="7572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Comic Sans MS" pitchFamily="66" charset="0"/>
              </a:rPr>
              <a:t>Карачкина</a:t>
            </a:r>
            <a:r>
              <a:rPr lang="ru-RU" sz="2800" dirty="0" smtClean="0">
                <a:latin typeface="Comic Sans MS" pitchFamily="66" charset="0"/>
              </a:rPr>
              <a:t> Надежда Витальевна, 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учитель физической культуры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 ГБОУ СОШ № 229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9" name="Рисунок 8" descr="Над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813599"/>
            <a:ext cx="2286016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 rot="21022054">
            <a:off x="772869" y="2282301"/>
            <a:ext cx="367101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cap="none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Лишь в движении -</a:t>
            </a:r>
          </a:p>
          <a:p>
            <a:pPr algn="ctr"/>
            <a:r>
              <a:rPr lang="ru-RU" sz="4000" b="1" cap="none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ЖИЗНЬ !!!</a:t>
            </a:r>
            <a:endParaRPr lang="ru-RU" sz="4000" b="1" cap="none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4429155"/>
          </a:xfrm>
        </p:spPr>
        <p:txBody>
          <a:bodyPr/>
          <a:lstStyle/>
          <a:p>
            <a:pPr lvl="0" algn="ctr">
              <a:buNone/>
            </a:pPr>
            <a:r>
              <a:rPr lang="ru-RU" sz="2800" dirty="0" smtClean="0">
                <a:latin typeface="Comic Sans MS" pitchFamily="66" charset="0"/>
              </a:rPr>
              <a:t>«Девчонки, вперед!» </a:t>
            </a:r>
          </a:p>
          <a:p>
            <a:pPr lvl="0" algn="ctr">
              <a:buNone/>
            </a:pPr>
            <a:r>
              <a:rPr lang="ru-RU" sz="2800" dirty="0" smtClean="0">
                <a:latin typeface="Comic Sans MS" pitchFamily="66" charset="0"/>
              </a:rPr>
              <a:t>(приуроченные к празднованию Международного женского дня);</a:t>
            </a:r>
          </a:p>
          <a:p>
            <a:pPr algn="ctr">
              <a:buNone/>
            </a:pPr>
            <a:endParaRPr lang="ru-RU" sz="2800" dirty="0">
              <a:latin typeface="Comic Sans MS" pitchFamily="66" charset="0"/>
            </a:endParaRPr>
          </a:p>
        </p:txBody>
      </p:sp>
      <p:pic>
        <p:nvPicPr>
          <p:cNvPr id="3074" name="Picture 2" descr="F:\IMG_0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4721">
            <a:off x="763146" y="2184009"/>
            <a:ext cx="3856290" cy="289192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SL3829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705">
            <a:off x="4535656" y="2251525"/>
            <a:ext cx="3855003" cy="289125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4429155"/>
          </a:xfrm>
        </p:spPr>
        <p:txBody>
          <a:bodyPr/>
          <a:lstStyle/>
          <a:p>
            <a:pPr lvl="0" algn="ctr">
              <a:buNone/>
            </a:pPr>
            <a:r>
              <a:rPr lang="ru-RU" sz="2800" dirty="0" smtClean="0">
                <a:latin typeface="Comic Sans MS" pitchFamily="66" charset="0"/>
              </a:rPr>
              <a:t>«Папа, мама, я – спортивная семья </a:t>
            </a:r>
          </a:p>
          <a:p>
            <a:pPr lvl="0" algn="ctr">
              <a:buNone/>
            </a:pPr>
            <a:r>
              <a:rPr lang="ru-RU" sz="2800" dirty="0" smtClean="0">
                <a:latin typeface="Comic Sans MS" pitchFamily="66" charset="0"/>
              </a:rPr>
              <a:t>(в конце </a:t>
            </a:r>
            <a:r>
              <a:rPr lang="en-US" sz="2800" dirty="0" smtClean="0">
                <a:latin typeface="Comic Sans MS" pitchFamily="66" charset="0"/>
              </a:rPr>
              <a:t>III </a:t>
            </a:r>
            <a:r>
              <a:rPr lang="ru-RU" sz="2800" dirty="0" smtClean="0">
                <a:latin typeface="Comic Sans MS" pitchFamily="66" charset="0"/>
              </a:rPr>
              <a:t>четверти);</a:t>
            </a:r>
          </a:p>
          <a:p>
            <a:pPr algn="ctr">
              <a:buNone/>
            </a:pPr>
            <a:endParaRPr lang="ru-RU" sz="2800" dirty="0">
              <a:latin typeface="Comic Sans MS" pitchFamily="66" charset="0"/>
            </a:endParaRPr>
          </a:p>
        </p:txBody>
      </p:sp>
      <p:pic>
        <p:nvPicPr>
          <p:cNvPr id="4098" name="Picture 2" descr="F:\SL3828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2222">
            <a:off x="770503" y="1760564"/>
            <a:ext cx="4068867" cy="30516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SL3829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294">
            <a:off x="4741686" y="1983517"/>
            <a:ext cx="3888432" cy="29163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4429155"/>
          </a:xfrm>
        </p:spPr>
        <p:txBody>
          <a:bodyPr/>
          <a:lstStyle/>
          <a:p>
            <a:pPr lvl="0" algn="ctr">
              <a:buNone/>
            </a:pPr>
            <a:r>
              <a:rPr lang="ru-RU" sz="2800" dirty="0" smtClean="0">
                <a:latin typeface="Comic Sans MS" pitchFamily="66" charset="0"/>
              </a:rPr>
              <a:t>«Ура! Каникулы!» </a:t>
            </a:r>
          </a:p>
          <a:p>
            <a:pPr lvl="0" algn="ctr">
              <a:buNone/>
            </a:pPr>
            <a:r>
              <a:rPr lang="ru-RU" sz="2800" dirty="0" smtClean="0">
                <a:latin typeface="Comic Sans MS" pitchFamily="66" charset="0"/>
              </a:rPr>
              <a:t>(праздник на свежем </a:t>
            </a:r>
            <a:r>
              <a:rPr lang="ru-RU" sz="2800" dirty="0" smtClean="0">
                <a:latin typeface="Comic Sans MS" pitchFamily="66" charset="0"/>
              </a:rPr>
              <a:t>воздухе)</a:t>
            </a:r>
            <a:endParaRPr lang="ru-RU" sz="2800" dirty="0" smtClean="0">
              <a:latin typeface="Comic Sans MS" pitchFamily="66" charset="0"/>
            </a:endParaRPr>
          </a:p>
          <a:p>
            <a:pPr algn="ctr">
              <a:buNone/>
            </a:pPr>
            <a:endParaRPr lang="ru-RU" sz="2800" dirty="0">
              <a:latin typeface="Comic Sans MS" pitchFamily="66" charset="0"/>
            </a:endParaRPr>
          </a:p>
        </p:txBody>
      </p:sp>
      <p:pic>
        <p:nvPicPr>
          <p:cNvPr id="5122" name="Picture 2" descr="C:\Users\Karachkina\Desktop\Лагерь\DSC03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29408"/>
            <a:ext cx="4608512" cy="34563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4214841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Comic Sans MS" pitchFamily="66" charset="0"/>
              </a:rPr>
              <a:t>Задача школы – создание правильного режима учебного дня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Ежедневная гимнастика в начале урока в сопровождении музыки</a:t>
            </a:r>
            <a:r>
              <a:rPr lang="en-US" sz="2400" dirty="0" smtClean="0">
                <a:latin typeface="Comic Sans MS" pitchFamily="66" charset="0"/>
              </a:rPr>
              <a:t>;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Весёлые «физкультминутки» в течение урока</a:t>
            </a:r>
            <a:r>
              <a:rPr lang="en-US" sz="2400" dirty="0" smtClean="0">
                <a:latin typeface="Comic Sans MS" pitchFamily="66" charset="0"/>
              </a:rPr>
              <a:t>;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493" y="2734335"/>
            <a:ext cx="4150747" cy="2278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42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4214841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Comic Sans MS" pitchFamily="66" charset="0"/>
              </a:rPr>
              <a:t>Задача школы – создание правильного режима учебного дня</a:t>
            </a:r>
          </a:p>
          <a:p>
            <a:pPr algn="ctr"/>
            <a:r>
              <a:rPr lang="ru-RU" sz="2400" dirty="0" smtClean="0">
                <a:latin typeface="Comic Sans MS" pitchFamily="66" charset="0"/>
              </a:rPr>
              <a:t>Длительные перемены</a:t>
            </a:r>
            <a:r>
              <a:rPr lang="en-US" sz="2400" dirty="0" smtClean="0">
                <a:latin typeface="Comic Sans MS" pitchFamily="66" charset="0"/>
              </a:rPr>
              <a:t>;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Подвижные игры на свежем воздухе</a:t>
            </a:r>
            <a:r>
              <a:rPr lang="en-US" sz="2400" dirty="0" smtClean="0">
                <a:latin typeface="Comic Sans MS" pitchFamily="66" charset="0"/>
              </a:rPr>
              <a:t>;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Работа школьных спортивных кружков и секций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4" name="Рисунок 3" descr="Изображение 1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884" y="2747722"/>
            <a:ext cx="3631316" cy="219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429155"/>
          </a:xfrm>
        </p:spPr>
        <p:txBody>
          <a:bodyPr/>
          <a:lstStyle/>
          <a:p>
            <a:pPr algn="ctr">
              <a:buNone/>
            </a:pPr>
            <a:r>
              <a:rPr lang="ru-RU" sz="2800" dirty="0" err="1" smtClean="0">
                <a:latin typeface="Comic Sans MS" pitchFamily="66" charset="0"/>
              </a:rPr>
              <a:t>Здоровьесберегающие</a:t>
            </a:r>
            <a:r>
              <a:rPr lang="ru-RU" sz="2800" dirty="0" smtClean="0">
                <a:latin typeface="Comic Sans MS" pitchFamily="66" charset="0"/>
              </a:rPr>
              <a:t> технологии на уроках физической культуры:</a:t>
            </a:r>
            <a:endParaRPr lang="ru-RU" sz="2800" dirty="0" smtClean="0">
              <a:latin typeface="Comic Sans MS" pitchFamily="66" charset="0"/>
            </a:endParaRPr>
          </a:p>
          <a:p>
            <a:pPr algn="ctr"/>
            <a:r>
              <a:rPr lang="ru-RU" sz="2400" dirty="0" smtClean="0">
                <a:latin typeface="Comic Sans MS" pitchFamily="66" charset="0"/>
              </a:rPr>
              <a:t> беседы о технике безопасности</a:t>
            </a:r>
            <a:r>
              <a:rPr lang="en-US" sz="2400" dirty="0" smtClean="0">
                <a:latin typeface="Comic Sans MS" pitchFamily="66" charset="0"/>
              </a:rPr>
              <a:t>;</a:t>
            </a:r>
          </a:p>
          <a:p>
            <a:pPr algn="ctr"/>
            <a:r>
              <a:rPr lang="ru-RU" sz="2400" dirty="0" smtClean="0">
                <a:latin typeface="Comic Sans MS" pitchFamily="66" charset="0"/>
              </a:rPr>
              <a:t>беседы о поведении в спортивном зале, </a:t>
            </a:r>
            <a:endParaRPr lang="en-US" sz="2400" dirty="0" smtClean="0">
              <a:latin typeface="Comic Sans MS" pitchFamily="66" charset="0"/>
            </a:endParaRPr>
          </a:p>
          <a:p>
            <a:pPr algn="ctr"/>
            <a:r>
              <a:rPr lang="ru-RU" sz="2400" dirty="0" smtClean="0">
                <a:latin typeface="Comic Sans MS" pitchFamily="66" charset="0"/>
              </a:rPr>
              <a:t>Беседы об отношении детей друг  к другу;</a:t>
            </a:r>
          </a:p>
          <a:p>
            <a:pPr algn="ctr"/>
            <a:r>
              <a:rPr lang="ru-RU" sz="2400" dirty="0" smtClean="0">
                <a:latin typeface="Comic Sans MS" pitchFamily="66" charset="0"/>
              </a:rPr>
              <a:t> стенды с агитационной и наглядной информацией, </a:t>
            </a:r>
          </a:p>
          <a:p>
            <a:pPr algn="ctr"/>
            <a:r>
              <a:rPr lang="ru-RU" sz="2400" dirty="0" smtClean="0">
                <a:latin typeface="Comic Sans MS" pitchFamily="66" charset="0"/>
              </a:rPr>
              <a:t>выпуск газет на тему «Здоровье», «Спорт в нашей семье» и т.д.; </a:t>
            </a:r>
          </a:p>
          <a:p>
            <a:pPr algn="ctr"/>
            <a:r>
              <a:rPr lang="ru-RU" sz="2400" dirty="0" smtClean="0">
                <a:latin typeface="Comic Sans MS" pitchFamily="66" charset="0"/>
              </a:rPr>
              <a:t>доброжелательное и уважительное отношение учителя к ученику; </a:t>
            </a:r>
          </a:p>
          <a:p>
            <a:pPr algn="ctr">
              <a:buNone/>
            </a:pPr>
            <a:endParaRPr lang="ru-RU" sz="2800" dirty="0" smtClean="0">
              <a:latin typeface="Comic Sans MS" pitchFamily="66" charset="0"/>
            </a:endParaRPr>
          </a:p>
          <a:p>
            <a:pPr algn="ctr">
              <a:buNone/>
            </a:pP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214841"/>
          </a:xfrm>
        </p:spPr>
        <p:txBody>
          <a:bodyPr/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правильное </a:t>
            </a:r>
            <a:r>
              <a:rPr lang="ru-RU" sz="2400" dirty="0" smtClean="0">
                <a:latin typeface="Comic Sans MS" pitchFamily="66" charset="0"/>
              </a:rPr>
              <a:t>распределение нагрузок и смена деятельности; </a:t>
            </a:r>
          </a:p>
          <a:p>
            <a:pPr algn="ctr"/>
            <a:r>
              <a:rPr lang="ru-RU" sz="2400" dirty="0" smtClean="0">
                <a:latin typeface="Comic Sans MS" pitchFamily="66" charset="0"/>
              </a:rPr>
              <a:t>обязательное представление учителя об учениках со специальной группой здоровья, посильно-активное вовлечение таких учеников в изучение физкультуры и вопросов сохранения здоровья.</a:t>
            </a:r>
          </a:p>
          <a:p>
            <a:pPr algn="ctr">
              <a:buNone/>
            </a:pP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442915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Спасибо за внимание !!! =)</a:t>
            </a:r>
          </a:p>
          <a:p>
            <a:pPr algn="ctr">
              <a:buNone/>
            </a:pPr>
            <a:endParaRPr lang="ru-RU" sz="2800" dirty="0">
              <a:latin typeface="Comic Sans MS" pitchFamily="66" charset="0"/>
            </a:endParaRPr>
          </a:p>
        </p:txBody>
      </p:sp>
      <p:pic>
        <p:nvPicPr>
          <p:cNvPr id="4" name="Рисунок 3" descr="комплимент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484784"/>
            <a:ext cx="3816424" cy="2996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71480"/>
            <a:ext cx="8258204" cy="5554683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Comic Sans MS" pitchFamily="66" charset="0"/>
              </a:rPr>
              <a:t>Программа формирования культуры здорового и безопасного образа жизни обучающихся – </a:t>
            </a:r>
          </a:p>
          <a:p>
            <a:pPr algn="ctr">
              <a:buNone/>
            </a:pPr>
            <a:r>
              <a:rPr lang="ru-RU" sz="2800" dirty="0" smtClean="0">
                <a:latin typeface="Comic Sans MS" pitchFamily="66" charset="0"/>
              </a:rPr>
              <a:t>это комплексная программа формирования знаний, установок, личностных ориентиров  и норм поведения, обеспечивающих сохранение  и укрепление физического и психического здоровья.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8605"/>
            <a:ext cx="8229600" cy="4286280"/>
          </a:xfrm>
        </p:spPr>
        <p:txBody>
          <a:bodyPr/>
          <a:lstStyle/>
          <a:p>
            <a:pPr algn="ctr">
              <a:buNone/>
            </a:pPr>
            <a:endParaRPr lang="ru-RU" sz="28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sz="2800" dirty="0" smtClean="0">
                <a:latin typeface="Comic Sans MS" pitchFamily="66" charset="0"/>
              </a:rPr>
              <a:t>Уроки физической культуры в начальных классах являются важными в общей системе образовательного процесса в школе и направлены на охрану здоровья, формирования у детей интереса и положительного отношения к занятиям физической культурой, на гармоничное физическое развитие.</a:t>
            </a:r>
          </a:p>
          <a:p>
            <a:pPr>
              <a:buNone/>
            </a:pPr>
            <a:endParaRPr lang="ru-RU" sz="2800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428605"/>
            <a:ext cx="8429684" cy="4572032"/>
          </a:xfrm>
        </p:spPr>
        <p:txBody>
          <a:bodyPr/>
          <a:lstStyle/>
          <a:p>
            <a:pPr lvl="0" algn="ctr"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lvl="0" algn="ctr">
              <a:buNone/>
            </a:pPr>
            <a:r>
              <a:rPr lang="ru-RU" sz="2800" dirty="0" smtClean="0">
                <a:latin typeface="Comic Sans MS" pitchFamily="66" charset="0"/>
              </a:rPr>
              <a:t>Задачи</a:t>
            </a:r>
            <a:r>
              <a:rPr lang="en-US" sz="2800" dirty="0" smtClean="0">
                <a:latin typeface="Comic Sans MS" pitchFamily="66" charset="0"/>
              </a:rPr>
              <a:t>:</a:t>
            </a:r>
            <a:endParaRPr lang="ru-RU" sz="2800" dirty="0" smtClean="0">
              <a:latin typeface="Comic Sans MS" pitchFamily="66" charset="0"/>
            </a:endParaRPr>
          </a:p>
          <a:p>
            <a:pPr lvl="0"/>
            <a:r>
              <a:rPr lang="ru-RU" sz="2800" dirty="0" smtClean="0">
                <a:latin typeface="Comic Sans MS" pitchFamily="66" charset="0"/>
              </a:rPr>
              <a:t>Сохранение и укрепление здоровья</a:t>
            </a:r>
            <a:r>
              <a:rPr lang="en-US" sz="2800" dirty="0" smtClean="0">
                <a:latin typeface="Comic Sans MS" pitchFamily="66" charset="0"/>
              </a:rPr>
              <a:t>;</a:t>
            </a:r>
            <a:endParaRPr lang="ru-RU" sz="2800" dirty="0" smtClean="0">
              <a:latin typeface="Comic Sans MS" pitchFamily="66" charset="0"/>
            </a:endParaRPr>
          </a:p>
          <a:p>
            <a:pPr lvl="0"/>
            <a:r>
              <a:rPr lang="ru-RU" sz="2800" dirty="0" smtClean="0">
                <a:latin typeface="Comic Sans MS" pitchFamily="66" charset="0"/>
              </a:rPr>
              <a:t>Развитие физических качеств, накопление и обогащение у младших школьников двигательных навыков и умений;</a:t>
            </a:r>
          </a:p>
          <a:p>
            <a:pPr lvl="0"/>
            <a:r>
              <a:rPr lang="ru-RU" sz="2800" dirty="0" smtClean="0">
                <a:latin typeface="Comic Sans MS" pitchFamily="66" charset="0"/>
              </a:rPr>
              <a:t>Формирование потребности в двигательной активности и физическом совершенствовании.</a:t>
            </a:r>
          </a:p>
          <a:p>
            <a:pPr>
              <a:buNone/>
            </a:pPr>
            <a:endParaRPr lang="ru-RU" sz="2800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428605"/>
            <a:ext cx="8429684" cy="4572032"/>
          </a:xfrm>
        </p:spPr>
        <p:txBody>
          <a:bodyPr/>
          <a:lstStyle/>
          <a:p>
            <a:pPr lvl="0" algn="ctr"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sz="2800" dirty="0" smtClean="0">
                <a:latin typeface="Comic Sans MS" pitchFamily="66" charset="0"/>
              </a:rPr>
              <a:t>Стратегия организации физического воспитания базируется на физиологических механизмах становления движений ребенка и его психическом развитии.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322" y="404664"/>
            <a:ext cx="8429684" cy="4572032"/>
          </a:xfrm>
        </p:spPr>
        <p:txBody>
          <a:bodyPr/>
          <a:lstStyle/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/>
          </a:p>
          <a:p>
            <a:pPr algn="ctr">
              <a:buNone/>
            </a:pPr>
            <a:r>
              <a:rPr lang="ru-RU" sz="2800" dirty="0" smtClean="0">
                <a:latin typeface="Comic Sans MS" pitchFamily="66" charset="0"/>
              </a:rPr>
              <a:t>Проблема </a:t>
            </a:r>
            <a:r>
              <a:rPr lang="ru-RU" sz="2800" dirty="0">
                <a:latin typeface="Comic Sans MS" pitchFamily="66" charset="0"/>
              </a:rPr>
              <a:t>и противоречие в образовательной </a:t>
            </a:r>
            <a:r>
              <a:rPr lang="ru-RU" sz="2800" dirty="0" smtClean="0">
                <a:latin typeface="Comic Sans MS" pitchFamily="66" charset="0"/>
              </a:rPr>
              <a:t>системе современности.</a:t>
            </a:r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7052" y="2852936"/>
            <a:ext cx="2016224" cy="184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770"/>
            <a:ext cx="8229600" cy="4429155"/>
          </a:xfrm>
        </p:spPr>
        <p:txBody>
          <a:bodyPr/>
          <a:lstStyle/>
          <a:p>
            <a:pPr algn="ctr">
              <a:buNone/>
            </a:pPr>
            <a:endParaRPr lang="ru-RU" sz="28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sz="2800" dirty="0" smtClean="0">
                <a:latin typeface="Comic Sans MS" pitchFamily="66" charset="0"/>
              </a:rPr>
              <a:t>Уроки физкультуры способны скорректировать здоровье школьника, «выжить» в среде компьютерных программ. 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027" name="Picture 3" descr="F:\Изображение 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4896544" cy="32643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4429155"/>
          </a:xfrm>
        </p:spPr>
        <p:txBody>
          <a:bodyPr/>
          <a:lstStyle/>
          <a:p>
            <a:pPr lvl="0" algn="ctr"/>
            <a:r>
              <a:rPr lang="ru-RU" sz="2400" dirty="0" smtClean="0">
                <a:latin typeface="Comic Sans MS" pitchFamily="66" charset="0"/>
              </a:rPr>
              <a:t>Улучшить настроение!</a:t>
            </a:r>
          </a:p>
          <a:p>
            <a:pPr lvl="0" algn="ctr"/>
            <a:r>
              <a:rPr lang="ru-RU" sz="2400" dirty="0" smtClean="0">
                <a:latin typeface="Comic Sans MS" pitchFamily="66" charset="0"/>
              </a:rPr>
              <a:t>Создать положительную мотивацию</a:t>
            </a:r>
            <a:r>
              <a:rPr lang="en-US" sz="2400" dirty="0" smtClean="0">
                <a:latin typeface="Comic Sans MS" pitchFamily="66" charset="0"/>
              </a:rPr>
              <a:t>;</a:t>
            </a:r>
            <a:endParaRPr lang="ru-RU" sz="2400" dirty="0" smtClean="0">
              <a:latin typeface="Comic Sans MS" pitchFamily="66" charset="0"/>
            </a:endParaRPr>
          </a:p>
          <a:p>
            <a:pPr lvl="0" algn="ctr"/>
            <a:r>
              <a:rPr lang="ru-RU" sz="2400" dirty="0" smtClean="0">
                <a:latin typeface="Comic Sans MS" pitchFamily="66" charset="0"/>
              </a:rPr>
              <a:t>Усилить желание двигаться</a:t>
            </a:r>
            <a:r>
              <a:rPr lang="en-US" sz="2400" dirty="0" smtClean="0">
                <a:latin typeface="Comic Sans MS" pitchFamily="66" charset="0"/>
              </a:rPr>
              <a:t>;</a:t>
            </a:r>
            <a:endParaRPr lang="ru-RU" sz="2400" dirty="0" smtClean="0">
              <a:latin typeface="Comic Sans MS" pitchFamily="66" charset="0"/>
            </a:endParaRPr>
          </a:p>
          <a:p>
            <a:pPr lvl="0" algn="ctr"/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35258"/>
            <a:ext cx="3456384" cy="2761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60848"/>
            <a:ext cx="374441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5277</TotalTime>
  <Words>527</Words>
  <Application>Microsoft Office PowerPoint</Application>
  <PresentationFormat>Экран (4:3)</PresentationFormat>
  <Paragraphs>78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Diseño predeterminado</vt:lpstr>
      <vt:lpstr> Формирование культуры здорового и  безопасного образа жизни на уроках физкультуры  как условие реализации ФГОС НОО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Karachkina</cp:lastModifiedBy>
  <cp:revision>750</cp:revision>
  <dcterms:created xsi:type="dcterms:W3CDTF">2010-05-23T14:28:12Z</dcterms:created>
  <dcterms:modified xsi:type="dcterms:W3CDTF">2012-11-27T16:11:22Z</dcterms:modified>
</cp:coreProperties>
</file>