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Lst>
  <p:notesMasterIdLst>
    <p:notesMasterId r:id="rId61"/>
  </p:notesMasterIdLst>
  <p:sldIdLst>
    <p:sldId id="321" r:id="rId2"/>
    <p:sldId id="295" r:id="rId3"/>
    <p:sldId id="256" r:id="rId4"/>
    <p:sldId id="298" r:id="rId5"/>
    <p:sldId id="264" r:id="rId6"/>
    <p:sldId id="275" r:id="rId7"/>
    <p:sldId id="263" r:id="rId8"/>
    <p:sldId id="260" r:id="rId9"/>
    <p:sldId id="267" r:id="rId10"/>
    <p:sldId id="259" r:id="rId11"/>
    <p:sldId id="276" r:id="rId12"/>
    <p:sldId id="261" r:id="rId13"/>
    <p:sldId id="262" r:id="rId14"/>
    <p:sldId id="291" r:id="rId15"/>
    <p:sldId id="307" r:id="rId16"/>
    <p:sldId id="308" r:id="rId17"/>
    <p:sldId id="309" r:id="rId18"/>
    <p:sldId id="311" r:id="rId19"/>
    <p:sldId id="284"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15" r:id="rId39"/>
    <p:sldId id="340" r:id="rId40"/>
    <p:sldId id="314" r:id="rId41"/>
    <p:sldId id="354" r:id="rId42"/>
    <p:sldId id="341" r:id="rId43"/>
    <p:sldId id="355" r:id="rId44"/>
    <p:sldId id="356" r:id="rId45"/>
    <p:sldId id="357" r:id="rId46"/>
    <p:sldId id="358" r:id="rId47"/>
    <p:sldId id="342" r:id="rId48"/>
    <p:sldId id="343" r:id="rId49"/>
    <p:sldId id="344" r:id="rId50"/>
    <p:sldId id="345" r:id="rId51"/>
    <p:sldId id="346" r:id="rId52"/>
    <p:sldId id="347" r:id="rId53"/>
    <p:sldId id="348" r:id="rId54"/>
    <p:sldId id="349" r:id="rId55"/>
    <p:sldId id="350" r:id="rId56"/>
    <p:sldId id="351" r:id="rId57"/>
    <p:sldId id="353" r:id="rId58"/>
    <p:sldId id="352" r:id="rId59"/>
    <p:sldId id="316" r:id="rId6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93990" autoAdjust="0"/>
  </p:normalViewPr>
  <p:slideViewPr>
    <p:cSldViewPr>
      <p:cViewPr>
        <p:scale>
          <a:sx n="50" d="100"/>
          <a:sy n="50" d="100"/>
        </p:scale>
        <p:origin x="-2286"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ru-RU"/>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922B3C5-95D1-4380-8547-41F8FA11FCD1}" type="datetimeFigureOut">
              <a:rPr lang="ru-RU"/>
              <a:pPr/>
              <a:t>22.04.2013</a:t>
            </a:fld>
            <a:endParaRPr lang="ru-RU"/>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ru-RU"/>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E9A0DE6-E485-4044-9A2B-5F5BB918D759}"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9A0DE6-E485-4044-9A2B-5F5BB918D759}"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9A0DE6-E485-4044-9A2B-5F5BB918D759}"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C8474-C8B0-4747-9706-5215F5237CF9}" type="slidenum">
              <a:rPr lang="ru-RU"/>
              <a:pPr/>
              <a:t>26</a:t>
            </a:fld>
            <a:endParaRPr lang="ru-RU"/>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9A0DE6-E485-4044-9A2B-5F5BB918D759}" type="slidenum">
              <a:rPr lang="ru-RU" smtClean="0"/>
              <a:pPr/>
              <a:t>42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9A0DE6-E485-4044-9A2B-5F5BB918D759}" type="slidenum">
              <a:rPr lang="ru-RU" smtClean="0"/>
              <a:pPr/>
              <a:t>46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112F5F-3DF4-49D0-8789-C38C6FA9794D}" type="slidenum">
              <a:rPr lang="ru-RU" sz="1200">
                <a:cs typeface="Arial" charset="0"/>
              </a:rPr>
              <a:pPr algn="r"/>
              <a:t>59</a:t>
            </a:fld>
            <a:endParaRPr lang="ru-RU" sz="120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215AC95F-A517-4739-8C6B-608C4FC46ED6}" type="datetimeFigureOut">
              <a:rPr lang="ru-RU" smtClean="0"/>
              <a:pPr>
                <a:defRPr/>
              </a:pPr>
              <a:t>22.04.2013</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DD691696-EE27-45E4-A483-FB13A21C3FF0}" type="slidenum">
              <a:rPr lang="ru-RU" smtClean="0"/>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6E5533B6-6646-461A-A9A8-916FB7D17832}" type="datetimeFigureOut">
              <a:rPr lang="ru-RU" smtClean="0"/>
              <a:pPr>
                <a:defRPr/>
              </a:pPr>
              <a:t>22.04.2013</a:t>
            </a:fld>
            <a:endParaRPr lang="ru-RU" dirty="0"/>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95FFFBF-5093-48EC-AB8B-3ED0A37B74C3}"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a:defRPr/>
            </a:pPr>
            <a:fld id="{C26FEB44-3BF9-4AB7-AA16-26FF09803B61}" type="datetimeFigureOut">
              <a:rPr lang="ru-RU" smtClean="0"/>
              <a:pPr>
                <a:defRPr/>
              </a:pPr>
              <a:t>22.04.2013</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pPr>
              <a:defRPr/>
            </a:pPr>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0185839-DD0E-43EA-A5F0-A4453C0B5527}"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7467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9"/>
          <p:cNvSpPr>
            <a:spLocks noGrp="1"/>
          </p:cNvSpPr>
          <p:nvPr>
            <p:ph type="dt" sz="half" idx="10"/>
          </p:nvPr>
        </p:nvSpPr>
        <p:spPr/>
        <p:txBody>
          <a:bodyPr/>
          <a:lstStyle>
            <a:lvl1pPr>
              <a:defRPr/>
            </a:lvl1pPr>
          </a:lstStyle>
          <a:p>
            <a:pPr>
              <a:defRPr/>
            </a:pPr>
            <a:fld id="{3F7295E6-837A-468F-9C9C-5B3C0913A391}" type="datetimeFigureOut">
              <a:rPr lang="ru-RU"/>
              <a:pPr>
                <a:defRPr/>
              </a:pPr>
              <a:t>22.04.2013</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077B92FD-1744-4CE5-9C5C-F347242AFD2A}" type="slidenum">
              <a:rPr lang="ru-RU"/>
              <a:pPr>
                <a:defRPr/>
              </a:pPr>
              <a:t>‹#›</a:t>
            </a:fld>
            <a:endParaRPr lang="ru-RU" dirty="0"/>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85F7CCB6-87DE-429F-B09C-C61FE2346E3C}"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3638"/>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3638"/>
            <a:ext cx="2133600" cy="457200"/>
          </a:xfrm>
        </p:spPr>
        <p:txBody>
          <a:bodyPr/>
          <a:lstStyle>
            <a:lvl1pPr>
              <a:defRPr/>
            </a:lvl1pPr>
          </a:lstStyle>
          <a:p>
            <a:fld id="{8DE208DE-2BA2-45D5-BF22-18FF23B35A2A}"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3638"/>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3638"/>
            <a:ext cx="2133600" cy="457200"/>
          </a:xfrm>
        </p:spPr>
        <p:txBody>
          <a:bodyPr/>
          <a:lstStyle>
            <a:lvl1pPr>
              <a:defRPr/>
            </a:lvl1pPr>
          </a:lstStyle>
          <a:p>
            <a:fld id="{2D8EC264-4B1D-4032-97D6-059C0163C57D}"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F5890AFE-3D6D-48A1-8223-F1B1EE4CB5A0}"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90397152-D30C-4660-86A2-5E3F4948FD9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6C141158-1F90-4BEA-912D-AC48826F2CF4}" type="datetimeFigureOut">
              <a:rPr lang="ru-RU" smtClean="0"/>
              <a:pPr>
                <a:defRPr/>
              </a:pPr>
              <a:t>22.04.2013</a:t>
            </a:fld>
            <a:endParaRPr lang="ru-RU" dirty="0"/>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06F73D0-209E-47E2-99CB-8FE215F4333B}"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9E9DBF14-76C9-4C93-BEAC-A0C830BEA414}" type="datetimeFigureOut">
              <a:rPr lang="ru-RU" smtClean="0"/>
              <a:pPr>
                <a:defRPr/>
              </a:pPr>
              <a:t>22.04.2013</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pPr>
              <a:defRPr/>
            </a:pPr>
            <a:fld id="{BBBCBBB8-87AA-440A-B9E0-D29602AEE29F}" type="slidenum">
              <a:rPr lang="ru-RU" smtClean="0"/>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CF7D0CE1-517D-4363-B1C4-31F811F3FDF8}" type="datetimeFigureOut">
              <a:rPr lang="ru-RU" smtClean="0"/>
              <a:pPr>
                <a:defRPr/>
              </a:pPr>
              <a:t>22.04.2013</a:t>
            </a:fld>
            <a:endParaRPr lang="ru-RU" dirty="0"/>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AF3E54B-B38B-489D-A043-F735C6B981D9}"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DE52B21E-3D9F-483F-A7ED-6738E179F87A}" type="datetimeFigureOut">
              <a:rPr lang="ru-RU" smtClean="0"/>
              <a:pPr>
                <a:defRPr/>
              </a:pPr>
              <a:t>22.04.2013</a:t>
            </a:fld>
            <a:endParaRPr lang="ru-RU" dirty="0"/>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D4B8E39F-2403-43EB-B7A4-80379D90F8C2}"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6CC3A9AB-B8F6-4D5B-842D-E5EED108B6AC}" type="datetimeFigureOut">
              <a:rPr lang="ru-RU" smtClean="0"/>
              <a:pPr>
                <a:defRPr/>
              </a:pPr>
              <a:t>22.04.2013</a:t>
            </a:fld>
            <a:endParaRPr lang="ru-RU" dirty="0"/>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B17DBC9A-52AF-47E4-8C00-E97D57B29832}"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fld id="{EB62F725-5867-4F2D-BFBB-BA8CF43F66A2}" type="datetimeFigureOut">
              <a:rPr lang="ru-RU" smtClean="0"/>
              <a:pPr>
                <a:defRPr/>
              </a:pPr>
              <a:t>22.04.2013</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FD8C0C75-E3EE-4485-99FA-B90EDA936AF6}"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E6AAED69-74A2-4F97-B113-9D23761243BE}" type="datetimeFigureOut">
              <a:rPr lang="ru-RU" smtClean="0"/>
              <a:pPr>
                <a:defRPr/>
              </a:pPr>
              <a:t>22.04.2013</a:t>
            </a:fld>
            <a:endParaRPr lang="ru-RU" dirty="0"/>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3E149C1A-0947-4219-8BA6-FE265D17481D}" type="slidenum">
              <a:rPr lang="ru-RU" smtClean="0"/>
              <a:pPr>
                <a:defRPr/>
              </a:pPr>
              <a:t>‹#›</a:t>
            </a:fld>
            <a:endParaRPr lang="ru-RU" dirty="0"/>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a:defRPr/>
            </a:pPr>
            <a:fld id="{EE8C3949-1410-47D2-AC8A-75B20128A3E5}" type="datetimeFigureOut">
              <a:rPr lang="ru-RU" smtClean="0"/>
              <a:pPr>
                <a:defRPr/>
              </a:pPr>
              <a:t>22.04.2013</a:t>
            </a:fld>
            <a:endParaRPr lang="ru-RU" dirty="0"/>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30AA65B8-E547-40EC-B302-67DEC9A7C717}" type="slidenum">
              <a:rPr lang="ru-RU" smtClean="0"/>
              <a:pPr>
                <a:defRPr/>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9"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DE52B21E-3D9F-483F-A7ED-6738E179F87A}" type="datetimeFigureOut">
              <a:rPr lang="ru-RU" smtClean="0"/>
              <a:pPr>
                <a:defRPr/>
              </a:pPr>
              <a:t>22.04.2013</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D4B8E39F-2403-43EB-B7A4-80379D90F8C2}"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ransition>
    <p:wipe/>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ru/imgres?imgurl=http://img.lenta.ru/oddly/2004/11/24/diamond/picture.jpg&amp;imgrefurl=http://pda.lenta.ru/oddly/2004/11/24/diamond/&amp;h=286&amp;w=340&amp;sz=11&amp;tbnid=Ekq_LRE4AeoJ:&amp;tbnh=96&amp;tbnw=114&amp;hl=ru&amp;start=4&amp;prev=/images?q=%D0%B0%D0%BB%D0%BC%D0%B0%D0%B7&amp;hl=ru&amp;lr=&amp;sa=G"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images.google.ru/imgres?imgurl=http://www.ivanovo.ac.ru/school20/doog/id016_xrustal.jpg&amp;imgrefurl=http://www.ivanovo.ac.ru/school20/doog/xrustal.htm&amp;h=324&amp;w=350&amp;sz=25&amp;tbnid=FOM8DjC_1b8J:&amp;tbnh=107&amp;tbnw=116&amp;hl=ru&amp;start=18&amp;prev=/images?q=%D0%B3%D0%BE%D1%80%D0%BD%D1%8B%D0%B9+%D1%85%D1%80%D1%83%D1%81%D1%82%D0%B0%D0%BB%D1%8C&amp;hl=ru&amp;lr=&amp;sa=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google.ru/imgres?imgurl=http://www.kinderino.ru/vokrug/russia/lomonosov.jpg&amp;imgrefurl=http://www.kinderino.ru/vokrug/russia/lomonosov.html&amp;h=400&amp;w=299&amp;sz=15&amp;tbnid=eSvFXoav6a0J:&amp;tbnh=119&amp;tbnw=89&amp;start=19&amp;prev=/images?q=%D0%9C.%D0%92.+%D0%9B%D0%BE%D0%BC%D0%BE%D0%BD%D0%BE%D1%81%D0%BE%D0%B2&amp;hl=ru&amp;lr=&amp;sa=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ru/imgres?imgurl=http://grokhovs1.chat.ru/lomonos/lomono50.jpg&amp;imgrefurl=http://grokhovs1.chat.ru/lomonos/lomono5.html&amp;h=446&amp;w=350&amp;sz=22&amp;tbnid=eYmJSVYAwjUJ:&amp;tbnh=124&amp;tbnw=97&amp;start=7&amp;prev=/images?q=%D0%9C.%D0%92.+%D0%9B%D0%BE%D0%BC%D0%BE%D0%BD%D0%BE%D1%81%D0%BE%D0%B2&amp;hl=ru&amp;lr=&amp;sa=G"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images.google.ru/imgres?imgurl=http://his.1september.ru/2003/34/4-10.jpg&amp;imgrefurl=http://his.1september.ru/2003/34/4.htm&amp;h=208&amp;w=150&amp;sz=12&amp;tbnid=PZeexwRTEbEJ:&amp;tbnh=100&amp;tbnw=72&amp;start=1&amp;prev=/images?q=%D0%9D%D0%B5%D1%80%D1%83%D0%BA%D0%BE%D1%82%D0%B2%D0%BE%D1%80%D0%BD%D1%8B%D0%B9+%D0%A1%D0%BF%D0%B0%D1%81&amp;hl=ru&amp;lr=&amp;sa=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ru/imgres?imgurl=http://www.osp.ru/clife/2003/08/033_3.jpg&amp;imgrefurl=http://www.osp.ru/clife/2003/08/033_3.htm&amp;h=175&amp;w=140&amp;sz=6&amp;tbnid=ks4FXDPXiaMJ:&amp;tbnh=95&amp;tbnw=76&amp;hl=ru&amp;start=11&amp;prev=/images?q=%D0%BE%D0%BA%D0%BE%D0%BD%D0%BD%D0%BE%D0%B5+%D1%81%D1%82%D0%B5%D0%BA%D0%BB%D0%BE&amp;hl=ru&amp;lr=&amp;sa=G"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images.google.ru/imgres?imgurl=http://www.firmasimvol.ru/image/glass.jpg&amp;imgrefurl=http://www.firmasimvol.ru/doc/glass.htm&amp;h=153&amp;w=160&amp;sz=27&amp;tbnid=xy_WFWgLj5AJ:&amp;tbnh=87&amp;tbnw=91&amp;hl=ru&amp;start=19&amp;prev=/images?q=%D0%BE%D0%BA%D0%BE%D0%BD%D0%BD%D0%BE%D0%B5+%D1%81%D1%82%D0%B5%D0%BA%D0%BB%D0%BE&amp;hl=ru&amp;lr=&amp;sa=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ru/imgres?imgurl=http://www.mycomp.com.ua/issue/39_262/26-27/26_4.jpg&amp;imgrefurl=http://www.mycomp.com.ua/text/5874&amp;h=709&amp;w=472&amp;sz=44&amp;tbnid=UfG1V5Oked4J:&amp;tbnh=137&amp;tbnw=91&amp;start=1&amp;prev=/images?q=%D1%81%D0%B8%D0%BB%D0%B8%D0%BA%D0%B0%D1%82%D0%BD%D0%BE%D0%B5+%D1%81%D1%82%D0%B5%D0%BA%D0%BB%D0%BE&amp;hl=ru&amp;lr=&amp;sa=G"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images.google.ru/imgres?imgurl=http://www.rulex.ru/portret/06-005.jpg&amp;imgrefurl=http://www.rulex.ru/01272017.htm&amp;h=409&amp;w=300&amp;sz=13&amp;tbnid=l4dlZhkHKooJ:&amp;tbnh=120&amp;tbnw=88&amp;start=1&amp;prev=/images?q=%D0%92%D0%BB%D0%B0%D0%B4%D0%B8%D0%BC%D0%B8%D1%80+%D0%A1%D1%82%D0%B5%D0%BF%D0%B0%D0%BD%D0%BE%D0%B2%D0%B8%D1%87+%D0%A1%D0%9E%D0%91%D0%9E%D0%9B%D0%95%D0%92+&amp;hl=ru&amp;lr=&amp;sa=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images.google.ru/imgres?imgurl=http://www.senpolia.ru/img/master/30/fig10.jpg&amp;imgrefurl=http://www.senpolia.ru/master/30.html&amp;h=384&amp;w=512&amp;sz=19&amp;tbnid=0KZEkmb4OSEJ:&amp;tbnh=96&amp;tbnw=128&amp;start=3&amp;prev=/images?q=%D0%BF%D0%B5%D1%80%D0%BB%D0%B8%D1%82&amp;hl=ru&amp;lr=&amp;sa=G" TargetMode="External"/><Relationship Id="rId1" Type="http://schemas.openxmlformats.org/officeDocument/2006/relationships/slideLayout" Target="../slideLayouts/slideLayout7.xml"/><Relationship Id="rId6" Type="http://schemas.openxmlformats.org/officeDocument/2006/relationships/hyperlink" Target="http://images.google.ru/imgres?imgurl=http://www.butik.com.ua/veshi/img/birusa01.jpg&amp;imgrefurl=http://www.butik.com.ua/veshi/biruza.htm&amp;h=200&amp;w=150&amp;sz=4&amp;tbnid=FA7OX-30TjMJ:&amp;tbnh=99&amp;tbnw=74&amp;start=17&amp;prev=/images?q=%D0%B1%D0%B8%D1%80%D1%8E%D0%B7%D0%B0&amp;hl=ru&amp;lr=&amp;sa=G" TargetMode="External"/><Relationship Id="rId5" Type="http://schemas.openxmlformats.org/officeDocument/2006/relationships/image" Target="../media/image33.jpeg"/><Relationship Id="rId4" Type="http://schemas.openxmlformats.org/officeDocument/2006/relationships/hyperlink" Target="http://images.google.ru/imgres?imgurl=http://fairystones.wallst.ru/images/n07k002m.jpg&amp;imgrefurl=http://fairystones.wallst.ru/gem07_02.html&amp;h=480&amp;w=640&amp;sz=42&amp;tbnid=66iw6fHE8GUJ:&amp;tbnh=101&amp;tbnw=135&amp;start=20&amp;prev=/images?q=%D0%BC%D0%B0%D0%BB%D0%B0%D1%85%D0%B8%D1%82&amp;hl=ru&amp;lr=&amp;sa=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hyperlink" Target="http://images.google.ru/imgres?imgurl=http://www.nornik.ru/_upload/editor_files/file0026.jpg&amp;imgrefurl=http://www.nornik.ru/production/products_type/26/&amp;h=146&amp;w=205&amp;sz=11&amp;tbnid=M0jh41lTkNsJ:&amp;tbnh=71&amp;tbnw=100&amp;start=16&amp;prev=/images?q=%D1%81%D0%B5%D0%BB%D0%B5%D0%BD&amp;hl=ru&amp;lr=&amp;sa=G" TargetMode="External"/><Relationship Id="rId1" Type="http://schemas.openxmlformats.org/officeDocument/2006/relationships/slideLayout" Target="../slideLayouts/slideLayout7.xml"/><Relationship Id="rId6" Type="http://schemas.openxmlformats.org/officeDocument/2006/relationships/hyperlink" Target="http://images.google.ru/imgres?imgurl=http://uzm.spb.ru/silikaty/max01_sk.jpg&amp;imgrefurl=http://uzm.spb.ru/Steps/stepsk.htm&amp;h=353&amp;w=500&amp;sz=32&amp;tbnid=Dd2boZ5a94cJ:&amp;tbnh=89&amp;tbnw=126&amp;start=5&amp;prev=/images?q=%D1%81%D0%B8%D0%BB%D0%B8%D0%BA%D0%B0%D1%82%D1%8B&amp;hl=ru&amp;lr=&amp;sa=G" TargetMode="External"/><Relationship Id="rId5" Type="http://schemas.openxmlformats.org/officeDocument/2006/relationships/image" Target="../media/image36.jpeg"/><Relationship Id="rId4" Type="http://schemas.openxmlformats.org/officeDocument/2006/relationships/hyperlink" Target="http://images.google.ru/imgres?imgurl=http://geo.web.ru/druza/M-sera-f.jpg&amp;imgrefurl=http://geo.web.ru/druza/m-fototek.htm&amp;h=309&amp;w=400&amp;sz=17&amp;tbnid=8ncm-n0L5yoJ:&amp;tbnh=92&amp;tbnw=119&amp;start=6&amp;prev=/images?q=%D1%81%D0%B5%D1%80%D0%B0&amp;hl=ru&amp;lr=&amp;sa=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google.ru/imgres?imgurl=http://www.allglass.ru/img/prod_6.jpg&amp;imgrefurl=http://www.allglass.ru/production.php&amp;h=250&amp;w=260&amp;sz=13&amp;tbnid=XziGBBoe6jwJ:&amp;tbnh=102&amp;tbnw=106&amp;start=4&amp;prev=/images?q=%D0%BF%D1%80%D0%BE%D1%87%D0%BD%D0%BE%D1%81%D1%82%D1%8C+%D1%81%D1%82%D0%B5%D0%BA%D0%BB%D0%B0&amp;hl=ru&amp;lr=&amp;sa=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5.xml"/><Relationship Id="rId5" Type="http://schemas.openxmlformats.org/officeDocument/2006/relationships/image" Target="../media/image73.jpeg"/><Relationship Id="rId4" Type="http://schemas.openxmlformats.org/officeDocument/2006/relationships/image" Target="../media/image72.jpeg"/></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6.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7.xml"/><Relationship Id="rId4" Type="http://schemas.openxmlformats.org/officeDocument/2006/relationships/image" Target="../media/image79.jpeg"/></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571744"/>
            <a:ext cx="8572528" cy="4000528"/>
          </a:xfrm>
        </p:spPr>
        <p:txBody>
          <a:bodyPr/>
          <a:lstStyle/>
          <a:p>
            <a:pPr algn="l"/>
            <a:r>
              <a:rPr lang="ru-RU" sz="3600" dirty="0" smtClean="0"/>
              <a:t>Подготовили: учитель химии – Сафронова И.В. И  учитель географии 0 Семенова  Л.С. </a:t>
            </a:r>
            <a:br>
              <a:rPr lang="ru-RU" sz="3600" dirty="0" smtClean="0"/>
            </a:br>
            <a:r>
              <a:rPr lang="ru-RU" sz="3600" dirty="0" smtClean="0"/>
              <a:t>                      МАОУ»Физико-математический лицей №   38 г .Ульяновка»  </a:t>
            </a:r>
            <a:endParaRPr lang="ru-RU" sz="3600" dirty="0"/>
          </a:p>
        </p:txBody>
      </p:sp>
      <p:sp>
        <p:nvSpPr>
          <p:cNvPr id="3" name="Подзаголовок 2"/>
          <p:cNvSpPr>
            <a:spLocks noGrp="1"/>
          </p:cNvSpPr>
          <p:nvPr>
            <p:ph type="subTitle" idx="1"/>
          </p:nvPr>
        </p:nvSpPr>
        <p:spPr>
          <a:xfrm>
            <a:off x="433050" y="428604"/>
            <a:ext cx="8353792" cy="2143140"/>
          </a:xfrm>
        </p:spPr>
        <p:txBody>
          <a:bodyPr>
            <a:normAutofit/>
          </a:bodyPr>
          <a:lstStyle/>
          <a:p>
            <a:pPr algn="ctr"/>
            <a:r>
              <a:rPr lang="ru-RU" sz="4000" dirty="0" err="1" smtClean="0"/>
              <a:t>Презетация</a:t>
            </a:r>
            <a:r>
              <a:rPr lang="ru-RU" sz="4000" dirty="0" smtClean="0"/>
              <a:t>  к </a:t>
            </a:r>
            <a:r>
              <a:rPr lang="ru-RU" sz="4000" dirty="0" err="1" smtClean="0"/>
              <a:t>интегрированносу</a:t>
            </a:r>
            <a:r>
              <a:rPr lang="ru-RU" sz="4000" dirty="0" smtClean="0"/>
              <a:t> уроку по химии и географии «</a:t>
            </a:r>
            <a:r>
              <a:rPr lang="ru-RU" sz="4000" dirty="0" err="1" smtClean="0"/>
              <a:t>Силикатния</a:t>
            </a:r>
            <a:r>
              <a:rPr lang="ru-RU" sz="4000" dirty="0" smtClean="0"/>
              <a:t> промышленность</a:t>
            </a:r>
            <a:r>
              <a:rPr lang="ru-RU" dirty="0" smtClean="0"/>
              <a:t>»</a:t>
            </a:r>
            <a:endParaRPr lang="ru-RU"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1000538.JPG"/>
          <p:cNvPicPr>
            <a:picLocks noGrp="1" noChangeAspect="1"/>
          </p:cNvPicPr>
          <p:nvPr>
            <p:ph sz="half" idx="1"/>
          </p:nvPr>
        </p:nvPicPr>
        <p:blipFill>
          <a:blip r:embed="rId2" cstate="email"/>
          <a:stretch>
            <a:fillRect/>
          </a:stretch>
        </p:blipFill>
        <p:spPr>
          <a:xfrm>
            <a:off x="428596" y="614904"/>
            <a:ext cx="5800705" cy="5890672"/>
          </a:xfrm>
          <a:effectLst>
            <a:softEdge rad="112500"/>
          </a:effectLst>
        </p:spPr>
      </p:pic>
      <p:sp>
        <p:nvSpPr>
          <p:cNvPr id="22531" name="TextBox 5"/>
          <p:cNvSpPr txBox="1">
            <a:spLocks noChangeArrowheads="1"/>
          </p:cNvSpPr>
          <p:nvPr/>
        </p:nvSpPr>
        <p:spPr bwMode="auto">
          <a:xfrm>
            <a:off x="6572250" y="1143000"/>
            <a:ext cx="184150" cy="369888"/>
          </a:xfrm>
          <a:prstGeom prst="rect">
            <a:avLst/>
          </a:prstGeom>
          <a:noFill/>
          <a:ln w="9525">
            <a:noFill/>
            <a:miter lim="800000"/>
            <a:headEnd/>
            <a:tailEnd/>
          </a:ln>
        </p:spPr>
        <p:txBody>
          <a:bodyPr wrap="none">
            <a:spAutoFit/>
          </a:bodyPr>
          <a:lstStyle/>
          <a:p>
            <a:endParaRPr lang="ru-RU"/>
          </a:p>
        </p:txBody>
      </p:sp>
      <p:sp>
        <p:nvSpPr>
          <p:cNvPr id="7" name="TextBox 6"/>
          <p:cNvSpPr txBox="1">
            <a:spLocks noChangeArrowheads="1"/>
          </p:cNvSpPr>
          <p:nvPr/>
        </p:nvSpPr>
        <p:spPr bwMode="auto">
          <a:xfrm>
            <a:off x="6215074" y="857232"/>
            <a:ext cx="2500313" cy="5078412"/>
          </a:xfrm>
          <a:prstGeom prst="rect">
            <a:avLst/>
          </a:prstGeom>
          <a:noFill/>
          <a:ln w="9525">
            <a:noFill/>
            <a:miter lim="800000"/>
            <a:headEnd/>
            <a:tailEnd/>
          </a:ln>
        </p:spPr>
        <p:txBody>
          <a:bodyPr>
            <a:spAutoFit/>
          </a:bodyPr>
          <a:lstStyle/>
          <a:p>
            <a:r>
              <a:rPr lang="ru-RU" dirty="0"/>
              <a:t>На территории нашей области преобладает равнинный рельеф, потому что в основании лежит платформа.  </a:t>
            </a:r>
          </a:p>
          <a:p>
            <a:endParaRPr lang="ru-RU" dirty="0"/>
          </a:p>
          <a:p>
            <a:endParaRPr lang="ru-RU" dirty="0"/>
          </a:p>
          <a:p>
            <a:r>
              <a:rPr lang="ru-RU" dirty="0"/>
              <a:t>Полезные ископаемые осадочного происхождения связаны с геологической историей  Ульяновской области.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1000553.JPG"/>
          <p:cNvPicPr>
            <a:picLocks noGrp="1" noChangeAspect="1"/>
          </p:cNvPicPr>
          <p:nvPr>
            <p:ph idx="1"/>
          </p:nvPr>
        </p:nvPicPr>
        <p:blipFill>
          <a:blip r:embed="rId2" cstate="email"/>
          <a:srcRect/>
          <a:stretch>
            <a:fillRect/>
          </a:stretch>
        </p:blipFill>
        <p:spPr>
          <a:xfrm>
            <a:off x="0" y="0"/>
            <a:ext cx="4546600" cy="6858000"/>
          </a:xfrm>
          <a:ln w="38100" cap="sq">
            <a:solidFill>
              <a:srgbClr val="000000"/>
            </a:solidFill>
          </a:ln>
          <a:effectLst>
            <a:outerShdw blurRad="50800" dist="38100" dir="2700000" algn="tl" rotWithShape="0">
              <a:srgbClr val="000000">
                <a:alpha val="43000"/>
              </a:srgbClr>
            </a:outerShdw>
          </a:effectLst>
        </p:spPr>
      </p:pic>
      <p:sp>
        <p:nvSpPr>
          <p:cNvPr id="9220" name="Содержимое 3"/>
          <p:cNvSpPr>
            <a:spLocks/>
          </p:cNvSpPr>
          <p:nvPr/>
        </p:nvSpPr>
        <p:spPr bwMode="auto">
          <a:xfrm>
            <a:off x="4714875" y="404813"/>
            <a:ext cx="4429125" cy="5268912"/>
          </a:xfrm>
          <a:prstGeom prst="rect">
            <a:avLst/>
          </a:prstGeom>
          <a:noFill/>
          <a:ln w="9525">
            <a:noFill/>
            <a:miter lim="800000"/>
            <a:headEnd/>
            <a:tailEnd/>
          </a:ln>
        </p:spPr>
        <p:txBody>
          <a:bodyPr/>
          <a:lstStyle/>
          <a:p>
            <a:pPr marL="106363" indent="-9525">
              <a:spcBef>
                <a:spcPct val="20000"/>
              </a:spcBef>
              <a:buClr>
                <a:schemeClr val="accent1"/>
              </a:buClr>
              <a:buSzPct val="80000"/>
              <a:buFont typeface="Wingdings 2" pitchFamily="18" charset="2"/>
              <a:buNone/>
            </a:pPr>
            <a:r>
              <a:rPr lang="ru-RU" sz="2000"/>
              <a:t>Ульяновская область располагается на кристаллическом фундаменте Русской платформы. В древности  большая часть Ульяновской области представляла собой дно моря. Длительное время происходило накопление песка, глины, солей, вместе со скелетами организмов они образовали осадочные горные породы- известняки, песчаники, мергели, опоки.</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animEffect transition="in" filter="wipe(down)">
                                      <p:cBhvr>
                                        <p:cTn id="15"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5000" y="457200"/>
            <a:ext cx="3048000" cy="1066800"/>
          </a:xfrm>
        </p:spPr>
        <p:txBody>
          <a:bodyPr>
            <a:normAutofit fontScale="90000"/>
          </a:bodyPr>
          <a:lstStyle/>
          <a:p>
            <a:pPr eaLnBrk="1" hangingPunct="1"/>
            <a:r>
              <a:rPr lang="ru-RU" sz="2000" smtClean="0"/>
              <a:t>Месторождения строительных материалов Ульяновской области.</a:t>
            </a:r>
          </a:p>
        </p:txBody>
      </p:sp>
      <p:pic>
        <p:nvPicPr>
          <p:cNvPr id="5" name="Содержимое 4" descr="P1000536.JPG"/>
          <p:cNvPicPr>
            <a:picLocks noGrp="1" noChangeAspect="1"/>
          </p:cNvPicPr>
          <p:nvPr>
            <p:ph sz="half" idx="1"/>
          </p:nvPr>
        </p:nvPicPr>
        <p:blipFill>
          <a:blip r:embed="rId2" cstate="email"/>
          <a:srcRect/>
          <a:stretch>
            <a:fillRect/>
          </a:stretch>
        </p:blipFill>
        <p:spPr>
          <a:xfrm>
            <a:off x="142844" y="714356"/>
            <a:ext cx="5286412" cy="5643602"/>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6" name="TextBox 5"/>
          <p:cNvSpPr txBox="1">
            <a:spLocks noChangeArrowheads="1"/>
          </p:cNvSpPr>
          <p:nvPr/>
        </p:nvSpPr>
        <p:spPr bwMode="auto">
          <a:xfrm>
            <a:off x="5643563" y="2786063"/>
            <a:ext cx="3286125" cy="2032000"/>
          </a:xfrm>
          <a:prstGeom prst="rect">
            <a:avLst/>
          </a:prstGeom>
          <a:noFill/>
          <a:ln w="9525">
            <a:noFill/>
            <a:miter lim="800000"/>
            <a:headEnd/>
            <a:tailEnd/>
          </a:ln>
        </p:spPr>
        <p:txBody>
          <a:bodyPr>
            <a:spAutoFit/>
          </a:bodyPr>
          <a:lstStyle/>
          <a:p>
            <a:r>
              <a:rPr lang="ru-RU"/>
              <a:t>В нашей области встречаются такие полезные ископаемые как, глины для цемента, диатомиты для легковесного кирпича, пески для силикатных изделий, пески стекольные.</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625" y="500063"/>
            <a:ext cx="3762375" cy="1500187"/>
          </a:xfrm>
        </p:spPr>
        <p:txBody>
          <a:bodyPr>
            <a:normAutofit fontScale="90000"/>
          </a:bodyPr>
          <a:lstStyle/>
          <a:p>
            <a:pPr eaLnBrk="1" hangingPunct="1"/>
            <a:r>
              <a:rPr lang="ru-RU" sz="2400" smtClean="0"/>
              <a:t>Месторождения полезных ископаемых  четвертичного отложения. </a:t>
            </a:r>
          </a:p>
        </p:txBody>
      </p:sp>
      <p:pic>
        <p:nvPicPr>
          <p:cNvPr id="5" name="Содержимое 4" descr="P1000537.JPG"/>
          <p:cNvPicPr>
            <a:picLocks noGrp="1" noChangeAspect="1"/>
          </p:cNvPicPr>
          <p:nvPr>
            <p:ph sz="half" idx="1"/>
          </p:nvPr>
        </p:nvPicPr>
        <p:blipFill>
          <a:blip r:embed="rId2" cstate="email"/>
          <a:srcRect/>
          <a:stretch>
            <a:fillRect/>
          </a:stretch>
        </p:blipFill>
        <p:spPr>
          <a:xfrm>
            <a:off x="714348" y="785794"/>
            <a:ext cx="3929090" cy="5072098"/>
          </a:xfrm>
          <a:ln w="88900" cap="sq" cmpd="thickThin">
            <a:solidFill>
              <a:srgbClr val="000000"/>
            </a:solidFill>
          </a:ln>
          <a:effectLst>
            <a:innerShdw blurRad="76200">
              <a:srgbClr val="000000"/>
            </a:innerShdw>
          </a:effectLst>
        </p:spPr>
      </p:pic>
      <p:sp>
        <p:nvSpPr>
          <p:cNvPr id="7" name="TextBox 6"/>
          <p:cNvSpPr txBox="1">
            <a:spLocks noChangeArrowheads="1"/>
          </p:cNvSpPr>
          <p:nvPr/>
        </p:nvSpPr>
        <p:spPr bwMode="auto">
          <a:xfrm rot="10800000" flipV="1">
            <a:off x="5214938" y="3286125"/>
            <a:ext cx="3643312" cy="1200150"/>
          </a:xfrm>
          <a:prstGeom prst="rect">
            <a:avLst/>
          </a:prstGeom>
          <a:noFill/>
          <a:ln w="9525">
            <a:noFill/>
            <a:miter lim="800000"/>
            <a:headEnd/>
            <a:tailEnd/>
          </a:ln>
        </p:spPr>
        <p:txBody>
          <a:bodyPr>
            <a:spAutoFit/>
          </a:bodyPr>
          <a:lstStyle/>
          <a:p>
            <a:r>
              <a:rPr lang="ru-RU"/>
              <a:t>Встречаются минеральные краски, относящиеся к группе охр, также встречаются фосфориты, глины и суглинки.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endParaRPr lang="ru-RU" smtClean="0"/>
          </a:p>
        </p:txBody>
      </p:sp>
      <p:sp>
        <p:nvSpPr>
          <p:cNvPr id="29699" name="Содержимое 4"/>
          <p:cNvSpPr>
            <a:spLocks noGrp="1"/>
          </p:cNvSpPr>
          <p:nvPr>
            <p:ph idx="1"/>
          </p:nvPr>
        </p:nvSpPr>
        <p:spPr>
          <a:xfrm>
            <a:off x="500063" y="1571625"/>
            <a:ext cx="7467600" cy="4525963"/>
          </a:xfrm>
        </p:spPr>
        <p:txBody>
          <a:bodyPr/>
          <a:lstStyle/>
          <a:p>
            <a:pPr eaLnBrk="1" hangingPunct="1">
              <a:buFont typeface="Wingdings 2" pitchFamily="18" charset="2"/>
              <a:buNone/>
            </a:pPr>
            <a:endParaRPr lang="ru-RU" smtClean="0"/>
          </a:p>
          <a:p>
            <a:pPr eaLnBrk="1" hangingPunct="1"/>
            <a:endParaRPr lang="ru-RU" smtClean="0"/>
          </a:p>
          <a:p>
            <a:pPr eaLnBrk="1" hangingPunct="1"/>
            <a:endParaRPr lang="ru-RU" smtClean="0"/>
          </a:p>
          <a:p>
            <a:endParaRPr lang="ru-RU" smtClean="0"/>
          </a:p>
        </p:txBody>
      </p:sp>
      <p:graphicFrame>
        <p:nvGraphicFramePr>
          <p:cNvPr id="8" name="Таблица 7"/>
          <p:cNvGraphicFramePr>
            <a:graphicFrameLocks noGrp="1"/>
          </p:cNvGraphicFramePr>
          <p:nvPr/>
        </p:nvGraphicFramePr>
        <p:xfrm>
          <a:off x="357188" y="285750"/>
          <a:ext cx="8429684" cy="5965520"/>
        </p:xfrm>
        <a:graphic>
          <a:graphicData uri="http://schemas.openxmlformats.org/drawingml/2006/table">
            <a:tbl>
              <a:tblPr/>
              <a:tblGrid>
                <a:gridCol w="1701270"/>
                <a:gridCol w="3363425"/>
                <a:gridCol w="3364989"/>
              </a:tblGrid>
              <a:tr h="2429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Arial" pitchFamily="34" charset="0"/>
                        </a:rPr>
                        <a:t>Полезные ископаемые</a:t>
                      </a:r>
                    </a:p>
                  </a:txBody>
                  <a:tcPr horzOverflow="overflow">
                    <a:lnL w="9525" cap="flat" cmpd="sng" algn="ctr">
                      <a:solidFill>
                        <a:srgbClr val="FFF8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Arial" pitchFamily="34" charset="0"/>
                        </a:rPr>
                        <a:t>Район распространения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Arial" pitchFamily="34" charset="0"/>
                        </a:rPr>
                        <a:t>Применение </a:t>
                      </a:r>
                    </a:p>
                  </a:txBody>
                  <a:tcPr horzOverflow="overflow">
                    <a:lnL w="12700" cap="flat" cmpd="sng" algn="ctr">
                      <a:solidFill>
                        <a:schemeClr val="tx1"/>
                      </a:solidFill>
                      <a:prstDash val="solid"/>
                      <a:round/>
                      <a:headEnd type="none" w="med" len="med"/>
                      <a:tailEnd type="none" w="med" len="med"/>
                    </a:lnL>
                    <a:lnR w="9525" cap="flat" cmpd="sng" algn="ctr">
                      <a:solidFill>
                        <a:srgbClr val="FFF800"/>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solidFill>
                      <a:schemeClr val="accent2"/>
                    </a:solidFill>
                  </a:tcPr>
                </a:tc>
              </a:tr>
              <a:tr h="1074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Мел </a:t>
                      </a:r>
                    </a:p>
                  </a:txBody>
                  <a:tcPr horzOverflow="overflow">
                    <a:lnL w="9525" cap="flat" cmpd="sng" algn="ctr">
                      <a:solidFill>
                        <a:srgbClr val="FFF8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pitchFamily="34" charset="0"/>
                        </a:rPr>
                        <a:t>Шиловское</a:t>
                      </a:r>
                      <a:r>
                        <a:rPr kumimoji="0" lang="ru-RU" sz="1800" b="0" i="0" u="none" strike="noStrike" cap="none" normalizeH="0" baseline="0" dirty="0" smtClean="0">
                          <a:ln>
                            <a:noFill/>
                          </a:ln>
                          <a:solidFill>
                            <a:schemeClr val="tx1"/>
                          </a:solidFill>
                          <a:effectLst/>
                          <a:latin typeface="Arial" pitchFamily="34" charset="0"/>
                        </a:rPr>
                        <a:t>, </a:t>
                      </a:r>
                      <a:r>
                        <a:rPr kumimoji="0" lang="ru-RU" sz="1800" b="0" i="0" u="none" strike="noStrike" cap="none" normalizeH="0" baseline="0" dirty="0" err="1" smtClean="0">
                          <a:ln>
                            <a:noFill/>
                          </a:ln>
                          <a:solidFill>
                            <a:schemeClr val="tx1"/>
                          </a:solidFill>
                          <a:effectLst/>
                          <a:latin typeface="Arial" pitchFamily="34" charset="0"/>
                        </a:rPr>
                        <a:t>Широковское,Баевское</a:t>
                      </a:r>
                      <a:r>
                        <a:rPr kumimoji="0" lang="ru-RU" sz="1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Производство </a:t>
                      </a:r>
                      <a:r>
                        <a:rPr kumimoji="0" lang="ru-RU" sz="1800" b="0" i="0" u="none" strike="noStrike" cap="none" normalizeH="0" baseline="0" dirty="0" err="1" smtClean="0">
                          <a:ln>
                            <a:noFill/>
                          </a:ln>
                          <a:solidFill>
                            <a:schemeClr val="tx1"/>
                          </a:solidFill>
                          <a:effectLst/>
                          <a:latin typeface="Arial" pitchFamily="34" charset="0"/>
                        </a:rPr>
                        <a:t>мела,извести</a:t>
                      </a:r>
                      <a:r>
                        <a:rPr kumimoji="0" lang="ru-RU" sz="1800" b="0" i="0" u="none" strike="noStrike" cap="none" normalizeH="0" baseline="0" dirty="0" smtClean="0">
                          <a:ln>
                            <a:noFill/>
                          </a:ln>
                          <a:solidFill>
                            <a:schemeClr val="tx1"/>
                          </a:solidFill>
                          <a:effectLst/>
                          <a:latin typeface="Arial" pitchFamily="34" charset="0"/>
                        </a:rPr>
                        <a:t> для строительных </a:t>
                      </a:r>
                      <a:r>
                        <a:rPr kumimoji="0" lang="ru-RU" sz="1800" b="0" i="0" u="none" strike="noStrike" cap="none" normalizeH="0" baseline="0" dirty="0" err="1" smtClean="0">
                          <a:ln>
                            <a:noFill/>
                          </a:ln>
                          <a:solidFill>
                            <a:schemeClr val="tx1"/>
                          </a:solidFill>
                          <a:effectLst/>
                          <a:latin typeface="Arial" pitchFamily="34" charset="0"/>
                        </a:rPr>
                        <a:t>целей,и</a:t>
                      </a:r>
                      <a:r>
                        <a:rPr kumimoji="0" lang="ru-RU" sz="1800" b="0" i="0" u="none" strike="noStrike" cap="none" normalizeH="0" baseline="0" dirty="0" smtClean="0">
                          <a:ln>
                            <a:noFill/>
                          </a:ln>
                          <a:solidFill>
                            <a:schemeClr val="tx1"/>
                          </a:solidFill>
                          <a:effectLst/>
                          <a:latin typeface="Arial" pitchFamily="34" charset="0"/>
                        </a:rPr>
                        <a:t> для производства кирпича.</a:t>
                      </a:r>
                    </a:p>
                  </a:txBody>
                  <a:tcPr horzOverflow="overflow">
                    <a:lnL w="12700" cap="flat" cmpd="sng" algn="ctr">
                      <a:solidFill>
                        <a:schemeClr val="tx1"/>
                      </a:solidFill>
                      <a:prstDash val="solid"/>
                      <a:round/>
                      <a:headEnd type="none" w="med" len="med"/>
                      <a:tailEnd type="none" w="med" len="med"/>
                    </a:lnL>
                    <a:lnR w="9525" cap="flat" cmpd="sng" algn="ctr">
                      <a:solidFill>
                        <a:srgbClr val="FFF800"/>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r>
              <a:tr h="1143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Мергель</a:t>
                      </a:r>
                    </a:p>
                  </a:txBody>
                  <a:tcPr horzOverflow="overflow">
                    <a:lnL w="9525" cap="flat" cmpd="sng" algn="ctr">
                      <a:solidFill>
                        <a:srgbClr val="FFF8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pitchFamily="34" charset="0"/>
                        </a:rPr>
                        <a:t>Карсунский</a:t>
                      </a:r>
                      <a:r>
                        <a:rPr kumimoji="0" lang="ru-RU" sz="1800" b="0" i="0" u="none" strike="noStrike" cap="none" normalizeH="0" baseline="0" dirty="0" smtClean="0">
                          <a:ln>
                            <a:noFill/>
                          </a:ln>
                          <a:solidFill>
                            <a:schemeClr val="tx1"/>
                          </a:solidFill>
                          <a:effectLst/>
                          <a:latin typeface="Arial" pitchFamily="34" charset="0"/>
                        </a:rPr>
                        <a:t> </a:t>
                      </a:r>
                      <a:r>
                        <a:rPr kumimoji="0" lang="ru-RU" sz="1800" b="0" i="0" u="none" strike="noStrike" cap="none" normalizeH="0" baseline="0" dirty="0" err="1" smtClean="0">
                          <a:ln>
                            <a:noFill/>
                          </a:ln>
                          <a:solidFill>
                            <a:schemeClr val="tx1"/>
                          </a:solidFill>
                          <a:effectLst/>
                          <a:latin typeface="Arial" pitchFamily="34" charset="0"/>
                        </a:rPr>
                        <a:t>район,Старая</a:t>
                      </a:r>
                      <a:r>
                        <a:rPr kumimoji="0" lang="ru-RU" sz="1800" b="0" i="0" u="none" strike="noStrike" cap="none" normalizeH="0" baseline="0" dirty="0" smtClean="0">
                          <a:ln>
                            <a:noFill/>
                          </a:ln>
                          <a:solidFill>
                            <a:schemeClr val="tx1"/>
                          </a:solidFill>
                          <a:effectLst/>
                          <a:latin typeface="Arial" pitchFamily="34" charset="0"/>
                        </a:rPr>
                        <a:t> Кулатка, Радищевский район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Служит материалом для производства минеральной ваты.</a:t>
                      </a:r>
                    </a:p>
                  </a:txBody>
                  <a:tcPr horzOverflow="overflow">
                    <a:lnL w="12700" cap="flat" cmpd="sng" algn="ctr">
                      <a:solidFill>
                        <a:schemeClr val="tx1"/>
                      </a:solidFill>
                      <a:prstDash val="solid"/>
                      <a:round/>
                      <a:headEnd type="none" w="med" len="med"/>
                      <a:tailEnd type="none" w="med" len="med"/>
                    </a:lnL>
                    <a:lnR w="9525" cap="flat" cmpd="sng" algn="ctr">
                      <a:solidFill>
                        <a:srgbClr val="FFF800"/>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r>
              <a:tr h="1143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Пески и песчаники</a:t>
                      </a:r>
                    </a:p>
                  </a:txBody>
                  <a:tcPr horzOverflow="overflow">
                    <a:lnL w="9525" cap="flat" cmpd="sng" algn="ctr">
                      <a:solidFill>
                        <a:srgbClr val="FFF8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pitchFamily="34" charset="0"/>
                        </a:rPr>
                        <a:t>Артюшкинский,Ташлинский</a:t>
                      </a:r>
                      <a:r>
                        <a:rPr kumimoji="0" lang="ru-RU" sz="1800" b="0" i="0" u="none" strike="noStrike" cap="none" normalizeH="0" baseline="0" dirty="0" smtClean="0">
                          <a:ln>
                            <a:noFill/>
                          </a:ln>
                          <a:solidFill>
                            <a:schemeClr val="tx1"/>
                          </a:solidFill>
                          <a:effectLst/>
                          <a:latin typeface="Arial" pitchFamily="34" charset="0"/>
                        </a:rPr>
                        <a:t>, </a:t>
                      </a:r>
                      <a:r>
                        <a:rPr kumimoji="0" lang="ru-RU" sz="1800" b="0" i="0" u="none" strike="noStrike" cap="none" normalizeH="0" baseline="0" dirty="0" err="1" smtClean="0">
                          <a:ln>
                            <a:noFill/>
                          </a:ln>
                          <a:solidFill>
                            <a:schemeClr val="tx1"/>
                          </a:solidFill>
                          <a:effectLst/>
                          <a:latin typeface="Arial" pitchFamily="34" charset="0"/>
                        </a:rPr>
                        <a:t>Обуховский,Сенгилеевский,Мелекесский</a:t>
                      </a:r>
                      <a:r>
                        <a:rPr kumimoji="0" lang="ru-RU" sz="1800" b="0" i="0" u="none" strike="noStrike" cap="none" normalizeH="0" baseline="0" dirty="0" smtClean="0">
                          <a:ln>
                            <a:noFill/>
                          </a:ln>
                          <a:solidFill>
                            <a:schemeClr val="tx1"/>
                          </a:solidFill>
                          <a:effectLst/>
                          <a:latin typeface="Arial" pitchFamily="34" charset="0"/>
                        </a:rPr>
                        <a:t> районы, </a:t>
                      </a:r>
                      <a:r>
                        <a:rPr kumimoji="0" lang="ru-RU" sz="1800" b="0" i="0" u="none" strike="noStrike" cap="none" normalizeH="0" baseline="0" dirty="0" err="1" smtClean="0">
                          <a:ln>
                            <a:noFill/>
                          </a:ln>
                          <a:solidFill>
                            <a:schemeClr val="tx1"/>
                          </a:solidFill>
                          <a:effectLst/>
                          <a:latin typeface="Arial" pitchFamily="34" charset="0"/>
                        </a:rPr>
                        <a:t>с.Белозерье</a:t>
                      </a:r>
                      <a:r>
                        <a:rPr kumimoji="0" lang="ru-RU" sz="1800" b="0" i="0" u="none" strike="noStrike" cap="none" normalizeH="0" baseline="0" dirty="0" smtClean="0">
                          <a:ln>
                            <a:noFill/>
                          </a:ln>
                          <a:solidFill>
                            <a:schemeClr val="tx1"/>
                          </a:solidFill>
                          <a:effectLst/>
                          <a:latin typeface="Arial" pitchFamily="34" charset="0"/>
                        </a:rPr>
                        <a:t>, п.Силикатный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Используются для получения высококачественного </a:t>
                      </a:r>
                      <a:r>
                        <a:rPr kumimoji="0" lang="ru-RU" sz="1800" b="0" i="0" u="none" strike="noStrike" cap="none" normalizeH="0" baseline="0" dirty="0" err="1" smtClean="0">
                          <a:ln>
                            <a:noFill/>
                          </a:ln>
                          <a:solidFill>
                            <a:schemeClr val="tx1"/>
                          </a:solidFill>
                          <a:effectLst/>
                          <a:latin typeface="Arial" pitchFamily="34" charset="0"/>
                        </a:rPr>
                        <a:t>стекла,строительстве</a:t>
                      </a:r>
                      <a:r>
                        <a:rPr kumimoji="0" lang="ru-RU" sz="18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9525" cap="flat" cmpd="sng" algn="ctr">
                      <a:solidFill>
                        <a:srgbClr val="FFF800"/>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r>
              <a:tr h="1919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Глина </a:t>
                      </a:r>
                    </a:p>
                  </a:txBody>
                  <a:tcPr horzOverflow="overflow">
                    <a:lnL w="9525" cap="flat" cmpd="sng" algn="ctr">
                      <a:solidFill>
                        <a:srgbClr val="FFF8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pitchFamily="34" charset="0"/>
                        </a:rPr>
                        <a:t>Сенгилеевский,Ульяновский,Ново-Малыклинский</a:t>
                      </a:r>
                      <a:r>
                        <a:rPr kumimoji="0" lang="ru-RU" sz="1800" b="0" i="0" u="none" strike="noStrike" cap="none" normalizeH="0" baseline="0" dirty="0" smtClean="0">
                          <a:ln>
                            <a:noFill/>
                          </a:ln>
                          <a:solidFill>
                            <a:schemeClr val="tx1"/>
                          </a:solidFill>
                          <a:effectLst/>
                          <a:latin typeface="Arial" pitchFamily="34" charset="0"/>
                        </a:rPr>
                        <a:t> ,</a:t>
                      </a:r>
                      <a:r>
                        <a:rPr kumimoji="0" lang="ru-RU" sz="1800" b="0" i="0" u="none" strike="noStrike" cap="none" normalizeH="0" baseline="0" dirty="0" err="1" smtClean="0">
                          <a:ln>
                            <a:noFill/>
                          </a:ln>
                          <a:solidFill>
                            <a:schemeClr val="tx1"/>
                          </a:solidFill>
                          <a:effectLst/>
                          <a:latin typeface="Arial" pitchFamily="34" charset="0"/>
                        </a:rPr>
                        <a:t>Сурский</a:t>
                      </a:r>
                      <a:r>
                        <a:rPr kumimoji="0" lang="ru-RU" sz="1800" b="0" i="0" u="none" strike="noStrike" cap="none" normalizeH="0" baseline="0" dirty="0" smtClean="0">
                          <a:ln>
                            <a:noFill/>
                          </a:ln>
                          <a:solidFill>
                            <a:schemeClr val="tx1"/>
                          </a:solidFill>
                          <a:effectLst/>
                          <a:latin typeface="Arial" pitchFamily="34" charset="0"/>
                        </a:rPr>
                        <a:t>, </a:t>
                      </a:r>
                      <a:r>
                        <a:rPr kumimoji="0" lang="ru-RU" sz="1800" b="0" i="0" u="none" strike="noStrike" cap="none" normalizeH="0" baseline="0" dirty="0" err="1" smtClean="0">
                          <a:ln>
                            <a:noFill/>
                          </a:ln>
                          <a:solidFill>
                            <a:schemeClr val="tx1"/>
                          </a:solidFill>
                          <a:effectLst/>
                          <a:latin typeface="Arial" pitchFamily="34" charset="0"/>
                        </a:rPr>
                        <a:t>Карсунский</a:t>
                      </a:r>
                      <a:r>
                        <a:rPr kumimoji="0" lang="ru-RU" sz="1800" b="0" i="0" u="none" strike="noStrike" cap="none" normalizeH="0" baseline="0" dirty="0" smtClean="0">
                          <a:ln>
                            <a:noFill/>
                          </a:ln>
                          <a:solidFill>
                            <a:schemeClr val="tx1"/>
                          </a:solidFill>
                          <a:effectLst/>
                          <a:latin typeface="Arial" pitchFamily="34" charset="0"/>
                        </a:rPr>
                        <a:t>, </a:t>
                      </a:r>
                      <a:r>
                        <a:rPr kumimoji="0" lang="ru-RU" sz="1800" b="0" i="0" u="none" strike="noStrike" cap="none" normalizeH="0" baseline="0" dirty="0" err="1" smtClean="0">
                          <a:ln>
                            <a:noFill/>
                          </a:ln>
                          <a:solidFill>
                            <a:schemeClr val="tx1"/>
                          </a:solidFill>
                          <a:effectLst/>
                          <a:latin typeface="Arial" pitchFamily="34" charset="0"/>
                        </a:rPr>
                        <a:t>Мелекесский</a:t>
                      </a:r>
                      <a:r>
                        <a:rPr kumimoji="0" lang="ru-RU" sz="1800" b="0" i="0" u="none" strike="noStrike" cap="none" normalizeH="0" baseline="0" dirty="0" smtClean="0">
                          <a:ln>
                            <a:noFill/>
                          </a:ln>
                          <a:solidFill>
                            <a:schemeClr val="tx1"/>
                          </a:solidFill>
                          <a:effectLst/>
                          <a:latin typeface="Arial" pitchFamily="34" charset="0"/>
                        </a:rPr>
                        <a:t> районы.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Для производства </a:t>
                      </a:r>
                      <a:r>
                        <a:rPr kumimoji="0" lang="ru-RU" sz="1800" b="0" i="0" u="none" strike="noStrike" cap="none" normalizeH="0" baseline="0" dirty="0" err="1" smtClean="0">
                          <a:ln>
                            <a:noFill/>
                          </a:ln>
                          <a:solidFill>
                            <a:schemeClr val="tx1"/>
                          </a:solidFill>
                          <a:effectLst/>
                          <a:latin typeface="Arial" pitchFamily="34" charset="0"/>
                        </a:rPr>
                        <a:t>кирпича,цемента,керамзита,черепицы,посуды</a:t>
                      </a:r>
                      <a:r>
                        <a:rPr kumimoji="0" lang="ru-RU" sz="1800" b="0" i="0" u="none" strike="noStrike" cap="none" normalizeH="0" baseline="0" dirty="0" smtClean="0">
                          <a:ln>
                            <a:noFill/>
                          </a:ln>
                          <a:solidFill>
                            <a:schemeClr val="tx1"/>
                          </a:solidFill>
                          <a:effectLst/>
                          <a:latin typeface="Arial" pitchFamily="34" charset="0"/>
                        </a:rPr>
                        <a:t>, облицовочных </a:t>
                      </a:r>
                      <a:r>
                        <a:rPr kumimoji="0" lang="ru-RU" sz="1800" b="0" i="0" u="none" strike="noStrike" cap="none" normalizeH="0" baseline="0" dirty="0" err="1" smtClean="0">
                          <a:ln>
                            <a:noFill/>
                          </a:ln>
                          <a:solidFill>
                            <a:schemeClr val="tx1"/>
                          </a:solidFill>
                          <a:effectLst/>
                          <a:latin typeface="Arial" pitchFamily="34" charset="0"/>
                        </a:rPr>
                        <a:t>плит,художественных</a:t>
                      </a:r>
                      <a:r>
                        <a:rPr kumimoji="0" lang="ru-RU" sz="1800" b="0" i="0" u="none" strike="noStrike" cap="none" normalizeH="0" baseline="0" dirty="0" smtClean="0">
                          <a:ln>
                            <a:noFill/>
                          </a:ln>
                          <a:solidFill>
                            <a:schemeClr val="tx1"/>
                          </a:solidFill>
                          <a:effectLst/>
                          <a:latin typeface="Arial" pitchFamily="34" charset="0"/>
                        </a:rPr>
                        <a:t> и др. изделий.</a:t>
                      </a:r>
                    </a:p>
                  </a:txBody>
                  <a:tcPr horzOverflow="overflow">
                    <a:lnL w="12700" cap="flat" cmpd="sng" algn="ctr">
                      <a:solidFill>
                        <a:schemeClr val="tx1"/>
                      </a:solidFill>
                      <a:prstDash val="solid"/>
                      <a:round/>
                      <a:headEnd type="none" w="med" len="med"/>
                      <a:tailEnd type="none" w="med" len="med"/>
                    </a:lnL>
                    <a:lnR w="9525" cap="flat" cmpd="sng" algn="ctr">
                      <a:solidFill>
                        <a:srgbClr val="FFF800"/>
                      </a:solidFill>
                      <a:prstDash val="solid"/>
                      <a:round/>
                      <a:headEnd type="none" w="med" len="med"/>
                      <a:tailEnd type="none" w="med" len="med"/>
                    </a:lnR>
                    <a:lnT w="9525" cap="flat" cmpd="sng" algn="ctr">
                      <a:solidFill>
                        <a:srgbClr val="FFF800"/>
                      </a:solidFill>
                      <a:prstDash val="solid"/>
                      <a:round/>
                      <a:headEnd type="none" w="med" len="med"/>
                      <a:tailEnd type="none" w="med" len="med"/>
                    </a:lnT>
                    <a:lnB w="9525" cap="flat" cmpd="sng" algn="ctr">
                      <a:solidFill>
                        <a:srgbClr val="FFF8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endParaRPr lang="ru-RU" smtClean="0">
              <a:latin typeface="Arial" charset="0"/>
            </a:endParaRPr>
          </a:p>
        </p:txBody>
      </p:sp>
      <p:sp>
        <p:nvSpPr>
          <p:cNvPr id="59395" name="Rectangle 3"/>
          <p:cNvSpPr>
            <a:spLocks noGrp="1"/>
          </p:cNvSpPr>
          <p:nvPr>
            <p:ph idx="1"/>
          </p:nvPr>
        </p:nvSpPr>
        <p:spPr/>
        <p:txBody>
          <a:bodyPr/>
          <a:lstStyle/>
          <a:p>
            <a:endParaRPr lang="ru-RU" smtClean="0"/>
          </a:p>
        </p:txBody>
      </p:sp>
      <p:pic>
        <p:nvPicPr>
          <p:cNvPr id="59396" name="Picture 4"/>
          <p:cNvPicPr>
            <a:picLocks noChangeAspect="1" noChangeArrowheads="1"/>
          </p:cNvPicPr>
          <p:nvPr/>
        </p:nvPicPr>
        <p:blipFill>
          <a:blip r:embed="rId2" cstate="email"/>
          <a:srcRect/>
          <a:stretch>
            <a:fillRect/>
          </a:stretch>
        </p:blipFill>
        <p:spPr bwMode="auto">
          <a:xfrm>
            <a:off x="0" y="0"/>
            <a:ext cx="9144000" cy="7056438"/>
          </a:xfrm>
          <a:prstGeom prst="rect">
            <a:avLst/>
          </a:prstGeom>
          <a:noFill/>
          <a:ln w="9525">
            <a:noFill/>
            <a:miter lim="800000"/>
            <a:headEnd/>
            <a:tailEnd/>
          </a:ln>
          <a:effectLst/>
        </p:spPr>
      </p:pic>
      <p:sp>
        <p:nvSpPr>
          <p:cNvPr id="59397" name="Rectangle 5"/>
          <p:cNvSpPr>
            <a:spLocks noChangeArrowheads="1"/>
          </p:cNvSpPr>
          <p:nvPr/>
        </p:nvSpPr>
        <p:spPr bwMode="auto">
          <a:xfrm>
            <a:off x="2700338" y="0"/>
            <a:ext cx="1276350" cy="762000"/>
          </a:xfrm>
          <a:prstGeom prst="rect">
            <a:avLst/>
          </a:prstGeom>
          <a:noFill/>
          <a:ln w="9525">
            <a:noFill/>
            <a:miter lim="800000"/>
            <a:headEnd/>
            <a:tailEnd/>
          </a:ln>
          <a:effectLst/>
        </p:spPr>
        <p:txBody>
          <a:bodyPr wrap="none">
            <a:spAutoFit/>
          </a:bodyPr>
          <a:lstStyle/>
          <a:p>
            <a:r>
              <a:rPr lang="ru-RU" sz="4400" i="1"/>
              <a:t>Мел</a:t>
            </a:r>
          </a:p>
        </p:txBody>
      </p:sp>
      <p:sp>
        <p:nvSpPr>
          <p:cNvPr id="59398" name="Text Box 6"/>
          <p:cNvSpPr txBox="1">
            <a:spLocks noChangeArrowheads="1"/>
          </p:cNvSpPr>
          <p:nvPr/>
        </p:nvSpPr>
        <p:spPr bwMode="auto">
          <a:xfrm>
            <a:off x="5148263" y="1916113"/>
            <a:ext cx="1084262" cy="244475"/>
          </a:xfrm>
          <a:prstGeom prst="rect">
            <a:avLst/>
          </a:prstGeom>
          <a:noFill/>
          <a:ln w="9525">
            <a:noFill/>
            <a:miter lim="800000"/>
            <a:headEnd/>
            <a:tailEnd/>
          </a:ln>
          <a:effectLst/>
        </p:spPr>
        <p:txBody>
          <a:bodyPr wrap="none">
            <a:spAutoFit/>
          </a:bodyPr>
          <a:lstStyle/>
          <a:p>
            <a:r>
              <a:rPr lang="ru-RU" sz="1000"/>
              <a:t>Новоульяновск</a:t>
            </a:r>
          </a:p>
        </p:txBody>
      </p:sp>
      <p:sp>
        <p:nvSpPr>
          <p:cNvPr id="59399" name="Text Box 7"/>
          <p:cNvSpPr txBox="1">
            <a:spLocks noChangeArrowheads="1"/>
          </p:cNvSpPr>
          <p:nvPr/>
        </p:nvSpPr>
        <p:spPr bwMode="auto">
          <a:xfrm>
            <a:off x="4695825" y="2179638"/>
            <a:ext cx="752475" cy="244475"/>
          </a:xfrm>
          <a:prstGeom prst="rect">
            <a:avLst/>
          </a:prstGeom>
          <a:noFill/>
          <a:ln w="9525">
            <a:noFill/>
            <a:miter lim="800000"/>
            <a:headEnd/>
            <a:tailEnd/>
          </a:ln>
          <a:effectLst/>
        </p:spPr>
        <p:txBody>
          <a:bodyPr wrap="none">
            <a:spAutoFit/>
          </a:bodyPr>
          <a:lstStyle/>
          <a:p>
            <a:r>
              <a:rPr lang="ru-RU" sz="1000"/>
              <a:t>Кременки</a:t>
            </a:r>
          </a:p>
        </p:txBody>
      </p:sp>
      <p:sp>
        <p:nvSpPr>
          <p:cNvPr id="59400" name="Text Box 8"/>
          <p:cNvSpPr txBox="1">
            <a:spLocks noChangeArrowheads="1"/>
          </p:cNvSpPr>
          <p:nvPr/>
        </p:nvSpPr>
        <p:spPr bwMode="auto">
          <a:xfrm>
            <a:off x="3132138" y="2205038"/>
            <a:ext cx="571500" cy="244475"/>
          </a:xfrm>
          <a:prstGeom prst="rect">
            <a:avLst/>
          </a:prstGeom>
          <a:noFill/>
          <a:ln w="9525">
            <a:noFill/>
            <a:miter lim="800000"/>
            <a:headEnd/>
            <a:tailEnd/>
          </a:ln>
          <a:effectLst/>
        </p:spPr>
        <p:txBody>
          <a:bodyPr wrap="none">
            <a:spAutoFit/>
          </a:bodyPr>
          <a:lstStyle/>
          <a:p>
            <a:r>
              <a:rPr lang="ru-RU" sz="1000"/>
              <a:t>Майна</a:t>
            </a:r>
          </a:p>
        </p:txBody>
      </p:sp>
      <p:sp>
        <p:nvSpPr>
          <p:cNvPr id="59401" name="Text Box 9"/>
          <p:cNvSpPr txBox="1">
            <a:spLocks noChangeArrowheads="1"/>
          </p:cNvSpPr>
          <p:nvPr/>
        </p:nvSpPr>
        <p:spPr bwMode="auto">
          <a:xfrm>
            <a:off x="3492500" y="2565400"/>
            <a:ext cx="1309688" cy="244475"/>
          </a:xfrm>
          <a:prstGeom prst="rect">
            <a:avLst/>
          </a:prstGeom>
          <a:noFill/>
          <a:ln w="9525">
            <a:noFill/>
            <a:miter lim="800000"/>
            <a:headEnd/>
            <a:tailEnd/>
          </a:ln>
          <a:effectLst/>
        </p:spPr>
        <p:txBody>
          <a:bodyPr wrap="none">
            <a:spAutoFit/>
          </a:bodyPr>
          <a:lstStyle/>
          <a:p>
            <a:r>
              <a:rPr lang="ru-RU" sz="1000"/>
              <a:t>Солдатская Ташла</a:t>
            </a:r>
          </a:p>
        </p:txBody>
      </p:sp>
      <p:sp>
        <p:nvSpPr>
          <p:cNvPr id="59402" name="Text Box 10"/>
          <p:cNvSpPr txBox="1">
            <a:spLocks noChangeArrowheads="1"/>
          </p:cNvSpPr>
          <p:nvPr/>
        </p:nvSpPr>
        <p:spPr bwMode="auto">
          <a:xfrm>
            <a:off x="5148263" y="2420938"/>
            <a:ext cx="709612" cy="244475"/>
          </a:xfrm>
          <a:prstGeom prst="rect">
            <a:avLst/>
          </a:prstGeom>
          <a:noFill/>
          <a:ln w="9525">
            <a:noFill/>
            <a:miter lim="800000"/>
            <a:headEnd/>
            <a:tailEnd/>
          </a:ln>
          <a:effectLst/>
        </p:spPr>
        <p:txBody>
          <a:bodyPr wrap="none">
            <a:spAutoFit/>
          </a:bodyPr>
          <a:lstStyle/>
          <a:p>
            <a:r>
              <a:rPr lang="ru-RU" sz="1000"/>
              <a:t>Шиловка</a:t>
            </a:r>
          </a:p>
        </p:txBody>
      </p:sp>
      <p:sp>
        <p:nvSpPr>
          <p:cNvPr id="59403" name="Text Box 11"/>
          <p:cNvSpPr txBox="1">
            <a:spLocks noChangeArrowheads="1"/>
          </p:cNvSpPr>
          <p:nvPr/>
        </p:nvSpPr>
        <p:spPr bwMode="auto">
          <a:xfrm>
            <a:off x="5076825" y="2852738"/>
            <a:ext cx="1100138" cy="244475"/>
          </a:xfrm>
          <a:prstGeom prst="rect">
            <a:avLst/>
          </a:prstGeom>
          <a:noFill/>
          <a:ln w="9525">
            <a:noFill/>
            <a:miter lim="800000"/>
            <a:headEnd/>
            <a:tailEnd/>
          </a:ln>
          <a:effectLst/>
        </p:spPr>
        <p:txBody>
          <a:bodyPr wrap="none">
            <a:spAutoFit/>
          </a:bodyPr>
          <a:lstStyle/>
          <a:p>
            <a:r>
              <a:rPr lang="ru-RU" sz="1000"/>
              <a:t>Бутырская гора</a:t>
            </a:r>
          </a:p>
        </p:txBody>
      </p:sp>
      <p:sp>
        <p:nvSpPr>
          <p:cNvPr id="59404" name="Text Box 12"/>
          <p:cNvSpPr txBox="1">
            <a:spLocks noChangeArrowheads="1"/>
          </p:cNvSpPr>
          <p:nvPr/>
        </p:nvSpPr>
        <p:spPr bwMode="auto">
          <a:xfrm>
            <a:off x="3779838" y="3789363"/>
            <a:ext cx="927100" cy="244475"/>
          </a:xfrm>
          <a:prstGeom prst="rect">
            <a:avLst/>
          </a:prstGeom>
          <a:noFill/>
          <a:ln w="9525">
            <a:noFill/>
            <a:miter lim="800000"/>
            <a:headEnd/>
            <a:tailEnd/>
          </a:ln>
          <a:effectLst/>
        </p:spPr>
        <p:txBody>
          <a:bodyPr wrap="none">
            <a:spAutoFit/>
          </a:bodyPr>
          <a:lstStyle/>
          <a:p>
            <a:r>
              <a:rPr lang="ru-RU" sz="1000"/>
              <a:t>Белогорское</a:t>
            </a:r>
          </a:p>
        </p:txBody>
      </p:sp>
      <p:sp>
        <p:nvSpPr>
          <p:cNvPr id="59405" name="Text Box 13"/>
          <p:cNvSpPr txBox="1">
            <a:spLocks noChangeArrowheads="1"/>
          </p:cNvSpPr>
          <p:nvPr/>
        </p:nvSpPr>
        <p:spPr bwMode="auto">
          <a:xfrm>
            <a:off x="3348038" y="4437063"/>
            <a:ext cx="695325" cy="244475"/>
          </a:xfrm>
          <a:prstGeom prst="rect">
            <a:avLst/>
          </a:prstGeom>
          <a:noFill/>
          <a:ln w="9525">
            <a:noFill/>
            <a:miter lim="800000"/>
            <a:headEnd/>
            <a:tailEnd/>
          </a:ln>
          <a:effectLst/>
        </p:spPr>
        <p:txBody>
          <a:bodyPr wrap="none">
            <a:spAutoFit/>
          </a:bodyPr>
          <a:lstStyle/>
          <a:p>
            <a:r>
              <a:rPr lang="ru-RU" sz="1000"/>
              <a:t>Еделево</a:t>
            </a:r>
          </a:p>
        </p:txBody>
      </p:sp>
      <p:sp>
        <p:nvSpPr>
          <p:cNvPr id="59406" name="Text Box 14"/>
          <p:cNvSpPr txBox="1">
            <a:spLocks noChangeArrowheads="1"/>
          </p:cNvSpPr>
          <p:nvPr/>
        </p:nvSpPr>
        <p:spPr bwMode="auto">
          <a:xfrm>
            <a:off x="3903663" y="4987925"/>
            <a:ext cx="1008062" cy="244475"/>
          </a:xfrm>
          <a:prstGeom prst="rect">
            <a:avLst/>
          </a:prstGeom>
          <a:noFill/>
          <a:ln w="9525">
            <a:noFill/>
            <a:miter lim="800000"/>
            <a:headEnd/>
            <a:tailEnd/>
          </a:ln>
          <a:effectLst/>
        </p:spPr>
        <p:txBody>
          <a:bodyPr wrap="none">
            <a:spAutoFit/>
          </a:bodyPr>
          <a:lstStyle/>
          <a:p>
            <a:r>
              <a:rPr lang="ru-RU" sz="1000"/>
              <a:t>Новоспасское</a:t>
            </a:r>
          </a:p>
        </p:txBody>
      </p:sp>
      <p:sp>
        <p:nvSpPr>
          <p:cNvPr id="59407" name="Text Box 15"/>
          <p:cNvSpPr txBox="1">
            <a:spLocks noChangeArrowheads="1"/>
          </p:cNvSpPr>
          <p:nvPr/>
        </p:nvSpPr>
        <p:spPr bwMode="auto">
          <a:xfrm>
            <a:off x="3400425" y="6067425"/>
            <a:ext cx="1184275" cy="244475"/>
          </a:xfrm>
          <a:prstGeom prst="rect">
            <a:avLst/>
          </a:prstGeom>
          <a:noFill/>
          <a:ln w="9525">
            <a:noFill/>
            <a:miter lim="800000"/>
            <a:headEnd/>
            <a:tailEnd/>
          </a:ln>
          <a:effectLst/>
        </p:spPr>
        <p:txBody>
          <a:bodyPr wrap="none">
            <a:spAutoFit/>
          </a:bodyPr>
          <a:lstStyle/>
          <a:p>
            <a:r>
              <a:rPr lang="ru-RU" sz="1000"/>
              <a:t>Страрая Кулатка</a:t>
            </a:r>
          </a:p>
        </p:txBody>
      </p:sp>
      <p:sp>
        <p:nvSpPr>
          <p:cNvPr id="59408" name="Text Box 16"/>
          <p:cNvSpPr txBox="1">
            <a:spLocks noChangeArrowheads="1"/>
          </p:cNvSpPr>
          <p:nvPr/>
        </p:nvSpPr>
        <p:spPr bwMode="auto">
          <a:xfrm>
            <a:off x="1042988" y="1052513"/>
            <a:ext cx="668337" cy="244475"/>
          </a:xfrm>
          <a:prstGeom prst="rect">
            <a:avLst/>
          </a:prstGeom>
          <a:noFill/>
          <a:ln w="9525">
            <a:noFill/>
            <a:miter lim="800000"/>
            <a:headEnd/>
            <a:tailEnd/>
          </a:ln>
          <a:effectLst/>
        </p:spPr>
        <p:txBody>
          <a:bodyPr wrap="none">
            <a:spAutoFit/>
          </a:bodyPr>
          <a:lstStyle/>
          <a:p>
            <a:r>
              <a:rPr lang="ru-RU" sz="1000"/>
              <a:t>Сурское</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9397"/>
                                        </p:tgtEl>
                                        <p:attrNameLst>
                                          <p:attrName>style.visibility</p:attrName>
                                        </p:attrNameLst>
                                      </p:cBhvr>
                                      <p:to>
                                        <p:strVal val="visible"/>
                                      </p:to>
                                    </p:set>
                                    <p:animEffect transition="in" filter="box(in)">
                                      <p:cBhvr>
                                        <p:cTn id="13" dur="500"/>
                                        <p:tgtEl>
                                          <p:spTgt spid="5939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9408"/>
                                        </p:tgtEl>
                                        <p:attrNameLst>
                                          <p:attrName>style.visibility</p:attrName>
                                        </p:attrNameLst>
                                      </p:cBhvr>
                                      <p:to>
                                        <p:strVal val="visible"/>
                                      </p:to>
                                    </p:set>
                                    <p:animEffect transition="in" filter="wipe(down)">
                                      <p:cBhvr>
                                        <p:cTn id="18" dur="500"/>
                                        <p:tgtEl>
                                          <p:spTgt spid="5940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9400"/>
                                        </p:tgtEl>
                                        <p:attrNameLst>
                                          <p:attrName>style.visibility</p:attrName>
                                        </p:attrNameLst>
                                      </p:cBhvr>
                                      <p:to>
                                        <p:strVal val="visible"/>
                                      </p:to>
                                    </p:set>
                                    <p:animEffect transition="in" filter="wipe(down)">
                                      <p:cBhvr>
                                        <p:cTn id="21" dur="500"/>
                                        <p:tgtEl>
                                          <p:spTgt spid="5940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9401"/>
                                        </p:tgtEl>
                                        <p:attrNameLst>
                                          <p:attrName>style.visibility</p:attrName>
                                        </p:attrNameLst>
                                      </p:cBhvr>
                                      <p:to>
                                        <p:strVal val="visible"/>
                                      </p:to>
                                    </p:set>
                                    <p:animEffect transition="in" filter="wipe(down)">
                                      <p:cBhvr>
                                        <p:cTn id="24" dur="500"/>
                                        <p:tgtEl>
                                          <p:spTgt spid="5940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9399"/>
                                        </p:tgtEl>
                                        <p:attrNameLst>
                                          <p:attrName>style.visibility</p:attrName>
                                        </p:attrNameLst>
                                      </p:cBhvr>
                                      <p:to>
                                        <p:strVal val="visible"/>
                                      </p:to>
                                    </p:set>
                                    <p:animEffect transition="in" filter="wipe(down)">
                                      <p:cBhvr>
                                        <p:cTn id="27" dur="500"/>
                                        <p:tgtEl>
                                          <p:spTgt spid="593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9398"/>
                                        </p:tgtEl>
                                        <p:attrNameLst>
                                          <p:attrName>style.visibility</p:attrName>
                                        </p:attrNameLst>
                                      </p:cBhvr>
                                      <p:to>
                                        <p:strVal val="visible"/>
                                      </p:to>
                                    </p:set>
                                    <p:animEffect transition="in" filter="wipe(down)">
                                      <p:cBhvr>
                                        <p:cTn id="30" dur="500"/>
                                        <p:tgtEl>
                                          <p:spTgt spid="5939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9402"/>
                                        </p:tgtEl>
                                        <p:attrNameLst>
                                          <p:attrName>style.visibility</p:attrName>
                                        </p:attrNameLst>
                                      </p:cBhvr>
                                      <p:to>
                                        <p:strVal val="visible"/>
                                      </p:to>
                                    </p:set>
                                    <p:animEffect transition="in" filter="wipe(down)">
                                      <p:cBhvr>
                                        <p:cTn id="33" dur="500"/>
                                        <p:tgtEl>
                                          <p:spTgt spid="5940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403"/>
                                        </p:tgtEl>
                                        <p:attrNameLst>
                                          <p:attrName>style.visibility</p:attrName>
                                        </p:attrNameLst>
                                      </p:cBhvr>
                                      <p:to>
                                        <p:strVal val="visible"/>
                                      </p:to>
                                    </p:set>
                                    <p:animEffect transition="in" filter="wipe(down)">
                                      <p:cBhvr>
                                        <p:cTn id="36" dur="500"/>
                                        <p:tgtEl>
                                          <p:spTgt spid="5940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9404"/>
                                        </p:tgtEl>
                                        <p:attrNameLst>
                                          <p:attrName>style.visibility</p:attrName>
                                        </p:attrNameLst>
                                      </p:cBhvr>
                                      <p:to>
                                        <p:strVal val="visible"/>
                                      </p:to>
                                    </p:set>
                                    <p:animEffect transition="in" filter="wipe(down)">
                                      <p:cBhvr>
                                        <p:cTn id="39" dur="500"/>
                                        <p:tgtEl>
                                          <p:spTgt spid="5940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9405"/>
                                        </p:tgtEl>
                                        <p:attrNameLst>
                                          <p:attrName>style.visibility</p:attrName>
                                        </p:attrNameLst>
                                      </p:cBhvr>
                                      <p:to>
                                        <p:strVal val="visible"/>
                                      </p:to>
                                    </p:set>
                                    <p:animEffect transition="in" filter="wipe(down)">
                                      <p:cBhvr>
                                        <p:cTn id="42" dur="500"/>
                                        <p:tgtEl>
                                          <p:spTgt spid="5940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9406"/>
                                        </p:tgtEl>
                                        <p:attrNameLst>
                                          <p:attrName>style.visibility</p:attrName>
                                        </p:attrNameLst>
                                      </p:cBhvr>
                                      <p:to>
                                        <p:strVal val="visible"/>
                                      </p:to>
                                    </p:set>
                                    <p:animEffect transition="in" filter="wipe(down)">
                                      <p:cBhvr>
                                        <p:cTn id="45" dur="500"/>
                                        <p:tgtEl>
                                          <p:spTgt spid="5940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9407"/>
                                        </p:tgtEl>
                                        <p:attrNameLst>
                                          <p:attrName>style.visibility</p:attrName>
                                        </p:attrNameLst>
                                      </p:cBhvr>
                                      <p:to>
                                        <p:strVal val="visible"/>
                                      </p:to>
                                    </p:set>
                                    <p:animEffect transition="in" filter="wipe(down)">
                                      <p:cBhvr>
                                        <p:cTn id="48" dur="500"/>
                                        <p:tgtEl>
                                          <p:spTgt spid="5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8" grpId="0"/>
      <p:bldP spid="59399" grpId="0"/>
      <p:bldP spid="59400" grpId="0"/>
      <p:bldP spid="59401" grpId="0"/>
      <p:bldP spid="59402" grpId="0"/>
      <p:bldP spid="59403" grpId="0"/>
      <p:bldP spid="59404" grpId="0"/>
      <p:bldP spid="59405" grpId="0"/>
      <p:bldP spid="59406" grpId="0"/>
      <p:bldP spid="59407" grpId="0"/>
      <p:bldP spid="594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endParaRPr lang="ru-RU" smtClean="0">
              <a:latin typeface="Arial" charset="0"/>
            </a:endParaRPr>
          </a:p>
        </p:txBody>
      </p:sp>
      <p:sp>
        <p:nvSpPr>
          <p:cNvPr id="60419" name="Rectangle 3"/>
          <p:cNvSpPr>
            <a:spLocks noGrp="1"/>
          </p:cNvSpPr>
          <p:nvPr>
            <p:ph idx="1"/>
          </p:nvPr>
        </p:nvSpPr>
        <p:spPr/>
        <p:txBody>
          <a:bodyPr/>
          <a:lstStyle/>
          <a:p>
            <a:endParaRPr lang="ru-RU" smtClean="0"/>
          </a:p>
        </p:txBody>
      </p:sp>
      <p:pic>
        <p:nvPicPr>
          <p:cNvPr id="60420" name="Picture 4"/>
          <p:cNvPicPr>
            <a:picLocks noChangeAspect="1" noChangeArrowheads="1"/>
          </p:cNvPicPr>
          <p:nvPr/>
        </p:nvPicPr>
        <p:blipFill>
          <a:blip r:embed="rId2" cstate="email"/>
          <a:srcRect/>
          <a:stretch>
            <a:fillRect/>
          </a:stretch>
        </p:blipFill>
        <p:spPr bwMode="auto">
          <a:xfrm>
            <a:off x="0" y="0"/>
            <a:ext cx="9144000" cy="6880225"/>
          </a:xfrm>
          <a:prstGeom prst="rect">
            <a:avLst/>
          </a:prstGeom>
          <a:noFill/>
          <a:ln w="9525">
            <a:noFill/>
            <a:miter lim="800000"/>
            <a:headEnd/>
            <a:tailEnd/>
          </a:ln>
          <a:effectLst/>
        </p:spPr>
      </p:pic>
      <p:sp>
        <p:nvSpPr>
          <p:cNvPr id="60421" name="Rectangle 5"/>
          <p:cNvSpPr>
            <a:spLocks noChangeArrowheads="1"/>
          </p:cNvSpPr>
          <p:nvPr/>
        </p:nvSpPr>
        <p:spPr bwMode="auto">
          <a:xfrm>
            <a:off x="3563938" y="-33338"/>
            <a:ext cx="1558925" cy="641351"/>
          </a:xfrm>
          <a:prstGeom prst="rect">
            <a:avLst/>
          </a:prstGeom>
          <a:noFill/>
          <a:ln w="9525">
            <a:noFill/>
            <a:miter lim="800000"/>
            <a:headEnd/>
            <a:tailEnd/>
          </a:ln>
          <a:effectLst/>
        </p:spPr>
        <p:txBody>
          <a:bodyPr wrap="none">
            <a:spAutoFit/>
          </a:bodyPr>
          <a:lstStyle/>
          <a:p>
            <a:r>
              <a:rPr lang="ru-RU" sz="3600" b="1" i="1"/>
              <a:t>Глина</a:t>
            </a:r>
          </a:p>
        </p:txBody>
      </p:sp>
      <p:sp>
        <p:nvSpPr>
          <p:cNvPr id="60422" name="Text Box 6"/>
          <p:cNvSpPr txBox="1">
            <a:spLocks noChangeArrowheads="1"/>
          </p:cNvSpPr>
          <p:nvPr/>
        </p:nvSpPr>
        <p:spPr bwMode="auto">
          <a:xfrm>
            <a:off x="3543300" y="2466975"/>
            <a:ext cx="784225" cy="244475"/>
          </a:xfrm>
          <a:prstGeom prst="rect">
            <a:avLst/>
          </a:prstGeom>
          <a:noFill/>
          <a:ln w="9525">
            <a:noFill/>
            <a:miter lim="800000"/>
            <a:headEnd/>
            <a:tailEnd/>
          </a:ln>
          <a:effectLst/>
        </p:spPr>
        <p:txBody>
          <a:bodyPr wrap="none">
            <a:spAutoFit/>
          </a:bodyPr>
          <a:lstStyle/>
          <a:p>
            <a:r>
              <a:rPr lang="ru-RU" sz="1000"/>
              <a:t>Игнатовка</a:t>
            </a:r>
          </a:p>
        </p:txBody>
      </p:sp>
      <p:sp>
        <p:nvSpPr>
          <p:cNvPr id="60423" name="Text Box 7"/>
          <p:cNvSpPr txBox="1">
            <a:spLocks noChangeArrowheads="1"/>
          </p:cNvSpPr>
          <p:nvPr/>
        </p:nvSpPr>
        <p:spPr bwMode="auto">
          <a:xfrm>
            <a:off x="4551363" y="3403600"/>
            <a:ext cx="723900" cy="244475"/>
          </a:xfrm>
          <a:prstGeom prst="rect">
            <a:avLst/>
          </a:prstGeom>
          <a:noFill/>
          <a:ln w="9525">
            <a:noFill/>
            <a:miter lim="800000"/>
            <a:headEnd/>
            <a:tailEnd/>
          </a:ln>
          <a:effectLst/>
        </p:spPr>
        <p:txBody>
          <a:bodyPr wrap="none">
            <a:spAutoFit/>
          </a:bodyPr>
          <a:lstStyle/>
          <a:p>
            <a:r>
              <a:rPr lang="ru-RU" sz="1000"/>
              <a:t>Тереньга</a:t>
            </a:r>
          </a:p>
        </p:txBody>
      </p:sp>
      <p:sp>
        <p:nvSpPr>
          <p:cNvPr id="60424" name="Text Box 8"/>
          <p:cNvSpPr txBox="1">
            <a:spLocks noChangeArrowheads="1"/>
          </p:cNvSpPr>
          <p:nvPr/>
        </p:nvSpPr>
        <p:spPr bwMode="auto">
          <a:xfrm>
            <a:off x="2535238" y="5059363"/>
            <a:ext cx="838200" cy="244475"/>
          </a:xfrm>
          <a:prstGeom prst="rect">
            <a:avLst/>
          </a:prstGeom>
          <a:noFill/>
          <a:ln w="9525">
            <a:noFill/>
            <a:miter lim="800000"/>
            <a:headEnd/>
            <a:tailEnd/>
          </a:ln>
          <a:effectLst/>
        </p:spPr>
        <p:txBody>
          <a:bodyPr wrap="none">
            <a:spAutoFit/>
          </a:bodyPr>
          <a:lstStyle/>
          <a:p>
            <a:r>
              <a:rPr lang="ru-RU" sz="1000"/>
              <a:t>Давыдовка</a:t>
            </a:r>
          </a:p>
        </p:txBody>
      </p:sp>
      <p:sp>
        <p:nvSpPr>
          <p:cNvPr id="60426" name="Text Box 10"/>
          <p:cNvSpPr txBox="1">
            <a:spLocks noChangeArrowheads="1"/>
          </p:cNvSpPr>
          <p:nvPr/>
        </p:nvSpPr>
        <p:spPr bwMode="auto">
          <a:xfrm>
            <a:off x="4767263" y="1027113"/>
            <a:ext cx="760412" cy="244475"/>
          </a:xfrm>
          <a:prstGeom prst="rect">
            <a:avLst/>
          </a:prstGeom>
          <a:noFill/>
          <a:ln w="9525">
            <a:noFill/>
            <a:miter lim="800000"/>
            <a:headEnd/>
            <a:tailEnd/>
          </a:ln>
          <a:effectLst/>
        </p:spPr>
        <p:txBody>
          <a:bodyPr wrap="none">
            <a:spAutoFit/>
          </a:bodyPr>
          <a:lstStyle/>
          <a:p>
            <a:r>
              <a:rPr lang="ru-RU" sz="1000"/>
              <a:t>Марьевка</a:t>
            </a:r>
          </a:p>
        </p:txBody>
      </p:sp>
      <p:sp>
        <p:nvSpPr>
          <p:cNvPr id="60427" name="Text Box 11"/>
          <p:cNvSpPr txBox="1">
            <a:spLocks noChangeArrowheads="1"/>
          </p:cNvSpPr>
          <p:nvPr/>
        </p:nvSpPr>
        <p:spPr bwMode="auto">
          <a:xfrm>
            <a:off x="5200650" y="1890713"/>
            <a:ext cx="1084263" cy="244475"/>
          </a:xfrm>
          <a:prstGeom prst="rect">
            <a:avLst/>
          </a:prstGeom>
          <a:noFill/>
          <a:ln w="9525">
            <a:noFill/>
            <a:miter lim="800000"/>
            <a:headEnd/>
            <a:tailEnd/>
          </a:ln>
          <a:effectLst/>
        </p:spPr>
        <p:txBody>
          <a:bodyPr wrap="none">
            <a:spAutoFit/>
          </a:bodyPr>
          <a:lstStyle/>
          <a:p>
            <a:r>
              <a:rPr lang="ru-RU" sz="1000"/>
              <a:t>Новоульяновск</a:t>
            </a:r>
          </a:p>
        </p:txBody>
      </p:sp>
      <p:sp>
        <p:nvSpPr>
          <p:cNvPr id="60428" name="Text Box 12"/>
          <p:cNvSpPr txBox="1">
            <a:spLocks noChangeArrowheads="1"/>
          </p:cNvSpPr>
          <p:nvPr/>
        </p:nvSpPr>
        <p:spPr bwMode="auto">
          <a:xfrm>
            <a:off x="5795963" y="2708275"/>
            <a:ext cx="749300" cy="244475"/>
          </a:xfrm>
          <a:prstGeom prst="rect">
            <a:avLst/>
          </a:prstGeom>
          <a:noFill/>
          <a:ln w="9525">
            <a:noFill/>
            <a:miter lim="800000"/>
            <a:headEnd/>
            <a:tailEnd/>
          </a:ln>
          <a:effectLst/>
        </p:spPr>
        <p:txBody>
          <a:bodyPr wrap="none">
            <a:spAutoFit/>
          </a:bodyPr>
          <a:lstStyle/>
          <a:p>
            <a:r>
              <a:rPr lang="ru-RU" sz="1000"/>
              <a:t>Сенгилей</a:t>
            </a:r>
          </a:p>
        </p:txBody>
      </p:sp>
      <p:sp>
        <p:nvSpPr>
          <p:cNvPr id="60429" name="Text Box 13"/>
          <p:cNvSpPr txBox="1">
            <a:spLocks noChangeArrowheads="1"/>
          </p:cNvSpPr>
          <p:nvPr/>
        </p:nvSpPr>
        <p:spPr bwMode="auto">
          <a:xfrm>
            <a:off x="6856413" y="1963738"/>
            <a:ext cx="766762" cy="244475"/>
          </a:xfrm>
          <a:prstGeom prst="rect">
            <a:avLst/>
          </a:prstGeom>
          <a:noFill/>
          <a:ln w="9525">
            <a:noFill/>
            <a:miter lim="800000"/>
            <a:headEnd/>
            <a:tailEnd/>
          </a:ln>
          <a:effectLst/>
        </p:spPr>
        <p:txBody>
          <a:bodyPr wrap="none">
            <a:spAutoFit/>
          </a:bodyPr>
          <a:lstStyle/>
          <a:p>
            <a:r>
              <a:rPr lang="ru-RU" sz="1000"/>
              <a:t>Мулловка</a:t>
            </a:r>
          </a:p>
        </p:txBody>
      </p:sp>
      <p:sp>
        <p:nvSpPr>
          <p:cNvPr id="60430" name="Text Box 14"/>
          <p:cNvSpPr txBox="1">
            <a:spLocks noChangeArrowheads="1"/>
          </p:cNvSpPr>
          <p:nvPr/>
        </p:nvSpPr>
        <p:spPr bwMode="auto">
          <a:xfrm>
            <a:off x="7935913" y="2179638"/>
            <a:ext cx="1292225" cy="244475"/>
          </a:xfrm>
          <a:prstGeom prst="rect">
            <a:avLst/>
          </a:prstGeom>
          <a:noFill/>
          <a:ln w="9525">
            <a:noFill/>
            <a:miter lim="800000"/>
            <a:headEnd/>
            <a:tailEnd/>
          </a:ln>
          <a:effectLst/>
        </p:spPr>
        <p:txBody>
          <a:bodyPr wrap="none">
            <a:spAutoFit/>
          </a:bodyPr>
          <a:lstStyle/>
          <a:p>
            <a:r>
              <a:rPr lang="ru-RU" sz="1000"/>
              <a:t>Верхний Мелекесс</a:t>
            </a:r>
          </a:p>
        </p:txBody>
      </p:sp>
      <p:sp>
        <p:nvSpPr>
          <p:cNvPr id="60431" name="Text Box 15"/>
          <p:cNvSpPr txBox="1">
            <a:spLocks noChangeArrowheads="1"/>
          </p:cNvSpPr>
          <p:nvPr/>
        </p:nvSpPr>
        <p:spPr bwMode="auto">
          <a:xfrm>
            <a:off x="2319338" y="522288"/>
            <a:ext cx="1104900" cy="244475"/>
          </a:xfrm>
          <a:prstGeom prst="rect">
            <a:avLst/>
          </a:prstGeom>
          <a:noFill/>
          <a:ln w="9525">
            <a:noFill/>
            <a:miter lim="800000"/>
            <a:headEnd/>
            <a:tailEnd/>
          </a:ln>
          <a:effectLst/>
        </p:spPr>
        <p:txBody>
          <a:bodyPr wrap="none">
            <a:spAutoFit/>
          </a:bodyPr>
          <a:lstStyle/>
          <a:p>
            <a:r>
              <a:rPr lang="ru-RU" sz="1000"/>
              <a:t>Большой Кувай</a:t>
            </a:r>
          </a:p>
        </p:txBody>
      </p:sp>
      <p:sp>
        <p:nvSpPr>
          <p:cNvPr id="60432" name="Text Box 16"/>
          <p:cNvSpPr txBox="1">
            <a:spLocks noChangeArrowheads="1"/>
          </p:cNvSpPr>
          <p:nvPr/>
        </p:nvSpPr>
        <p:spPr bwMode="auto">
          <a:xfrm>
            <a:off x="1095375" y="1890713"/>
            <a:ext cx="990600" cy="244475"/>
          </a:xfrm>
          <a:prstGeom prst="rect">
            <a:avLst/>
          </a:prstGeom>
          <a:noFill/>
          <a:ln w="9525">
            <a:noFill/>
            <a:miter lim="800000"/>
            <a:headEnd/>
            <a:tailEnd/>
          </a:ln>
          <a:effectLst/>
        </p:spPr>
        <p:txBody>
          <a:bodyPr wrap="none">
            <a:spAutoFit/>
          </a:bodyPr>
          <a:lstStyle/>
          <a:p>
            <a:r>
              <a:rPr lang="ru-RU" sz="1000"/>
              <a:t>Сухой Карсун</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edge">
                                      <p:cBhvr>
                                        <p:cTn id="7" dur="20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 calcmode="lin" valueType="num">
                                      <p:cBhvr additive="base">
                                        <p:cTn id="12" dur="500" fill="hold"/>
                                        <p:tgtEl>
                                          <p:spTgt spid="60421"/>
                                        </p:tgtEl>
                                        <p:attrNameLst>
                                          <p:attrName>ppt_x</p:attrName>
                                        </p:attrNameLst>
                                      </p:cBhvr>
                                      <p:tavLst>
                                        <p:tav tm="0">
                                          <p:val>
                                            <p:strVal val="#ppt_x"/>
                                          </p:val>
                                        </p:tav>
                                        <p:tav tm="100000">
                                          <p:val>
                                            <p:strVal val="#ppt_x"/>
                                          </p:val>
                                        </p:tav>
                                      </p:tavLst>
                                    </p:anim>
                                    <p:anim calcmode="lin" valueType="num">
                                      <p:cBhvr additive="base">
                                        <p:cTn id="13"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0432"/>
                                        </p:tgtEl>
                                        <p:attrNameLst>
                                          <p:attrName>style.visibility</p:attrName>
                                        </p:attrNameLst>
                                      </p:cBhvr>
                                      <p:to>
                                        <p:strVal val="visible"/>
                                      </p:to>
                                    </p:set>
                                    <p:animEffect transition="in" filter="wipe(down)">
                                      <p:cBhvr>
                                        <p:cTn id="18" dur="500"/>
                                        <p:tgtEl>
                                          <p:spTgt spid="6043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0431"/>
                                        </p:tgtEl>
                                        <p:attrNameLst>
                                          <p:attrName>style.visibility</p:attrName>
                                        </p:attrNameLst>
                                      </p:cBhvr>
                                      <p:to>
                                        <p:strVal val="visible"/>
                                      </p:to>
                                    </p:set>
                                    <p:animEffect transition="in" filter="wipe(down)">
                                      <p:cBhvr>
                                        <p:cTn id="21" dur="500"/>
                                        <p:tgtEl>
                                          <p:spTgt spid="604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0426"/>
                                        </p:tgtEl>
                                        <p:attrNameLst>
                                          <p:attrName>style.visibility</p:attrName>
                                        </p:attrNameLst>
                                      </p:cBhvr>
                                      <p:to>
                                        <p:strVal val="visible"/>
                                      </p:to>
                                    </p:set>
                                    <p:animEffect transition="in" filter="wipe(down)">
                                      <p:cBhvr>
                                        <p:cTn id="24" dur="500"/>
                                        <p:tgtEl>
                                          <p:spTgt spid="6042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0422"/>
                                        </p:tgtEl>
                                        <p:attrNameLst>
                                          <p:attrName>style.visibility</p:attrName>
                                        </p:attrNameLst>
                                      </p:cBhvr>
                                      <p:to>
                                        <p:strVal val="visible"/>
                                      </p:to>
                                    </p:set>
                                    <p:animEffect transition="in" filter="wipe(down)">
                                      <p:cBhvr>
                                        <p:cTn id="27" dur="500"/>
                                        <p:tgtEl>
                                          <p:spTgt spid="604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0423"/>
                                        </p:tgtEl>
                                        <p:attrNameLst>
                                          <p:attrName>style.visibility</p:attrName>
                                        </p:attrNameLst>
                                      </p:cBhvr>
                                      <p:to>
                                        <p:strVal val="visible"/>
                                      </p:to>
                                    </p:set>
                                    <p:animEffect transition="in" filter="wipe(down)">
                                      <p:cBhvr>
                                        <p:cTn id="30" dur="500"/>
                                        <p:tgtEl>
                                          <p:spTgt spid="604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0424"/>
                                        </p:tgtEl>
                                        <p:attrNameLst>
                                          <p:attrName>style.visibility</p:attrName>
                                        </p:attrNameLst>
                                      </p:cBhvr>
                                      <p:to>
                                        <p:strVal val="visible"/>
                                      </p:to>
                                    </p:set>
                                    <p:animEffect transition="in" filter="wipe(down)">
                                      <p:cBhvr>
                                        <p:cTn id="33" dur="500"/>
                                        <p:tgtEl>
                                          <p:spTgt spid="604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0427"/>
                                        </p:tgtEl>
                                        <p:attrNameLst>
                                          <p:attrName>style.visibility</p:attrName>
                                        </p:attrNameLst>
                                      </p:cBhvr>
                                      <p:to>
                                        <p:strVal val="visible"/>
                                      </p:to>
                                    </p:set>
                                    <p:animEffect transition="in" filter="wipe(down)">
                                      <p:cBhvr>
                                        <p:cTn id="36" dur="500"/>
                                        <p:tgtEl>
                                          <p:spTgt spid="604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0428"/>
                                        </p:tgtEl>
                                        <p:attrNameLst>
                                          <p:attrName>style.visibility</p:attrName>
                                        </p:attrNameLst>
                                      </p:cBhvr>
                                      <p:to>
                                        <p:strVal val="visible"/>
                                      </p:to>
                                    </p:set>
                                    <p:animEffect transition="in" filter="wipe(down)">
                                      <p:cBhvr>
                                        <p:cTn id="39" dur="500"/>
                                        <p:tgtEl>
                                          <p:spTgt spid="604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wipe(down)">
                                      <p:cBhvr>
                                        <p:cTn id="42" dur="500"/>
                                        <p:tgtEl>
                                          <p:spTgt spid="604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0430"/>
                                        </p:tgtEl>
                                        <p:attrNameLst>
                                          <p:attrName>style.visibility</p:attrName>
                                        </p:attrNameLst>
                                      </p:cBhvr>
                                      <p:to>
                                        <p:strVal val="visible"/>
                                      </p:to>
                                    </p:set>
                                    <p:animEffect transition="in" filter="wipe(down)">
                                      <p:cBhvr>
                                        <p:cTn id="45" dur="5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2" grpId="0"/>
      <p:bldP spid="60423" grpId="0"/>
      <p:bldP spid="60424" grpId="0"/>
      <p:bldP spid="60426" grpId="0"/>
      <p:bldP spid="60427" grpId="0"/>
      <p:bldP spid="60428" grpId="0"/>
      <p:bldP spid="60429" grpId="0"/>
      <p:bldP spid="60430" grpId="0"/>
      <p:bldP spid="60431" grpId="0"/>
      <p:bldP spid="604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endParaRPr lang="ru-RU" smtClean="0">
              <a:latin typeface="Arial" charset="0"/>
            </a:endParaRPr>
          </a:p>
        </p:txBody>
      </p:sp>
      <p:sp>
        <p:nvSpPr>
          <p:cNvPr id="61443" name="Rectangle 3"/>
          <p:cNvSpPr>
            <a:spLocks noGrp="1"/>
          </p:cNvSpPr>
          <p:nvPr>
            <p:ph idx="1"/>
          </p:nvPr>
        </p:nvSpPr>
        <p:spPr/>
        <p:txBody>
          <a:bodyPr/>
          <a:lstStyle/>
          <a:p>
            <a:endParaRPr lang="ru-RU" smtClean="0"/>
          </a:p>
        </p:txBody>
      </p:sp>
      <p:pic>
        <p:nvPicPr>
          <p:cNvPr id="61444"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61446" name="Rectangle 6"/>
          <p:cNvSpPr>
            <a:spLocks noChangeArrowheads="1"/>
          </p:cNvSpPr>
          <p:nvPr/>
        </p:nvSpPr>
        <p:spPr bwMode="auto">
          <a:xfrm>
            <a:off x="2843213" y="-33338"/>
            <a:ext cx="1531937" cy="641351"/>
          </a:xfrm>
          <a:prstGeom prst="rect">
            <a:avLst/>
          </a:prstGeom>
          <a:noFill/>
          <a:ln w="9525">
            <a:noFill/>
            <a:miter lim="800000"/>
            <a:headEnd/>
            <a:tailEnd/>
          </a:ln>
          <a:effectLst/>
        </p:spPr>
        <p:txBody>
          <a:bodyPr wrap="none">
            <a:spAutoFit/>
          </a:bodyPr>
          <a:lstStyle/>
          <a:p>
            <a:r>
              <a:rPr lang="ru-RU" sz="3600" b="1" i="1"/>
              <a:t>Песок</a:t>
            </a:r>
          </a:p>
        </p:txBody>
      </p:sp>
      <p:sp>
        <p:nvSpPr>
          <p:cNvPr id="61447" name="Text Box 7"/>
          <p:cNvSpPr txBox="1">
            <a:spLocks noChangeArrowheads="1"/>
          </p:cNvSpPr>
          <p:nvPr/>
        </p:nvSpPr>
        <p:spPr bwMode="auto">
          <a:xfrm>
            <a:off x="4911725" y="1243013"/>
            <a:ext cx="1439863" cy="244475"/>
          </a:xfrm>
          <a:prstGeom prst="rect">
            <a:avLst/>
          </a:prstGeom>
          <a:noFill/>
          <a:ln w="9525">
            <a:noFill/>
            <a:miter lim="800000"/>
            <a:headEnd/>
            <a:tailEnd/>
          </a:ln>
          <a:effectLst/>
        </p:spPr>
        <p:txBody>
          <a:bodyPr wrap="none">
            <a:spAutoFit/>
          </a:bodyPr>
          <a:lstStyle/>
          <a:p>
            <a:r>
              <a:rPr lang="ru-RU" sz="1000"/>
              <a:t>Захарьевский рудник</a:t>
            </a:r>
          </a:p>
        </p:txBody>
      </p:sp>
      <p:sp>
        <p:nvSpPr>
          <p:cNvPr id="61448" name="Text Box 8"/>
          <p:cNvSpPr txBox="1">
            <a:spLocks noChangeArrowheads="1"/>
          </p:cNvSpPr>
          <p:nvPr/>
        </p:nvSpPr>
        <p:spPr bwMode="auto">
          <a:xfrm>
            <a:off x="4500563" y="1628775"/>
            <a:ext cx="869950" cy="244475"/>
          </a:xfrm>
          <a:prstGeom prst="rect">
            <a:avLst/>
          </a:prstGeom>
          <a:noFill/>
          <a:ln w="9525">
            <a:noFill/>
            <a:miter lim="800000"/>
            <a:headEnd/>
            <a:tailEnd/>
          </a:ln>
          <a:effectLst/>
        </p:spPr>
        <p:txBody>
          <a:bodyPr wrap="none">
            <a:spAutoFit/>
          </a:bodyPr>
          <a:lstStyle/>
          <a:p>
            <a:r>
              <a:rPr lang="ru-RU" sz="1000"/>
              <a:t>Баратаевка</a:t>
            </a:r>
          </a:p>
        </p:txBody>
      </p:sp>
      <p:sp>
        <p:nvSpPr>
          <p:cNvPr id="61449" name="Text Box 9"/>
          <p:cNvSpPr txBox="1">
            <a:spLocks noChangeArrowheads="1"/>
          </p:cNvSpPr>
          <p:nvPr/>
        </p:nvSpPr>
        <p:spPr bwMode="auto">
          <a:xfrm>
            <a:off x="7935913" y="1458913"/>
            <a:ext cx="1192212" cy="244475"/>
          </a:xfrm>
          <a:prstGeom prst="rect">
            <a:avLst/>
          </a:prstGeom>
          <a:noFill/>
          <a:ln w="9525">
            <a:noFill/>
            <a:miter lim="800000"/>
            <a:headEnd/>
            <a:tailEnd/>
          </a:ln>
          <a:effectLst/>
        </p:spPr>
        <p:txBody>
          <a:bodyPr wrap="none">
            <a:spAutoFit/>
          </a:bodyPr>
          <a:lstStyle/>
          <a:p>
            <a:r>
              <a:rPr lang="ru-RU" sz="1000"/>
              <a:t>Старая Бессовка</a:t>
            </a:r>
          </a:p>
        </p:txBody>
      </p:sp>
      <p:sp>
        <p:nvSpPr>
          <p:cNvPr id="61450" name="Text Box 10"/>
          <p:cNvSpPr txBox="1">
            <a:spLocks noChangeArrowheads="1"/>
          </p:cNvSpPr>
          <p:nvPr/>
        </p:nvSpPr>
        <p:spPr bwMode="auto">
          <a:xfrm>
            <a:off x="3975100" y="5105400"/>
            <a:ext cx="1357313" cy="274638"/>
          </a:xfrm>
          <a:prstGeom prst="rect">
            <a:avLst/>
          </a:prstGeom>
          <a:noFill/>
          <a:ln w="9525">
            <a:noFill/>
            <a:miter lim="800000"/>
            <a:headEnd/>
            <a:tailEnd/>
          </a:ln>
          <a:effectLst/>
        </p:spPr>
        <p:txBody>
          <a:bodyPr wrap="none">
            <a:spAutoFit/>
          </a:bodyPr>
          <a:lstStyle/>
          <a:p>
            <a:r>
              <a:rPr lang="ru-RU" sz="1200"/>
              <a:t>Ново-Томышово</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Effect transition="in" filter="randombar(horizontal)">
                                      <p:cBhvr>
                                        <p:cTn id="13" dur="500"/>
                                        <p:tgtEl>
                                          <p:spTgt spid="614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1448"/>
                                        </p:tgtEl>
                                        <p:attrNameLst>
                                          <p:attrName>style.visibility</p:attrName>
                                        </p:attrNameLst>
                                      </p:cBhvr>
                                      <p:to>
                                        <p:strVal val="visible"/>
                                      </p:to>
                                    </p:set>
                                    <p:animEffect transition="in" filter="wipe(down)">
                                      <p:cBhvr>
                                        <p:cTn id="18" dur="500"/>
                                        <p:tgtEl>
                                          <p:spTgt spid="614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1447"/>
                                        </p:tgtEl>
                                        <p:attrNameLst>
                                          <p:attrName>style.visibility</p:attrName>
                                        </p:attrNameLst>
                                      </p:cBhvr>
                                      <p:to>
                                        <p:strVal val="visible"/>
                                      </p:to>
                                    </p:set>
                                    <p:animEffect transition="in" filter="wipe(down)">
                                      <p:cBhvr>
                                        <p:cTn id="21" dur="500"/>
                                        <p:tgtEl>
                                          <p:spTgt spid="6144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1449"/>
                                        </p:tgtEl>
                                        <p:attrNameLst>
                                          <p:attrName>style.visibility</p:attrName>
                                        </p:attrNameLst>
                                      </p:cBhvr>
                                      <p:to>
                                        <p:strVal val="visible"/>
                                      </p:to>
                                    </p:set>
                                    <p:animEffect transition="in" filter="wipe(down)">
                                      <p:cBhvr>
                                        <p:cTn id="24" dur="500"/>
                                        <p:tgtEl>
                                          <p:spTgt spid="6144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1450"/>
                                        </p:tgtEl>
                                        <p:attrNameLst>
                                          <p:attrName>style.visibility</p:attrName>
                                        </p:attrNameLst>
                                      </p:cBhvr>
                                      <p:to>
                                        <p:strVal val="visible"/>
                                      </p:to>
                                    </p:set>
                                    <p:animEffect transition="in" filter="wipe(down)">
                                      <p:cBhvr>
                                        <p:cTn id="27"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P spid="61448" grpId="0"/>
      <p:bldP spid="61449" grpId="0"/>
      <p:bldP spid="614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pesok"/>
          <p:cNvPicPr>
            <a:picLocks noChangeAspect="1" noChangeArrowheads="1"/>
          </p:cNvPicPr>
          <p:nvPr/>
        </p:nvPicPr>
        <p:blipFill>
          <a:blip r:embed="rId2" cstate="email"/>
          <a:srcRect/>
          <a:stretch>
            <a:fillRect/>
          </a:stretch>
        </p:blipFill>
        <p:spPr bwMode="auto">
          <a:xfrm>
            <a:off x="214313" y="7358063"/>
            <a:ext cx="9144000" cy="6858000"/>
          </a:xfrm>
          <a:prstGeom prst="rect">
            <a:avLst/>
          </a:prstGeom>
          <a:noFill/>
          <a:ln w="9525">
            <a:noFill/>
            <a:miter lim="800000"/>
            <a:headEnd/>
            <a:tailEnd/>
          </a:ln>
        </p:spPr>
      </p:pic>
      <p:pic>
        <p:nvPicPr>
          <p:cNvPr id="68612" name="Picture 5"/>
          <p:cNvPicPr>
            <a:picLocks noGrp="1" noChangeAspect="1" noChangeArrowheads="1"/>
          </p:cNvPicPr>
          <p:nvPr>
            <p:ph idx="4294967295"/>
          </p:nvPr>
        </p:nvPicPr>
        <p:blipFill>
          <a:blip r:embed="rId3" cstate="email"/>
          <a:srcRect/>
          <a:stretch>
            <a:fillRect/>
          </a:stretch>
        </p:blipFill>
        <p:spPr>
          <a:xfrm>
            <a:off x="0" y="333375"/>
            <a:ext cx="5292725" cy="6237288"/>
          </a:xfrm>
          <a:noFill/>
        </p:spPr>
      </p:pic>
      <p:sp>
        <p:nvSpPr>
          <p:cNvPr id="68614" name="Rectangle 6"/>
          <p:cNvSpPr>
            <a:spLocks noChangeArrowheads="1"/>
          </p:cNvSpPr>
          <p:nvPr/>
        </p:nvSpPr>
        <p:spPr bwMode="auto">
          <a:xfrm>
            <a:off x="5508625" y="260350"/>
            <a:ext cx="3635375" cy="6408738"/>
          </a:xfrm>
          <a:prstGeom prst="rect">
            <a:avLst/>
          </a:prstGeom>
          <a:noFill/>
          <a:ln w="9525">
            <a:noFill/>
            <a:miter lim="800000"/>
            <a:headEnd/>
            <a:tailEnd/>
          </a:ln>
          <a:effectLst/>
        </p:spPr>
        <p:txBody>
          <a:bodyPr>
            <a:spAutoFit/>
          </a:bodyPr>
          <a:lstStyle/>
          <a:p>
            <a:r>
              <a:rPr lang="ru-RU" b="1">
                <a:solidFill>
                  <a:srgbClr val="66CCFF"/>
                </a:solidFill>
              </a:rPr>
              <a:t>Ташлинское месторождение кварцевых песков</a:t>
            </a:r>
            <a:r>
              <a:rPr lang="ru-RU">
                <a:solidFill>
                  <a:srgbClr val="66CCFF"/>
                </a:solidFill>
              </a:rPr>
              <a:t> </a:t>
            </a:r>
          </a:p>
          <a:p>
            <a:endParaRPr lang="ru-RU">
              <a:solidFill>
                <a:srgbClr val="66CCFF"/>
              </a:solidFill>
            </a:endParaRPr>
          </a:p>
          <a:p>
            <a:r>
              <a:rPr lang="ru-RU"/>
              <a:t>является крупнейшей в стране централизованной сырьевой базой стекольной промышленности. Высококачественные стекольные пески поставляются крупнейшим стекольным заводам России в Самарскую и Саратовскую Свердловскую, Челябинскую, Кемеровскую области, республику Коми, Удмуртию, Башкортостан. Готовая продукция с этих предприятий (техническое стекло, коврово-мозаичная плитка, зеркала технические и бытовые, сортовая посуда, хрусталь и т.д.) направляется в различные районы России. </a:t>
            </a: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0" y="0"/>
            <a:ext cx="8686800" cy="1143000"/>
          </a:xfrm>
        </p:spPr>
        <p:txBody>
          <a:bodyPr/>
          <a:lstStyle/>
          <a:p>
            <a:pPr algn="ctr"/>
            <a:r>
              <a:rPr lang="ru-RU" smtClean="0">
                <a:latin typeface="Arial" charset="0"/>
              </a:rPr>
              <a:t>Языков П. М. (1798-1851)</a:t>
            </a:r>
          </a:p>
        </p:txBody>
      </p:sp>
      <p:pic>
        <p:nvPicPr>
          <p:cNvPr id="38915" name="Picture 4"/>
          <p:cNvPicPr>
            <a:picLocks noChangeAspect="1" noChangeArrowheads="1"/>
          </p:cNvPicPr>
          <p:nvPr/>
        </p:nvPicPr>
        <p:blipFill>
          <a:blip r:embed="rId2" cstate="email"/>
          <a:srcRect/>
          <a:stretch>
            <a:fillRect/>
          </a:stretch>
        </p:blipFill>
        <p:spPr bwMode="auto">
          <a:xfrm>
            <a:off x="0" y="1341438"/>
            <a:ext cx="3959225" cy="4508500"/>
          </a:xfrm>
          <a:prstGeom prst="rect">
            <a:avLst/>
          </a:prstGeom>
          <a:noFill/>
          <a:ln w="9525">
            <a:noFill/>
            <a:miter lim="800000"/>
            <a:headEnd/>
            <a:tailEnd/>
          </a:ln>
        </p:spPr>
      </p:pic>
      <p:sp>
        <p:nvSpPr>
          <p:cNvPr id="38916" name="Rectangle 5"/>
          <p:cNvSpPr>
            <a:spLocks noChangeArrowheads="1"/>
          </p:cNvSpPr>
          <p:nvPr/>
        </p:nvSpPr>
        <p:spPr bwMode="auto">
          <a:xfrm>
            <a:off x="3995738" y="1023938"/>
            <a:ext cx="5148262" cy="5578475"/>
          </a:xfrm>
          <a:prstGeom prst="rect">
            <a:avLst/>
          </a:prstGeom>
          <a:noFill/>
          <a:ln w="9525">
            <a:noFill/>
            <a:miter lim="800000"/>
            <a:headEnd/>
            <a:tailEnd/>
          </a:ln>
        </p:spPr>
        <p:txBody>
          <a:bodyPr anchor="ctr">
            <a:spAutoFit/>
          </a:bodyPr>
          <a:lstStyle/>
          <a:p>
            <a:r>
              <a:rPr lang="ru-RU" sz="2000"/>
              <a:t>Петр Михайлович Языков родился и жил в Симбирске. Учился в Горном кадетском кор­пусе (ныне Горный институт в Петербурге), слу­жил в Горном департаменте. Выйдя в отставку, много времени уделял геологическому обсле­дованию Симбирской и сопредельных с ней губерний. Автор более 30 научных публика­ций, среди них «Таблицы почв Симбирской губернии». Собранные им коллекции юрских и меловых беспозвоночных (аммонитов и бе­лемнитов), других окаменелостей потомками были переданы в Горный институт и Симбирский кадетский корпус. Часть коллекции хра­нится в Ульяновском областном краеведче­ском музее.</a:t>
            </a: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1214438" y="428625"/>
            <a:ext cx="6927850" cy="5083175"/>
          </a:xfrm>
        </p:spPr>
        <p:txBody>
          <a:bodyPr/>
          <a:lstStyle/>
          <a:p>
            <a:r>
              <a:rPr lang="ru-RU" sz="1800" i="1" dirty="0" smtClean="0">
                <a:solidFill>
                  <a:srgbClr val="92D050"/>
                </a:solidFill>
              </a:rPr>
              <a:t>                                              </a:t>
            </a:r>
            <a:r>
              <a:rPr lang="ru-RU" sz="2000" b="1" dirty="0" smtClean="0">
                <a:solidFill>
                  <a:srgbClr val="92D050"/>
                </a:solidFill>
              </a:rPr>
              <a:t>       </a:t>
            </a:r>
          </a:p>
        </p:txBody>
      </p:sp>
      <p:pic>
        <p:nvPicPr>
          <p:cNvPr id="43012" name="Picture 4"/>
          <p:cNvPicPr>
            <a:picLocks noChangeAspect="1" noChangeArrowheads="1"/>
          </p:cNvPicPr>
          <p:nvPr/>
        </p:nvPicPr>
        <p:blipFill>
          <a:blip r:embed="rId3" cstate="email"/>
          <a:srcRect/>
          <a:stretch>
            <a:fillRect/>
          </a:stretch>
        </p:blipFill>
        <p:spPr bwMode="auto">
          <a:xfrm>
            <a:off x="4572000" y="3573463"/>
            <a:ext cx="4572000" cy="3284537"/>
          </a:xfrm>
          <a:prstGeom prst="rect">
            <a:avLst/>
          </a:prstGeom>
          <a:noFill/>
          <a:ln w="9525">
            <a:noFill/>
            <a:miter lim="800000"/>
            <a:headEnd/>
            <a:tailEnd/>
          </a:ln>
          <a:effectLst/>
        </p:spPr>
      </p:pic>
      <p:pic>
        <p:nvPicPr>
          <p:cNvPr id="43013" name="Picture 5"/>
          <p:cNvPicPr>
            <a:picLocks noChangeAspect="1" noChangeArrowheads="1"/>
          </p:cNvPicPr>
          <p:nvPr/>
        </p:nvPicPr>
        <p:blipFill>
          <a:blip r:embed="rId4" cstate="email"/>
          <a:srcRect/>
          <a:stretch>
            <a:fillRect/>
          </a:stretch>
        </p:blipFill>
        <p:spPr bwMode="auto">
          <a:xfrm rot="10800000" flipH="1" flipV="1">
            <a:off x="4572000" y="0"/>
            <a:ext cx="4572000" cy="3573463"/>
          </a:xfrm>
          <a:prstGeom prst="rect">
            <a:avLst/>
          </a:prstGeom>
          <a:noFill/>
          <a:ln w="9525">
            <a:noFill/>
            <a:miter lim="800000"/>
            <a:headEnd/>
            <a:tailEnd/>
          </a:ln>
          <a:effectLst/>
        </p:spPr>
      </p:pic>
      <p:sp>
        <p:nvSpPr>
          <p:cNvPr id="43015" name="Rectangle 7"/>
          <p:cNvSpPr>
            <a:spLocks noChangeArrowheads="1"/>
          </p:cNvSpPr>
          <p:nvPr/>
        </p:nvSpPr>
        <p:spPr bwMode="auto">
          <a:xfrm>
            <a:off x="2051050" y="1989138"/>
            <a:ext cx="184150" cy="641350"/>
          </a:xfrm>
          <a:prstGeom prst="rect">
            <a:avLst/>
          </a:prstGeom>
          <a:noFill/>
          <a:ln w="9525">
            <a:noFill/>
            <a:miter lim="800000"/>
            <a:headEnd/>
            <a:tailEnd/>
          </a:ln>
          <a:effectLst/>
        </p:spPr>
        <p:txBody>
          <a:bodyPr wrap="none">
            <a:spAutoFit/>
          </a:bodyPr>
          <a:lstStyle/>
          <a:p>
            <a:r>
              <a:rPr lang="ru-RU" i="1">
                <a:solidFill>
                  <a:srgbClr val="92D050"/>
                </a:solidFill>
              </a:rPr>
              <a:t/>
            </a:r>
            <a:br>
              <a:rPr lang="ru-RU" i="1">
                <a:solidFill>
                  <a:srgbClr val="92D050"/>
                </a:solidFill>
              </a:rPr>
            </a:br>
            <a:endParaRPr lang="ru-RU" i="1">
              <a:solidFill>
                <a:srgbClr val="92D050"/>
              </a:solidFill>
            </a:endParaRPr>
          </a:p>
        </p:txBody>
      </p:sp>
      <p:pic>
        <p:nvPicPr>
          <p:cNvPr id="43016" name="Picture 8"/>
          <p:cNvPicPr>
            <a:picLocks noChangeAspect="1" noChangeArrowheads="1"/>
          </p:cNvPicPr>
          <p:nvPr/>
        </p:nvPicPr>
        <p:blipFill>
          <a:blip r:embed="rId5" cstate="email"/>
          <a:srcRect/>
          <a:stretch>
            <a:fillRect/>
          </a:stretch>
        </p:blipFill>
        <p:spPr bwMode="auto">
          <a:xfrm>
            <a:off x="0" y="0"/>
            <a:ext cx="4572000" cy="3573463"/>
          </a:xfrm>
          <a:prstGeom prst="rect">
            <a:avLst/>
          </a:prstGeom>
          <a:noFill/>
          <a:ln w="9525">
            <a:noFill/>
            <a:miter lim="800000"/>
            <a:headEnd/>
            <a:tailEnd/>
          </a:ln>
          <a:effectLst/>
        </p:spPr>
      </p:pic>
      <p:pic>
        <p:nvPicPr>
          <p:cNvPr id="43018" name="Picture 10"/>
          <p:cNvPicPr>
            <a:picLocks noChangeAspect="1" noChangeArrowheads="1"/>
          </p:cNvPicPr>
          <p:nvPr/>
        </p:nvPicPr>
        <p:blipFill>
          <a:blip r:embed="rId6" cstate="email"/>
          <a:srcRect/>
          <a:stretch>
            <a:fillRect/>
          </a:stretch>
        </p:blipFill>
        <p:spPr bwMode="auto">
          <a:xfrm>
            <a:off x="0" y="3573463"/>
            <a:ext cx="4572000" cy="3284537"/>
          </a:xfrm>
          <a:prstGeom prst="rect">
            <a:avLst/>
          </a:prstGeom>
          <a:noFill/>
          <a:ln w="9525">
            <a:noFill/>
            <a:miter lim="800000"/>
            <a:headEnd/>
            <a:tailEnd/>
          </a:ln>
          <a:effectLst/>
        </p:spPr>
      </p:pic>
      <p:sp>
        <p:nvSpPr>
          <p:cNvPr id="43019" name="Rectangle 11"/>
          <p:cNvSpPr>
            <a:spLocks noChangeArrowheads="1"/>
          </p:cNvSpPr>
          <p:nvPr/>
        </p:nvSpPr>
        <p:spPr bwMode="auto">
          <a:xfrm>
            <a:off x="1871663" y="2259013"/>
            <a:ext cx="6311900" cy="2530475"/>
          </a:xfrm>
          <a:prstGeom prst="rect">
            <a:avLst/>
          </a:prstGeom>
          <a:noFill/>
          <a:ln w="9525">
            <a:noFill/>
            <a:miter lim="800000"/>
            <a:headEnd/>
            <a:tailEnd/>
          </a:ln>
          <a:effectLst/>
        </p:spPr>
        <p:txBody>
          <a:bodyPr wrap="none">
            <a:spAutoFit/>
          </a:bodyPr>
          <a:lstStyle/>
          <a:p>
            <a:r>
              <a:rPr lang="ru-RU" b="1"/>
              <a:t> </a:t>
            </a:r>
            <a:r>
              <a:rPr lang="ru-RU" sz="2000" b="1"/>
              <a:t>Богатство недр нашего края…</a:t>
            </a:r>
            <a:br>
              <a:rPr lang="ru-RU" sz="2000" b="1"/>
            </a:br>
            <a:r>
              <a:rPr lang="ru-RU" sz="2000" b="1"/>
              <a:t>     </a:t>
            </a:r>
            <a:br>
              <a:rPr lang="ru-RU" sz="2000" b="1"/>
            </a:br>
            <a:r>
              <a:rPr lang="ru-RU" sz="2000" b="1" i="1"/>
              <a:t>В Ульяновской области все как в Греции,есть,</a:t>
            </a:r>
            <a:br>
              <a:rPr lang="ru-RU" sz="2000" b="1" i="1"/>
            </a:br>
            <a:r>
              <a:rPr lang="ru-RU" sz="2000" b="1" i="1"/>
              <a:t>Полезных ископаемых в крае не счесть:</a:t>
            </a:r>
            <a:br>
              <a:rPr lang="ru-RU" sz="2000" b="1" i="1"/>
            </a:br>
            <a:r>
              <a:rPr lang="ru-RU" sz="2000" b="1" i="1"/>
              <a:t>И песок, и мел, и нефть-</a:t>
            </a:r>
            <a:br>
              <a:rPr lang="ru-RU" sz="2000" b="1" i="1"/>
            </a:br>
            <a:r>
              <a:rPr lang="ru-RU" sz="2000" b="1" i="1"/>
              <a:t>Этих запасов надолго нам хватит, </a:t>
            </a:r>
            <a:br>
              <a:rPr lang="ru-RU" sz="2000" b="1" i="1"/>
            </a:br>
            <a:r>
              <a:rPr lang="ru-RU" sz="2000" b="1" i="1"/>
              <a:t>Если, конечно, разумно их тратить.</a:t>
            </a:r>
            <a:br>
              <a:rPr lang="ru-RU" sz="2000" b="1" i="1"/>
            </a:br>
            <a:r>
              <a:rPr lang="ru-RU" sz="2000" b="1" i="1"/>
              <a:t>                                                              А.Дружинин</a:t>
            </a: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email"/>
          <a:srcRect/>
          <a:stretch>
            <a:fillRect/>
          </a:stretch>
        </p:blipFill>
        <p:spPr bwMode="auto">
          <a:xfrm>
            <a:off x="0" y="1484313"/>
            <a:ext cx="2935288" cy="3889375"/>
          </a:xfrm>
          <a:prstGeom prst="rect">
            <a:avLst/>
          </a:prstGeom>
          <a:noFill/>
          <a:ln w="9525">
            <a:noFill/>
            <a:miter lim="800000"/>
            <a:headEnd/>
            <a:tailEnd/>
          </a:ln>
        </p:spPr>
      </p:pic>
      <p:sp>
        <p:nvSpPr>
          <p:cNvPr id="39939" name="Rectangle 5"/>
          <p:cNvSpPr>
            <a:spLocks noGrp="1"/>
          </p:cNvSpPr>
          <p:nvPr>
            <p:ph type="title"/>
          </p:nvPr>
        </p:nvSpPr>
        <p:spPr>
          <a:xfrm>
            <a:off x="0" y="274638"/>
            <a:ext cx="9144000" cy="633412"/>
          </a:xfrm>
        </p:spPr>
        <p:txBody>
          <a:bodyPr/>
          <a:lstStyle/>
          <a:p>
            <a:pPr algn="ctr"/>
            <a:r>
              <a:rPr lang="ru-RU" sz="3600" smtClean="0">
                <a:latin typeface="Arial" charset="0"/>
              </a:rPr>
              <a:t>Милановский Е.В. (1892-1940)</a:t>
            </a:r>
          </a:p>
        </p:txBody>
      </p:sp>
      <p:sp>
        <p:nvSpPr>
          <p:cNvPr id="39940" name="Rectangle 6"/>
          <p:cNvSpPr>
            <a:spLocks noChangeArrowheads="1"/>
          </p:cNvSpPr>
          <p:nvPr/>
        </p:nvSpPr>
        <p:spPr bwMode="auto">
          <a:xfrm>
            <a:off x="8963025" y="-64682688"/>
            <a:ext cx="4838700" cy="137591801"/>
          </a:xfrm>
          <a:prstGeom prst="rect">
            <a:avLst/>
          </a:prstGeom>
          <a:noFill/>
          <a:ln w="9525">
            <a:noFill/>
            <a:miter lim="800000"/>
            <a:headEnd/>
            <a:tailEnd/>
          </a:ln>
        </p:spPr>
        <p:txBody>
          <a:bodyPr lIns="4205550" tIns="914112" rIns="633213" bIns="457056" anchor="ctr">
            <a:spAutoFit/>
          </a:bodyPr>
          <a:lstStyle/>
          <a:p>
            <a:pPr algn="ctr"/>
            <a:r>
              <a:rPr lang="ru-RU"/>
              <a:t>Евгений Владимирович Милановский— геолог, ис­следователь территории нашего края. В 1921 — 1931 гг. проводил геологические съемки берегов рр. Суры, Инзы, Барыша, изучал оползни волжского косогора на территории Ульяновска и Сенгилеевского цемзавода, руководил экспедицией, обследовавшей месторожде­ния инзенского диатомита. Написал 103 работы, мно­гие из которых посвящены Среднему Поволжью. Его именем назван описанный им в научной литературе геологический разрез в северной части г. Ульяновска.</a:t>
            </a:r>
          </a:p>
          <a:p>
            <a:pPr algn="ctr"/>
            <a:r>
              <a:rPr lang="ru-RU"/>
              <a:t/>
            </a:r>
            <a:br>
              <a:rPr lang="ru-RU"/>
            </a:br>
            <a:endParaRPr lang="ru-RU"/>
          </a:p>
        </p:txBody>
      </p:sp>
      <p:sp>
        <p:nvSpPr>
          <p:cNvPr id="39941" name="Rectangle 7"/>
          <p:cNvSpPr>
            <a:spLocks noChangeArrowheads="1"/>
          </p:cNvSpPr>
          <p:nvPr/>
        </p:nvSpPr>
        <p:spPr bwMode="auto">
          <a:xfrm>
            <a:off x="2987675" y="1112838"/>
            <a:ext cx="6156325" cy="5203825"/>
          </a:xfrm>
          <a:prstGeom prst="rect">
            <a:avLst/>
          </a:prstGeom>
          <a:noFill/>
          <a:ln w="9525">
            <a:noFill/>
            <a:miter lim="800000"/>
            <a:headEnd/>
            <a:tailEnd/>
          </a:ln>
        </p:spPr>
        <p:txBody>
          <a:bodyPr anchor="ctr">
            <a:spAutoFit/>
          </a:bodyPr>
          <a:lstStyle/>
          <a:p>
            <a:pPr eaLnBrk="0" hangingPunct="0"/>
            <a:r>
              <a:rPr lang="ru-RU" sz="2400"/>
              <a:t>Евгений Владимирович Милановский— геолог, исследователь территории нашего края. В 1921 — 1931 гг. проводил геологические съемки берегов рр. Суры, Инзы, Барыша, изучал оползни волжского косогора на территории Ульяновска и Сенгилеевского цемзавода, руководил экспедицией, обследовавшей месторождения инзенского диатомита. Написал 103 работы, многие из которых посвящены Среднему Поволжью. Его именем назван описанный им в научной литературе геологический разрез в северной части г. Ульяновска.</a:t>
            </a: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411413" y="442913"/>
            <a:ext cx="4752975" cy="579437"/>
          </a:xfrm>
          <a:prstGeom prst="rect">
            <a:avLst/>
          </a:prstGeom>
          <a:noFill/>
          <a:ln w="9525">
            <a:noFill/>
            <a:miter lim="800000"/>
            <a:headEnd/>
            <a:tailEnd/>
          </a:ln>
          <a:effectLst/>
        </p:spPr>
        <p:txBody>
          <a:bodyPr anchor="ctr">
            <a:spAutoFit/>
          </a:bodyPr>
          <a:lstStyle/>
          <a:p>
            <a:pPr algn="ctr"/>
            <a:r>
              <a:rPr lang="ru-RU" sz="3200">
                <a:solidFill>
                  <a:schemeClr val="accent2"/>
                </a:solidFill>
                <a:latin typeface="Monotype Corsiva" pitchFamily="66" charset="0"/>
              </a:rPr>
              <a:t>СТЕКЛО</a:t>
            </a:r>
            <a:r>
              <a:rPr lang="ru-RU"/>
              <a:t> </a:t>
            </a:r>
          </a:p>
        </p:txBody>
      </p:sp>
      <p:sp>
        <p:nvSpPr>
          <p:cNvPr id="2053" name="Rectangle 5"/>
          <p:cNvSpPr>
            <a:spLocks noChangeArrowheads="1"/>
          </p:cNvSpPr>
          <p:nvPr/>
        </p:nvSpPr>
        <p:spPr bwMode="auto">
          <a:xfrm>
            <a:off x="2268538" y="1125538"/>
            <a:ext cx="6638925" cy="5035550"/>
          </a:xfrm>
          <a:prstGeom prst="rect">
            <a:avLst/>
          </a:prstGeom>
          <a:noFill/>
          <a:ln w="9525">
            <a:noFill/>
            <a:miter lim="800000"/>
            <a:headEnd/>
            <a:tailEnd/>
          </a:ln>
          <a:effectLst/>
        </p:spPr>
        <p:txBody>
          <a:bodyPr anchor="ctr">
            <a:spAutoFit/>
          </a:bodyPr>
          <a:lstStyle/>
          <a:p>
            <a:pPr indent="180975"/>
            <a:r>
              <a:rPr lang="ru-RU" b="1"/>
              <a:t>"Рассказывают, что однажды пристал здесь (в Финикии) корабль, торгующий нитром (поташом), что люди рассеялись по берегу для приготовления себе пищи, и так как они не могли найти камней, чтобы поставить на них котлы, то подложили под них глыбы нитра из кораблей.  Поташ, смешавшись с песком берега, растопились, и тогда потекли струи новой жидкости; и такое будто бы было началом стекла".</a:t>
            </a:r>
          </a:p>
          <a:p>
            <a:pPr indent="180975"/>
            <a:r>
              <a:rPr lang="ru-RU" b="1"/>
              <a:t>   "Ныне находят также и в Вультурнском море Италии на шесть тысяч шагов при береге между Кумами и Литерном белый песок, который чрезвычайно мягок и растирается в ступе и мельнице. Растерев, смешивают его на вес, либо мерою с тремя частями нитра и, сплавя, перепускают в другие печи. Там образуется глыба, называемая аммонитр. которую вторично переплавляют и производят из того чистое стекло и состав для белого стекла. Ныне уже и в Галлии и в Испании песок таким же образом обрабатывают".</a:t>
            </a:r>
          </a:p>
        </p:txBody>
      </p:sp>
      <p:pic>
        <p:nvPicPr>
          <p:cNvPr id="2054" name="Picture 6" descr="image021"/>
          <p:cNvPicPr>
            <a:picLocks noChangeAspect="1" noChangeArrowheads="1"/>
          </p:cNvPicPr>
          <p:nvPr/>
        </p:nvPicPr>
        <p:blipFill>
          <a:blip r:embed="rId2" cstate="email"/>
          <a:srcRect/>
          <a:stretch>
            <a:fillRect/>
          </a:stretch>
        </p:blipFill>
        <p:spPr bwMode="auto">
          <a:xfrm>
            <a:off x="323850" y="1628775"/>
            <a:ext cx="1847850" cy="14192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23850" y="908050"/>
            <a:ext cx="8532813" cy="4789488"/>
          </a:xfrm>
          <a:prstGeom prst="rect">
            <a:avLst/>
          </a:prstGeom>
          <a:noFill/>
          <a:ln w="9525">
            <a:noFill/>
            <a:miter lim="800000"/>
            <a:headEnd/>
            <a:tailEnd/>
          </a:ln>
          <a:effectLst/>
        </p:spPr>
        <p:txBody>
          <a:bodyPr anchor="ctr">
            <a:spAutoFit/>
          </a:bodyPr>
          <a:lstStyle/>
          <a:p>
            <a:r>
              <a:rPr lang="ru-RU" sz="2800"/>
              <a:t>Уже на ранней стадии изготовления стекла люди использовали приемы, которые, являются зачатками сегодняшней технологии. Это установлено в результате физико-химических исследований, археологических находок. Приемы включали цикл последовательных операций: подготовка сырьевых компонентов, получение шихты, варка стекломассы, охлаждение ее и формирование изделий, завершающиеся отжигом и соответствующей их обработкой (механической, термической, химической).</a:t>
            </a: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916238" y="549275"/>
            <a:ext cx="5832475" cy="5643563"/>
          </a:xfrm>
          <a:prstGeom prst="rect">
            <a:avLst/>
          </a:prstGeom>
          <a:noFill/>
          <a:ln w="9525">
            <a:noFill/>
            <a:miter lim="800000"/>
            <a:headEnd/>
            <a:tailEnd/>
          </a:ln>
          <a:effectLst/>
        </p:spPr>
        <p:txBody>
          <a:bodyPr anchor="ctr">
            <a:spAutoFit/>
          </a:bodyPr>
          <a:lstStyle/>
          <a:p>
            <a:r>
              <a:rPr lang="ru-RU" sz="2800"/>
              <a:t>Начало промышленного производства стекла в России относится к первой половине 17 века. В 18 столетии наряду с обычными стекольными были заложены хрустальные заводы – Дятьковский и Гусевский. На хрустальном Императорском и стекольном заводе в Петербурге освоены в конце 18 века варка свинцового хрусталя и алмазное гранение (имитация огранки бриллиантов). </a:t>
            </a:r>
          </a:p>
        </p:txBody>
      </p:sp>
      <p:pic>
        <p:nvPicPr>
          <p:cNvPr id="4102" name="Picture 6" descr="picture">
            <a:hlinkClick r:id="rId2"/>
          </p:cNvPr>
          <p:cNvPicPr>
            <a:picLocks noChangeAspect="1" noChangeArrowheads="1"/>
          </p:cNvPicPr>
          <p:nvPr/>
        </p:nvPicPr>
        <p:blipFill>
          <a:blip r:embed="rId3" cstate="email"/>
          <a:srcRect/>
          <a:stretch>
            <a:fillRect/>
          </a:stretch>
        </p:blipFill>
        <p:spPr bwMode="auto">
          <a:xfrm>
            <a:off x="323850" y="549275"/>
            <a:ext cx="2303463" cy="1939925"/>
          </a:xfrm>
          <a:prstGeom prst="rect">
            <a:avLst/>
          </a:prstGeom>
          <a:noFill/>
        </p:spPr>
      </p:pic>
      <p:pic>
        <p:nvPicPr>
          <p:cNvPr id="4106" name="Picture 10" descr="id016_xrustal">
            <a:hlinkClick r:id="rId4"/>
          </p:cNvPr>
          <p:cNvPicPr>
            <a:picLocks noChangeAspect="1" noChangeArrowheads="1"/>
          </p:cNvPicPr>
          <p:nvPr/>
        </p:nvPicPr>
        <p:blipFill>
          <a:blip r:embed="rId5" cstate="email"/>
          <a:srcRect/>
          <a:stretch>
            <a:fillRect/>
          </a:stretch>
        </p:blipFill>
        <p:spPr bwMode="auto">
          <a:xfrm>
            <a:off x="323850" y="3068638"/>
            <a:ext cx="2268538" cy="2092325"/>
          </a:xfrm>
          <a:prstGeom prst="rect">
            <a:avLst/>
          </a:prstGeom>
          <a:noFill/>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468313" y="476250"/>
            <a:ext cx="8135937" cy="1917700"/>
          </a:xfrm>
          <a:prstGeom prst="rect">
            <a:avLst/>
          </a:prstGeom>
          <a:noFill/>
          <a:ln w="9525">
            <a:noFill/>
            <a:miter lim="800000"/>
            <a:headEnd/>
            <a:tailEnd/>
          </a:ln>
          <a:effectLst/>
        </p:spPr>
        <p:txBody>
          <a:bodyPr anchor="ctr">
            <a:spAutoFit/>
          </a:bodyPr>
          <a:lstStyle/>
          <a:p>
            <a:r>
              <a:rPr lang="ru-RU" sz="2400"/>
              <a:t>Важную роль в развитии научного стеклоделия сыграла первая печатная работа, посвященная вопросам изготовления стекла. Эта книга «Об искусстве стеклоделия» была опубликована во Флоренции в 1612 Антонио Нери (1576-1614). </a:t>
            </a:r>
          </a:p>
        </p:txBody>
      </p:sp>
      <p:sp>
        <p:nvSpPr>
          <p:cNvPr id="5125" name="Rectangle 5"/>
          <p:cNvSpPr>
            <a:spLocks noChangeArrowheads="1"/>
          </p:cNvSpPr>
          <p:nvPr/>
        </p:nvSpPr>
        <p:spPr bwMode="auto">
          <a:xfrm>
            <a:off x="3924300" y="2997200"/>
            <a:ext cx="4257675" cy="2282825"/>
          </a:xfrm>
          <a:prstGeom prst="rect">
            <a:avLst/>
          </a:prstGeom>
          <a:noFill/>
          <a:ln w="9525">
            <a:noFill/>
            <a:miter lim="800000"/>
            <a:headEnd/>
            <a:tailEnd/>
          </a:ln>
          <a:effectLst/>
        </p:spPr>
        <p:txBody>
          <a:bodyPr anchor="ctr">
            <a:spAutoFit/>
          </a:bodyPr>
          <a:lstStyle/>
          <a:p>
            <a:r>
              <a:rPr lang="ru-RU" sz="2400"/>
              <a:t>Основоположником научного подхода к производству стеклянных изделий в нашей стране был гениальный </a:t>
            </a:r>
          </a:p>
          <a:p>
            <a:r>
              <a:rPr lang="ru-RU" sz="2400"/>
              <a:t>М.В. Ломоносов. </a:t>
            </a:r>
          </a:p>
        </p:txBody>
      </p:sp>
      <p:pic>
        <p:nvPicPr>
          <p:cNvPr id="5127" name="Picture 7" descr="lomonosov">
            <a:hlinkClick r:id="rId2"/>
          </p:cNvPr>
          <p:cNvPicPr>
            <a:picLocks noChangeAspect="1" noChangeArrowheads="1"/>
          </p:cNvPicPr>
          <p:nvPr/>
        </p:nvPicPr>
        <p:blipFill>
          <a:blip r:embed="rId3" cstate="email">
            <a:lum contrast="18000"/>
          </a:blip>
          <a:srcRect/>
          <a:stretch>
            <a:fillRect/>
          </a:stretch>
        </p:blipFill>
        <p:spPr bwMode="auto">
          <a:xfrm>
            <a:off x="1116013" y="2708275"/>
            <a:ext cx="2403475" cy="3213100"/>
          </a:xfrm>
          <a:prstGeom prst="rect">
            <a:avLst/>
          </a:prstGeom>
          <a:noFill/>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23850" y="217488"/>
            <a:ext cx="8569325" cy="2647950"/>
          </a:xfrm>
          <a:prstGeom prst="rect">
            <a:avLst/>
          </a:prstGeom>
          <a:noFill/>
          <a:ln w="9525">
            <a:noFill/>
            <a:miter lim="800000"/>
            <a:headEnd/>
            <a:tailEnd/>
          </a:ln>
          <a:effectLst/>
        </p:spPr>
        <p:txBody>
          <a:bodyPr anchor="ctr">
            <a:spAutoFit/>
          </a:bodyPr>
          <a:lstStyle/>
          <a:p>
            <a:r>
              <a:rPr lang="ru-RU" sz="2400"/>
              <a:t>В своей мастерской Ломоносов (с помощниками) создал около 40 мозаик (сохранились 23 мозаики), из которых наиболее знамениты: «Нерукотворный Спас» (1753) и портрет Петра Первого (1755-1757), ныне находящиеся соответственно в Историческом  музее и Эрмитаже. В портрете Елизаветы Петровны он применяет изобретенные им ярко-красную и зеленую смальты. </a:t>
            </a:r>
          </a:p>
        </p:txBody>
      </p:sp>
      <p:pic>
        <p:nvPicPr>
          <p:cNvPr id="6151" name="Picture 7" descr="lomono50">
            <a:hlinkClick r:id="rId2"/>
          </p:cNvPr>
          <p:cNvPicPr>
            <a:picLocks noChangeAspect="1" noChangeArrowheads="1"/>
          </p:cNvPicPr>
          <p:nvPr/>
        </p:nvPicPr>
        <p:blipFill>
          <a:blip r:embed="rId3" cstate="email">
            <a:lum contrast="6000"/>
          </a:blip>
          <a:srcRect/>
          <a:stretch>
            <a:fillRect/>
          </a:stretch>
        </p:blipFill>
        <p:spPr bwMode="auto">
          <a:xfrm>
            <a:off x="1116013" y="3213100"/>
            <a:ext cx="2287587" cy="2925763"/>
          </a:xfrm>
          <a:prstGeom prst="rect">
            <a:avLst/>
          </a:prstGeom>
          <a:noFill/>
        </p:spPr>
      </p:pic>
      <p:pic>
        <p:nvPicPr>
          <p:cNvPr id="6153" name="Picture 9" descr="4-10">
            <a:hlinkClick r:id="rId4"/>
          </p:cNvPr>
          <p:cNvPicPr>
            <a:picLocks noChangeAspect="1" noChangeArrowheads="1"/>
          </p:cNvPicPr>
          <p:nvPr/>
        </p:nvPicPr>
        <p:blipFill>
          <a:blip r:embed="rId5" cstate="email">
            <a:lum contrast="18000"/>
          </a:blip>
          <a:srcRect/>
          <a:stretch>
            <a:fillRect/>
          </a:stretch>
        </p:blipFill>
        <p:spPr bwMode="auto">
          <a:xfrm>
            <a:off x="5003800" y="3213100"/>
            <a:ext cx="2125663" cy="2951163"/>
          </a:xfrm>
          <a:prstGeom prst="rect">
            <a:avLst/>
          </a:prstGeom>
          <a:noFill/>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3492500" y="442913"/>
            <a:ext cx="5327650" cy="5934075"/>
          </a:xfrm>
          <a:prstGeom prst="rect">
            <a:avLst/>
          </a:prstGeom>
          <a:noFill/>
          <a:ln w="9525">
            <a:noFill/>
            <a:miter lim="800000"/>
            <a:headEnd/>
            <a:tailEnd/>
          </a:ln>
          <a:effectLst/>
        </p:spPr>
        <p:txBody>
          <a:bodyPr anchor="ctr">
            <a:spAutoFit/>
          </a:bodyPr>
          <a:lstStyle/>
          <a:p>
            <a:r>
              <a:rPr lang="ru-RU" sz="2400" b="1"/>
              <a:t>Значительный вклад в науку о стекле и разработку технологии его производства внесли Э. Г. Лаксман, С. П. Петухов, А. К. Чугунов, Д. И. Менделеев. В. У. Тищенко. Э. Г. Лаксман .Он создал новую технологию стеклоделия, </a:t>
            </a:r>
          </a:p>
          <a:p>
            <a:r>
              <a:rPr lang="ru-RU" sz="2400" b="1"/>
              <a:t>Великий химик Менделеев – автор глубоких идей о строении и физико-химической природе стекла. Наиболее ценным оказалось представление </a:t>
            </a:r>
          </a:p>
          <a:p>
            <a:r>
              <a:rPr lang="ru-RU" sz="2400" b="1"/>
              <a:t>Д. И. Менделеева о полимерном строении «кремнеземного стекла»</a:t>
            </a:r>
          </a:p>
        </p:txBody>
      </p:sp>
      <p:pic>
        <p:nvPicPr>
          <p:cNvPr id="8197" name="Picture 5" descr="31-068"/>
          <p:cNvPicPr>
            <a:picLocks noChangeAspect="1" noChangeArrowheads="1"/>
          </p:cNvPicPr>
          <p:nvPr/>
        </p:nvPicPr>
        <p:blipFill>
          <a:blip r:embed="rId3" cstate="email"/>
          <a:srcRect/>
          <a:stretch>
            <a:fillRect/>
          </a:stretch>
        </p:blipFill>
        <p:spPr bwMode="auto">
          <a:xfrm>
            <a:off x="323850" y="333375"/>
            <a:ext cx="2857500" cy="3171825"/>
          </a:xfrm>
          <a:prstGeom prst="rect">
            <a:avLst/>
          </a:prstGeom>
          <a:noFill/>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779838" y="188913"/>
            <a:ext cx="5219700" cy="6497637"/>
          </a:xfrm>
          <a:prstGeom prst="rect">
            <a:avLst/>
          </a:prstGeom>
          <a:noFill/>
          <a:ln w="9525">
            <a:noFill/>
            <a:miter lim="800000"/>
            <a:headEnd/>
            <a:tailEnd/>
          </a:ln>
          <a:effectLst/>
        </p:spPr>
        <p:txBody>
          <a:bodyPr anchor="ctr">
            <a:spAutoFit/>
          </a:bodyPr>
          <a:lstStyle/>
          <a:p>
            <a:r>
              <a:rPr lang="ru-RU" sz="2800"/>
              <a:t>Согласно современным представлениям, отраженным в определении, данном комиссией  по терминологии АН СССР, стеклом называются аморфные тела, полученные при переохлаждении расплава независимо от  их химического состава  и температурного интервала затвердевания, которые постепенного обладают механическими свойствами твердых тел. </a:t>
            </a:r>
          </a:p>
        </p:txBody>
      </p:sp>
      <p:pic>
        <p:nvPicPr>
          <p:cNvPr id="9224" name="Picture 8" descr="033_3">
            <a:hlinkClick r:id="rId2"/>
          </p:cNvPr>
          <p:cNvPicPr>
            <a:picLocks noChangeAspect="1" noChangeArrowheads="1"/>
          </p:cNvPicPr>
          <p:nvPr/>
        </p:nvPicPr>
        <p:blipFill>
          <a:blip r:embed="rId3" cstate="email"/>
          <a:srcRect/>
          <a:stretch>
            <a:fillRect/>
          </a:stretch>
        </p:blipFill>
        <p:spPr bwMode="auto">
          <a:xfrm>
            <a:off x="827088" y="476250"/>
            <a:ext cx="2246312" cy="2808288"/>
          </a:xfrm>
          <a:prstGeom prst="rect">
            <a:avLst/>
          </a:prstGeom>
          <a:noFill/>
        </p:spPr>
      </p:pic>
      <p:pic>
        <p:nvPicPr>
          <p:cNvPr id="9226" name="Picture 10" descr="glass">
            <a:hlinkClick r:id="rId4"/>
          </p:cNvPr>
          <p:cNvPicPr>
            <a:picLocks noChangeAspect="1" noChangeArrowheads="1"/>
          </p:cNvPicPr>
          <p:nvPr/>
        </p:nvPicPr>
        <p:blipFill>
          <a:blip r:embed="rId5" cstate="email"/>
          <a:srcRect/>
          <a:stretch>
            <a:fillRect/>
          </a:stretch>
        </p:blipFill>
        <p:spPr bwMode="auto">
          <a:xfrm>
            <a:off x="827088" y="3500438"/>
            <a:ext cx="2232025" cy="2341562"/>
          </a:xfrm>
          <a:prstGeom prst="rect">
            <a:avLst/>
          </a:prstGeom>
          <a:noFill/>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68313" y="133350"/>
            <a:ext cx="8424862" cy="3378200"/>
          </a:xfrm>
          <a:prstGeom prst="rect">
            <a:avLst/>
          </a:prstGeom>
          <a:noFill/>
          <a:ln w="9525">
            <a:noFill/>
            <a:miter lim="800000"/>
            <a:headEnd/>
            <a:tailEnd/>
          </a:ln>
          <a:effectLst/>
        </p:spPr>
        <p:txBody>
          <a:bodyPr anchor="ctr">
            <a:spAutoFit/>
          </a:bodyPr>
          <a:lstStyle/>
          <a:p>
            <a:r>
              <a:rPr lang="ru-RU" sz="2400"/>
              <a:t>В настоящее время не существует универсальной теории строения стекла. Среди пользующихся  известностью гипотез в этой области «ведущей», по мнению  А.А. Аппена, следует признать «теорию аморфной вязаной структуры». Слово  «вязаная» означает непрерывную «вязь», которую образуют простирающиеся в трех измерениях силикатные радикалы (</a:t>
            </a:r>
            <a:r>
              <a:rPr lang="en-US" sz="2400"/>
              <a:t>Si</a:t>
            </a:r>
            <a:r>
              <a:rPr lang="ru-RU" sz="2400" baseline="-25000"/>
              <a:t>2</a:t>
            </a:r>
            <a:r>
              <a:rPr lang="en-US" sz="2400"/>
              <a:t>O</a:t>
            </a:r>
            <a:r>
              <a:rPr lang="ru-RU" sz="2400"/>
              <a:t>) В ( простейшем случае </a:t>
            </a:r>
            <a:r>
              <a:rPr lang="en-US" sz="2400"/>
              <a:t>SiO</a:t>
            </a:r>
            <a:r>
              <a:rPr lang="ru-RU" sz="2400"/>
              <a:t>) составляющие скелет структуры.. </a:t>
            </a:r>
          </a:p>
        </p:txBody>
      </p:sp>
      <p:pic>
        <p:nvPicPr>
          <p:cNvPr id="10246" name="Picture 6" descr="26_4">
            <a:hlinkClick r:id="rId2"/>
          </p:cNvPr>
          <p:cNvPicPr>
            <a:picLocks noChangeAspect="1" noChangeArrowheads="1"/>
          </p:cNvPicPr>
          <p:nvPr/>
        </p:nvPicPr>
        <p:blipFill>
          <a:blip r:embed="rId3" cstate="email"/>
          <a:srcRect/>
          <a:stretch>
            <a:fillRect/>
          </a:stretch>
        </p:blipFill>
        <p:spPr bwMode="auto">
          <a:xfrm>
            <a:off x="539750" y="3644900"/>
            <a:ext cx="1914525" cy="2881313"/>
          </a:xfrm>
          <a:prstGeom prst="rect">
            <a:avLst/>
          </a:prstGeom>
          <a:noFill/>
        </p:spPr>
      </p:pic>
      <p:pic>
        <p:nvPicPr>
          <p:cNvPr id="10248" name="Picture 8" descr="06-005">
            <a:hlinkClick r:id="rId4"/>
          </p:cNvPr>
          <p:cNvPicPr>
            <a:picLocks noChangeAspect="1" noChangeArrowheads="1"/>
          </p:cNvPicPr>
          <p:nvPr/>
        </p:nvPicPr>
        <p:blipFill>
          <a:blip r:embed="rId5" cstate="email"/>
          <a:srcRect/>
          <a:stretch>
            <a:fillRect/>
          </a:stretch>
        </p:blipFill>
        <p:spPr bwMode="auto">
          <a:xfrm>
            <a:off x="5364163" y="3716338"/>
            <a:ext cx="1373187" cy="1873250"/>
          </a:xfrm>
          <a:prstGeom prst="rect">
            <a:avLst/>
          </a:prstGeom>
          <a:noFill/>
        </p:spPr>
      </p:pic>
      <p:sp>
        <p:nvSpPr>
          <p:cNvPr id="10249" name="Text Box 9"/>
          <p:cNvSpPr txBox="1">
            <a:spLocks noChangeArrowheads="1"/>
          </p:cNvSpPr>
          <p:nvPr/>
        </p:nvSpPr>
        <p:spPr bwMode="auto">
          <a:xfrm>
            <a:off x="4140200" y="5589588"/>
            <a:ext cx="4679950" cy="366712"/>
          </a:xfrm>
          <a:prstGeom prst="rect">
            <a:avLst/>
          </a:prstGeom>
          <a:noFill/>
          <a:ln w="9525">
            <a:noFill/>
            <a:miter lim="800000"/>
            <a:headEnd/>
            <a:tailEnd/>
          </a:ln>
          <a:effectLst/>
        </p:spPr>
        <p:txBody>
          <a:bodyPr>
            <a:spAutoFit/>
          </a:bodyPr>
          <a:lstStyle/>
          <a:p>
            <a:pPr>
              <a:spcBef>
                <a:spcPct val="50000"/>
              </a:spcBef>
            </a:pPr>
            <a:r>
              <a:rPr lang="ru-RU" b="1"/>
              <a:t>Соболев Владимир Степанович</a:t>
            </a: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323850" y="473075"/>
            <a:ext cx="8424863" cy="1187450"/>
          </a:xfrm>
          <a:prstGeom prst="rect">
            <a:avLst/>
          </a:prstGeom>
          <a:noFill/>
          <a:ln w="9525">
            <a:noFill/>
            <a:miter lim="800000"/>
            <a:headEnd/>
            <a:tailEnd/>
          </a:ln>
          <a:effectLst/>
        </p:spPr>
        <p:txBody>
          <a:bodyPr anchor="ctr">
            <a:spAutoFit/>
          </a:bodyPr>
          <a:lstStyle/>
          <a:p>
            <a:r>
              <a:rPr lang="ru-RU" sz="2400"/>
              <a:t>Природное  стекло – перлит, обсидиан. Первоначально получались непрозрачные стекла, с помощью которых имитировали поделочные камни (малахит, бирюзу и т. д.) </a:t>
            </a:r>
          </a:p>
        </p:txBody>
      </p:sp>
      <p:pic>
        <p:nvPicPr>
          <p:cNvPr id="11270" name="Picture 6" descr="fig10">
            <a:hlinkClick r:id="rId2"/>
          </p:cNvPr>
          <p:cNvPicPr>
            <a:picLocks noChangeAspect="1" noChangeArrowheads="1"/>
          </p:cNvPicPr>
          <p:nvPr/>
        </p:nvPicPr>
        <p:blipFill>
          <a:blip r:embed="rId3" cstate="email"/>
          <a:srcRect/>
          <a:stretch>
            <a:fillRect/>
          </a:stretch>
        </p:blipFill>
        <p:spPr bwMode="auto">
          <a:xfrm>
            <a:off x="468313" y="3860800"/>
            <a:ext cx="2735262" cy="2051050"/>
          </a:xfrm>
          <a:prstGeom prst="rect">
            <a:avLst/>
          </a:prstGeom>
          <a:noFill/>
        </p:spPr>
      </p:pic>
      <p:pic>
        <p:nvPicPr>
          <p:cNvPr id="11272" name="Picture 8" descr="n07k002m">
            <a:hlinkClick r:id="rId4"/>
          </p:cNvPr>
          <p:cNvPicPr>
            <a:picLocks noChangeAspect="1" noChangeArrowheads="1"/>
          </p:cNvPicPr>
          <p:nvPr/>
        </p:nvPicPr>
        <p:blipFill>
          <a:blip r:embed="rId5" cstate="email"/>
          <a:srcRect/>
          <a:stretch>
            <a:fillRect/>
          </a:stretch>
        </p:blipFill>
        <p:spPr bwMode="auto">
          <a:xfrm>
            <a:off x="3563938" y="3068638"/>
            <a:ext cx="2665412" cy="1992312"/>
          </a:xfrm>
          <a:prstGeom prst="rect">
            <a:avLst/>
          </a:prstGeom>
          <a:noFill/>
        </p:spPr>
      </p:pic>
      <p:pic>
        <p:nvPicPr>
          <p:cNvPr id="11274" name="Picture 10" descr="birusa01">
            <a:hlinkClick r:id="rId6"/>
          </p:cNvPr>
          <p:cNvPicPr>
            <a:picLocks noChangeAspect="1" noChangeArrowheads="1"/>
          </p:cNvPicPr>
          <p:nvPr/>
        </p:nvPicPr>
        <p:blipFill>
          <a:blip r:embed="rId7" cstate="email"/>
          <a:srcRect/>
          <a:stretch>
            <a:fillRect/>
          </a:stretch>
        </p:blipFill>
        <p:spPr bwMode="auto">
          <a:xfrm>
            <a:off x="6804025" y="2205038"/>
            <a:ext cx="1560513" cy="2087562"/>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3826" y="1000108"/>
            <a:ext cx="7929150" cy="5500726"/>
          </a:xfrm>
        </p:spPr>
        <p:txBody>
          <a:bodyPr>
            <a:normAutofit/>
          </a:bodyPr>
          <a:lstStyle/>
          <a:p>
            <a:pPr eaLnBrk="1" fontAlgn="auto" hangingPunct="1">
              <a:spcAft>
                <a:spcPts val="0"/>
              </a:spcAft>
              <a:defRPr/>
            </a:pPr>
            <a:r>
              <a:rPr lang="ru-RU" dirty="0" smtClean="0"/>
              <a:t>геологическое строение, палеогеография, и полезные ископаемые Ульяновской области. </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84213" y="387350"/>
            <a:ext cx="8154987" cy="1917700"/>
          </a:xfrm>
          <a:prstGeom prst="rect">
            <a:avLst/>
          </a:prstGeom>
          <a:noFill/>
          <a:ln w="9525">
            <a:noFill/>
            <a:miter lim="800000"/>
            <a:headEnd/>
            <a:tailEnd/>
          </a:ln>
          <a:effectLst/>
        </p:spPr>
        <p:txBody>
          <a:bodyPr anchor="ctr">
            <a:spAutoFit/>
          </a:bodyPr>
          <a:lstStyle/>
          <a:p>
            <a:r>
              <a:rPr lang="ru-RU" sz="2400"/>
              <a:t>По агрегатному состоянию стекло занимает промежуточное положение между жидким и кристаллическим веществами. Упругие  свойства делают стекло сходным с твердыми кристаллическими телами.</a:t>
            </a:r>
          </a:p>
        </p:txBody>
      </p:sp>
      <p:pic>
        <p:nvPicPr>
          <p:cNvPr id="12294" name="Picture 6" descr="file0026">
            <a:hlinkClick r:id="rId2"/>
          </p:cNvPr>
          <p:cNvPicPr>
            <a:picLocks noChangeAspect="1" noChangeArrowheads="1"/>
          </p:cNvPicPr>
          <p:nvPr/>
        </p:nvPicPr>
        <p:blipFill>
          <a:blip r:embed="rId3" cstate="email"/>
          <a:srcRect/>
          <a:stretch>
            <a:fillRect/>
          </a:stretch>
        </p:blipFill>
        <p:spPr bwMode="auto">
          <a:xfrm>
            <a:off x="323850" y="2276475"/>
            <a:ext cx="2808288" cy="1993900"/>
          </a:xfrm>
          <a:prstGeom prst="rect">
            <a:avLst/>
          </a:prstGeom>
          <a:noFill/>
        </p:spPr>
      </p:pic>
      <p:pic>
        <p:nvPicPr>
          <p:cNvPr id="12296" name="Picture 8" descr="M-sera-f">
            <a:hlinkClick r:id="rId4"/>
          </p:cNvPr>
          <p:cNvPicPr>
            <a:picLocks noChangeAspect="1" noChangeArrowheads="1"/>
          </p:cNvPicPr>
          <p:nvPr/>
        </p:nvPicPr>
        <p:blipFill>
          <a:blip r:embed="rId5" cstate="email"/>
          <a:srcRect/>
          <a:stretch>
            <a:fillRect/>
          </a:stretch>
        </p:blipFill>
        <p:spPr bwMode="auto">
          <a:xfrm>
            <a:off x="3059113" y="4292600"/>
            <a:ext cx="2736850" cy="2116138"/>
          </a:xfrm>
          <a:prstGeom prst="rect">
            <a:avLst/>
          </a:prstGeom>
          <a:noFill/>
        </p:spPr>
      </p:pic>
      <p:pic>
        <p:nvPicPr>
          <p:cNvPr id="12298" name="Picture 10" descr="max01_sk">
            <a:hlinkClick r:id="rId6"/>
          </p:cNvPr>
          <p:cNvPicPr>
            <a:picLocks noChangeAspect="1" noChangeArrowheads="1"/>
          </p:cNvPicPr>
          <p:nvPr/>
        </p:nvPicPr>
        <p:blipFill>
          <a:blip r:embed="rId7" cstate="email"/>
          <a:srcRect/>
          <a:stretch>
            <a:fillRect/>
          </a:stretch>
        </p:blipFill>
        <p:spPr bwMode="auto">
          <a:xfrm>
            <a:off x="5795963" y="2276475"/>
            <a:ext cx="2881312" cy="2035175"/>
          </a:xfrm>
          <a:prstGeom prst="rect">
            <a:avLst/>
          </a:prstGeom>
          <a:noFill/>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250825" y="404813"/>
            <a:ext cx="8497888" cy="2647950"/>
          </a:xfrm>
          <a:prstGeom prst="rect">
            <a:avLst/>
          </a:prstGeom>
          <a:noFill/>
          <a:ln w="9525">
            <a:noFill/>
            <a:miter lim="800000"/>
            <a:headEnd/>
            <a:tailEnd/>
          </a:ln>
          <a:effectLst/>
        </p:spPr>
        <p:txBody>
          <a:bodyPr anchor="ctr">
            <a:spAutoFit/>
          </a:bodyPr>
          <a:lstStyle/>
          <a:p>
            <a:r>
              <a:rPr lang="ru-RU" sz="2400"/>
              <a:t>Шли десятилетия, века, а стеклоделие было по-прежнему великим искусством и тяжким трудом. Талантливые мастера бережно копили, хранили и передавали, как богатое наследство, секреты варки обработки стекла своим детям и внукам. А те открывали новые секреты. Все лучше получалось стекло, все более красивые вещицы удавалось из него создавать.</a:t>
            </a:r>
          </a:p>
        </p:txBody>
      </p:sp>
      <p:pic>
        <p:nvPicPr>
          <p:cNvPr id="13317" name="Picture 5" descr="5-2"/>
          <p:cNvPicPr>
            <a:picLocks noChangeAspect="1" noChangeArrowheads="1"/>
          </p:cNvPicPr>
          <p:nvPr/>
        </p:nvPicPr>
        <p:blipFill>
          <a:blip r:embed="rId2" cstate="email"/>
          <a:srcRect/>
          <a:stretch>
            <a:fillRect/>
          </a:stretch>
        </p:blipFill>
        <p:spPr bwMode="auto">
          <a:xfrm>
            <a:off x="468313" y="3284538"/>
            <a:ext cx="4321175" cy="324167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755650" y="722313"/>
            <a:ext cx="8064500" cy="2892425"/>
          </a:xfrm>
          <a:prstGeom prst="rect">
            <a:avLst/>
          </a:prstGeom>
          <a:noFill/>
          <a:ln w="9525">
            <a:noFill/>
            <a:miter lim="800000"/>
            <a:headEnd/>
            <a:tailEnd/>
          </a:ln>
          <a:effectLst/>
        </p:spPr>
        <p:txBody>
          <a:bodyPr anchor="ctr">
            <a:spAutoFit/>
          </a:bodyPr>
          <a:lstStyle/>
          <a:p>
            <a:pPr indent="180975"/>
            <a:r>
              <a:rPr lang="ru-RU" sz="2400"/>
              <a:t>Сырьем для производства обычного стекла служат чистый кварцевый песок, сода и известняк. Эти вещества тщательно перемешивают и подвергают сильному нагреванию (1500С).</a:t>
            </a:r>
          </a:p>
          <a:p>
            <a:pPr indent="180975"/>
            <a:endParaRPr lang="ru-RU" sz="2400"/>
          </a:p>
          <a:p>
            <a:pPr indent="180975" algn="ctr"/>
            <a:r>
              <a:rPr lang="ru-RU" sz="2400"/>
              <a:t>          </a:t>
            </a:r>
            <a:r>
              <a:rPr lang="en-US" sz="3200"/>
              <a:t>Na</a:t>
            </a:r>
            <a:r>
              <a:rPr lang="ru-RU" sz="3200" baseline="-25000"/>
              <a:t>2</a:t>
            </a:r>
            <a:r>
              <a:rPr lang="en-US" sz="3200"/>
              <a:t>CO</a:t>
            </a:r>
            <a:r>
              <a:rPr lang="ru-RU" sz="3200" baseline="-25000"/>
              <a:t>3</a:t>
            </a:r>
            <a:r>
              <a:rPr lang="ru-RU" sz="3200"/>
              <a:t> + </a:t>
            </a:r>
            <a:r>
              <a:rPr lang="en-US" sz="3200"/>
              <a:t>SiO</a:t>
            </a:r>
            <a:r>
              <a:rPr lang="ru-RU" sz="3200" baseline="-25000"/>
              <a:t>2</a:t>
            </a:r>
            <a:r>
              <a:rPr lang="ru-RU" sz="3200"/>
              <a:t>=</a:t>
            </a:r>
            <a:r>
              <a:rPr lang="en-US" sz="3200"/>
              <a:t>Na</a:t>
            </a:r>
            <a:r>
              <a:rPr lang="ru-RU" sz="3200" baseline="-25000"/>
              <a:t>2</a:t>
            </a:r>
            <a:r>
              <a:rPr lang="en-US" sz="3200"/>
              <a:t>SiO</a:t>
            </a:r>
            <a:r>
              <a:rPr lang="ru-RU" sz="3200" baseline="-25000"/>
              <a:t>3</a:t>
            </a:r>
            <a:r>
              <a:rPr lang="ru-RU" sz="3200"/>
              <a:t>+ </a:t>
            </a:r>
            <a:r>
              <a:rPr lang="en-US" sz="3200"/>
              <a:t>CO</a:t>
            </a:r>
            <a:r>
              <a:rPr lang="ru-RU" sz="3200" baseline="-25000"/>
              <a:t>2</a:t>
            </a:r>
          </a:p>
          <a:p>
            <a:pPr indent="180975" algn="ctr"/>
            <a:r>
              <a:rPr lang="ru-RU" sz="3200"/>
              <a:t>          </a:t>
            </a:r>
            <a:r>
              <a:rPr lang="en-US" sz="3200"/>
              <a:t>CaCO</a:t>
            </a:r>
            <a:r>
              <a:rPr lang="ru-RU" sz="3200" baseline="-25000"/>
              <a:t>3</a:t>
            </a:r>
            <a:r>
              <a:rPr lang="ru-RU" sz="3200"/>
              <a:t>+ </a:t>
            </a:r>
            <a:r>
              <a:rPr lang="en-US" sz="3200"/>
              <a:t>SiO</a:t>
            </a:r>
            <a:r>
              <a:rPr lang="ru-RU" sz="3200" baseline="-25000"/>
              <a:t>2</a:t>
            </a:r>
            <a:r>
              <a:rPr lang="ru-RU" sz="3200"/>
              <a:t>= </a:t>
            </a:r>
            <a:r>
              <a:rPr lang="en-US" sz="3200"/>
              <a:t>CaSiO</a:t>
            </a:r>
            <a:r>
              <a:rPr lang="ru-RU" sz="3200" baseline="-25000"/>
              <a:t>3</a:t>
            </a:r>
            <a:r>
              <a:rPr lang="ru-RU" sz="3200"/>
              <a:t>+ </a:t>
            </a:r>
            <a:r>
              <a:rPr lang="en-US" sz="3200"/>
              <a:t>CO</a:t>
            </a:r>
            <a:r>
              <a:rPr lang="ru-RU" sz="3200" baseline="-25000"/>
              <a:t>2</a:t>
            </a:r>
          </a:p>
        </p:txBody>
      </p:sp>
      <p:pic>
        <p:nvPicPr>
          <p:cNvPr id="16390" name="Picture 6" descr="prod_6">
            <a:hlinkClick r:id="rId2"/>
          </p:cNvPr>
          <p:cNvPicPr>
            <a:picLocks noChangeAspect="1" noChangeArrowheads="1"/>
          </p:cNvPicPr>
          <p:nvPr/>
        </p:nvPicPr>
        <p:blipFill>
          <a:blip r:embed="rId3" cstate="email">
            <a:lum bright="6000" contrast="18000"/>
          </a:blip>
          <a:srcRect/>
          <a:stretch>
            <a:fillRect/>
          </a:stretch>
        </p:blipFill>
        <p:spPr bwMode="auto">
          <a:xfrm>
            <a:off x="755650" y="3851275"/>
            <a:ext cx="2663825" cy="2563813"/>
          </a:xfrm>
          <a:prstGeom prst="rect">
            <a:avLst/>
          </a:prstGeom>
          <a:noFill/>
        </p:spPr>
      </p:pic>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539750" y="682625"/>
            <a:ext cx="7993063" cy="5276850"/>
          </a:xfrm>
          <a:prstGeom prst="rect">
            <a:avLst/>
          </a:prstGeom>
          <a:noFill/>
          <a:ln w="9525">
            <a:noFill/>
            <a:miter lim="800000"/>
            <a:headEnd/>
            <a:tailEnd/>
          </a:ln>
          <a:effectLst/>
        </p:spPr>
        <p:txBody>
          <a:bodyPr anchor="ctr">
            <a:spAutoFit/>
          </a:bodyPr>
          <a:lstStyle/>
          <a:p>
            <a:r>
              <a:rPr lang="ru-RU" sz="2800"/>
              <a:t>	</a:t>
            </a:r>
            <a:r>
              <a:rPr lang="ru-RU" sz="3200">
                <a:solidFill>
                  <a:schemeClr val="accent2"/>
                </a:solidFill>
              </a:rPr>
              <a:t>Химический состав оконного стекла</a:t>
            </a:r>
            <a:r>
              <a:rPr lang="ru-RU" sz="2800"/>
              <a:t> отвечает формуле </a:t>
            </a:r>
          </a:p>
          <a:p>
            <a:r>
              <a:rPr lang="en-US" sz="2800"/>
              <a:t>Na</a:t>
            </a:r>
            <a:r>
              <a:rPr lang="ru-RU" sz="2800" baseline="-25000"/>
              <a:t>2</a:t>
            </a:r>
            <a:r>
              <a:rPr lang="en-US" sz="2800"/>
              <a:t>O</a:t>
            </a:r>
            <a:r>
              <a:rPr lang="ru-RU" sz="2800"/>
              <a:t>*</a:t>
            </a:r>
            <a:r>
              <a:rPr lang="en-US" sz="2800"/>
              <a:t>CaO</a:t>
            </a:r>
            <a:r>
              <a:rPr lang="ru-RU" sz="2800"/>
              <a:t>*6</a:t>
            </a:r>
            <a:r>
              <a:rPr lang="en-US" sz="2800"/>
              <a:t>SiO</a:t>
            </a:r>
            <a:r>
              <a:rPr lang="ru-RU" sz="2800" baseline="-25000"/>
              <a:t>2</a:t>
            </a:r>
            <a:r>
              <a:rPr lang="ru-RU" sz="2800"/>
              <a:t>;</a:t>
            </a:r>
          </a:p>
          <a:p>
            <a:r>
              <a:rPr lang="en-US" sz="2800"/>
              <a:t>Na</a:t>
            </a:r>
            <a:r>
              <a:rPr lang="ru-RU" sz="2800" baseline="-25000"/>
              <a:t>2</a:t>
            </a:r>
            <a:r>
              <a:rPr lang="en-US" sz="2800"/>
              <a:t>O</a:t>
            </a:r>
            <a:r>
              <a:rPr lang="ru-RU" sz="2800"/>
              <a:t>-12,9%, </a:t>
            </a:r>
          </a:p>
          <a:p>
            <a:r>
              <a:rPr lang="ru-RU" sz="2800"/>
              <a:t>С</a:t>
            </a:r>
            <a:r>
              <a:rPr lang="en-US" sz="2800"/>
              <a:t>aO</a:t>
            </a:r>
            <a:r>
              <a:rPr lang="ru-RU" sz="2800"/>
              <a:t>- 11,6%, </a:t>
            </a:r>
          </a:p>
          <a:p>
            <a:r>
              <a:rPr lang="en-US" sz="2800"/>
              <a:t>SiO</a:t>
            </a:r>
            <a:r>
              <a:rPr lang="ru-RU" sz="2800" baseline="-25000"/>
              <a:t>2</a:t>
            </a:r>
            <a:r>
              <a:rPr lang="ru-RU" sz="2800"/>
              <a:t>-75,5%.</a:t>
            </a:r>
          </a:p>
          <a:p>
            <a:r>
              <a:rPr lang="ru-RU" sz="2800"/>
              <a:t>	Однако на практике наблюдается отклонение от этого стандарта. Современное стекло получают на основе многокомпонентных систем. </a:t>
            </a:r>
          </a:p>
          <a:p>
            <a:r>
              <a:rPr lang="ru-RU" sz="2800"/>
              <a:t>Самая распространенная система </a:t>
            </a:r>
          </a:p>
          <a:p>
            <a:r>
              <a:rPr lang="en-US" sz="2800"/>
              <a:t>Na</a:t>
            </a:r>
            <a:r>
              <a:rPr lang="ru-RU" sz="2800" baseline="-25000"/>
              <a:t>2</a:t>
            </a:r>
            <a:r>
              <a:rPr lang="en-US" sz="2800"/>
              <a:t>O</a:t>
            </a:r>
            <a:r>
              <a:rPr lang="ru-RU" sz="2800"/>
              <a:t>-</a:t>
            </a:r>
            <a:r>
              <a:rPr lang="en-US" sz="2800"/>
              <a:t>CaO</a:t>
            </a:r>
            <a:r>
              <a:rPr lang="ru-RU" sz="2800"/>
              <a:t>-</a:t>
            </a:r>
            <a:r>
              <a:rPr lang="en-US" sz="2800"/>
              <a:t>SiO</a:t>
            </a:r>
            <a:r>
              <a:rPr lang="ru-RU" sz="2800" baseline="-25000"/>
              <a:t>2</a:t>
            </a:r>
            <a:r>
              <a:rPr lang="ru-RU" sz="2800"/>
              <a:t>-</a:t>
            </a:r>
            <a:r>
              <a:rPr lang="en-US" sz="2800"/>
              <a:t>MgO</a:t>
            </a:r>
            <a:r>
              <a:rPr lang="ru-RU" sz="2800"/>
              <a:t>-</a:t>
            </a:r>
            <a:r>
              <a:rPr lang="en-US" sz="2800"/>
              <a:t>Al</a:t>
            </a:r>
            <a:r>
              <a:rPr lang="ru-RU" sz="2800" baseline="-25000"/>
              <a:t>2</a:t>
            </a:r>
            <a:r>
              <a:rPr lang="en-US" sz="2800"/>
              <a:t>O</a:t>
            </a:r>
            <a:r>
              <a:rPr lang="ru-RU" sz="2800" baseline="-25000"/>
              <a:t>3</a:t>
            </a:r>
            <a:r>
              <a:rPr lang="ru-RU" sz="2800"/>
              <a:t> </a:t>
            </a: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323850" y="333375"/>
            <a:ext cx="8640763" cy="5883275"/>
          </a:xfrm>
          <a:prstGeom prst="rect">
            <a:avLst/>
          </a:prstGeom>
          <a:noFill/>
          <a:ln w="9525">
            <a:noFill/>
            <a:miter lim="800000"/>
            <a:headEnd/>
            <a:tailEnd/>
          </a:ln>
          <a:effectLst/>
        </p:spPr>
        <p:txBody>
          <a:bodyPr anchor="ctr">
            <a:spAutoFit/>
          </a:bodyPr>
          <a:lstStyle/>
          <a:p>
            <a:pPr indent="180975"/>
            <a:r>
              <a:rPr lang="ru-RU" sz="2000"/>
              <a:t>Процесс стекловарения  условно разделяют на несколько стадий:</a:t>
            </a:r>
          </a:p>
          <a:p>
            <a:pPr indent="180975">
              <a:buFontTx/>
              <a:buChar char="•"/>
            </a:pPr>
            <a:r>
              <a:rPr lang="ru-RU" sz="2000"/>
              <a:t> силикатообразование,</a:t>
            </a:r>
          </a:p>
          <a:p>
            <a:pPr indent="180975">
              <a:buFontTx/>
              <a:buChar char="•"/>
            </a:pPr>
            <a:r>
              <a:rPr lang="ru-RU" sz="2000"/>
              <a:t> стеклообразование, </a:t>
            </a:r>
          </a:p>
          <a:p>
            <a:pPr indent="180975">
              <a:buFontTx/>
              <a:buChar char="•"/>
            </a:pPr>
            <a:r>
              <a:rPr lang="ru-RU" sz="2000"/>
              <a:t> осветление, </a:t>
            </a:r>
          </a:p>
          <a:p>
            <a:pPr indent="180975">
              <a:buFontTx/>
              <a:buChar char="•"/>
            </a:pPr>
            <a:r>
              <a:rPr lang="ru-RU" sz="2000"/>
              <a:t> гомогенизацию и охлаждение («студку»).</a:t>
            </a:r>
          </a:p>
          <a:p>
            <a:pPr indent="180975"/>
            <a:r>
              <a:rPr lang="ru-RU" sz="2000"/>
              <a:t>На стадии </a:t>
            </a:r>
            <a:r>
              <a:rPr lang="ru-RU" sz="2000" i="1"/>
              <a:t>силикатообразования </a:t>
            </a:r>
            <a:r>
              <a:rPr lang="ru-RU" sz="2000"/>
              <a:t> происходит термическое разложение компонентов, с образованием силикатов. Стадия силикатообразования завершается при 1100-1200 С.</a:t>
            </a:r>
          </a:p>
          <a:p>
            <a:pPr indent="180975"/>
            <a:r>
              <a:rPr lang="ru-RU" sz="2000"/>
              <a:t>На стадии </a:t>
            </a:r>
            <a:r>
              <a:rPr lang="ru-RU" sz="2000" i="1"/>
              <a:t>стеклообразования</a:t>
            </a:r>
            <a:r>
              <a:rPr lang="ru-RU" sz="2000"/>
              <a:t> растворяются остатки шихты, и удаляется пена, расплав становится прозрачным; стадия протекает, при температуре 1150-1200 С. </a:t>
            </a:r>
          </a:p>
          <a:p>
            <a:pPr indent="180975"/>
            <a:r>
              <a:rPr lang="ru-RU" sz="2000"/>
              <a:t>На стадии </a:t>
            </a:r>
            <a:r>
              <a:rPr lang="ru-RU" sz="2000" i="1"/>
              <a:t>осветления</a:t>
            </a:r>
            <a:r>
              <a:rPr lang="ru-RU" sz="2000"/>
              <a:t> при температуре 1500-1600 С уменьшается степень пересыщения стекломассы газами, в результате чего пузырьки больших размеров поднимаются на поверхность стекломассы, а малые растворяются в ней. Для ускорения осветления в шихту вводят осветлители. </a:t>
            </a:r>
          </a:p>
          <a:p>
            <a:pPr indent="180975"/>
            <a:r>
              <a:rPr lang="ru-RU" sz="2000"/>
              <a:t>Одновременно с осветлением идет </a:t>
            </a:r>
            <a:r>
              <a:rPr lang="ru-RU" sz="2000" i="1"/>
              <a:t>гомогенизация</a:t>
            </a:r>
            <a:r>
              <a:rPr lang="ru-RU" sz="2000"/>
              <a:t> – усреднение стекломассы по составу. Неоднородность стекломассы обычно образуется в результате плохого перемешивания компонентов шихты.</a:t>
            </a:r>
            <a:endParaRPr lang="ru-RU" sz="2400"/>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539750" y="158750"/>
            <a:ext cx="8135938" cy="2647950"/>
          </a:xfrm>
          <a:prstGeom prst="rect">
            <a:avLst/>
          </a:prstGeom>
          <a:noFill/>
          <a:ln w="9525">
            <a:noFill/>
            <a:miter lim="800000"/>
            <a:headEnd/>
            <a:tailEnd/>
          </a:ln>
          <a:effectLst/>
        </p:spPr>
        <p:txBody>
          <a:bodyPr anchor="ctr">
            <a:spAutoFit/>
          </a:bodyPr>
          <a:lstStyle/>
          <a:p>
            <a:r>
              <a:rPr lang="ru-RU" sz="2400"/>
              <a:t>Последняя стадия стекловарения - о</a:t>
            </a:r>
            <a:r>
              <a:rPr lang="ru-RU" sz="2400" i="1"/>
              <a:t>хлаждение </a:t>
            </a:r>
            <a:r>
              <a:rPr lang="ru-RU" sz="2400" b="1"/>
              <a:t> </a:t>
            </a:r>
            <a:r>
              <a:rPr lang="ru-RU" sz="2400"/>
              <a:t>стекломассы («студка») до вязкости, что соответствует температуре 700-1000 С. Главное требование при «студке» - непрерывное медленное снижение температуры  без изменения состава и давления газовой среды; при нарушении образуются мелкие пузыри.</a:t>
            </a:r>
          </a:p>
        </p:txBody>
      </p:sp>
      <p:pic>
        <p:nvPicPr>
          <p:cNvPr id="23557" name="Picture 5" descr="ст_печь"/>
          <p:cNvPicPr>
            <a:picLocks noChangeAspect="1" noChangeArrowheads="1"/>
          </p:cNvPicPr>
          <p:nvPr/>
        </p:nvPicPr>
        <p:blipFill>
          <a:blip r:embed="rId2" cstate="email"/>
          <a:srcRect/>
          <a:stretch>
            <a:fillRect/>
          </a:stretch>
        </p:blipFill>
        <p:spPr bwMode="auto">
          <a:xfrm>
            <a:off x="1979613" y="3068638"/>
            <a:ext cx="4608512" cy="3481387"/>
          </a:xfrm>
          <a:prstGeom prst="rect">
            <a:avLst/>
          </a:prstGeom>
          <a:noFill/>
        </p:spPr>
      </p:pic>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395288" y="617538"/>
            <a:ext cx="8424862" cy="5521325"/>
          </a:xfrm>
          <a:prstGeom prst="rect">
            <a:avLst/>
          </a:prstGeom>
          <a:noFill/>
          <a:ln w="9525">
            <a:noFill/>
            <a:miter lim="800000"/>
            <a:headEnd/>
            <a:tailEnd/>
          </a:ln>
          <a:effectLst/>
        </p:spPr>
        <p:txBody>
          <a:bodyPr anchor="ctr">
            <a:spAutoFit/>
          </a:bodyPr>
          <a:lstStyle/>
          <a:p>
            <a:r>
              <a:rPr lang="ru-RU" sz="2800"/>
              <a:t>О материале, сочетающем в себе столь разнообразные свойства, раньше и не мечтали. Ситалл ждут и строители, и химики, и машиностроители. И когда будут сооружены ситалловые заводы, появятся вечные тротуары и дороги, трубы для самых едких кислот и щелочей, красивые и дешевые детали машин и станков, подоконники, ступени, полы, раковины – разноцветные, яркие, незнающие износа.</a:t>
            </a:r>
          </a:p>
          <a:p>
            <a:r>
              <a:rPr lang="ru-RU" sz="2800"/>
              <a:t> Но самое интересное то, что ситалл можно вырабатывать «из ничего» - из отходов металлургической промышленности.</a:t>
            </a:r>
          </a:p>
          <a:p>
            <a:r>
              <a:rPr lang="ru-RU" sz="2000"/>
              <a:t> </a:t>
            </a: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95288" y="3644900"/>
            <a:ext cx="5256212" cy="2647950"/>
          </a:xfrm>
          <a:prstGeom prst="rect">
            <a:avLst/>
          </a:prstGeom>
          <a:noFill/>
          <a:ln w="9525">
            <a:noFill/>
            <a:miter lim="800000"/>
            <a:headEnd/>
            <a:tailEnd/>
          </a:ln>
          <a:effectLst/>
        </p:spPr>
        <p:txBody>
          <a:bodyPr anchor="ctr">
            <a:spAutoFit/>
          </a:bodyPr>
          <a:lstStyle/>
          <a:p>
            <a:r>
              <a:rPr lang="ru-RU" sz="2400"/>
              <a:t>Новейшими видами «технических» стекол являются лазерные, фотохромные, полупроводниковые, оптические и магнитоактивные и другие. </a:t>
            </a:r>
          </a:p>
          <a:p>
            <a:r>
              <a:rPr lang="ru-RU" sz="2400"/>
              <a:t>1965 г. – дата рождения фотохромных стекол</a:t>
            </a:r>
            <a:r>
              <a:rPr lang="ru-RU"/>
              <a:t>.</a:t>
            </a:r>
          </a:p>
        </p:txBody>
      </p:sp>
      <p:pic>
        <p:nvPicPr>
          <p:cNvPr id="35845" name="Picture 5" descr="стекло1"/>
          <p:cNvPicPr>
            <a:picLocks noChangeAspect="1" noChangeArrowheads="1"/>
          </p:cNvPicPr>
          <p:nvPr/>
        </p:nvPicPr>
        <p:blipFill>
          <a:blip r:embed="rId2" cstate="email"/>
          <a:srcRect/>
          <a:stretch>
            <a:fillRect/>
          </a:stretch>
        </p:blipFill>
        <p:spPr bwMode="auto">
          <a:xfrm>
            <a:off x="323850" y="476250"/>
            <a:ext cx="2879725" cy="2851150"/>
          </a:xfrm>
          <a:prstGeom prst="rect">
            <a:avLst/>
          </a:prstGeom>
          <a:noFill/>
        </p:spPr>
      </p:pic>
      <p:pic>
        <p:nvPicPr>
          <p:cNvPr id="35846" name="Picture 6" descr="опт_стекло"/>
          <p:cNvPicPr>
            <a:picLocks noChangeAspect="1" noChangeArrowheads="1"/>
          </p:cNvPicPr>
          <p:nvPr/>
        </p:nvPicPr>
        <p:blipFill>
          <a:blip r:embed="rId3" cstate="email"/>
          <a:srcRect/>
          <a:stretch>
            <a:fillRect/>
          </a:stretch>
        </p:blipFill>
        <p:spPr bwMode="auto">
          <a:xfrm>
            <a:off x="5940425" y="1052513"/>
            <a:ext cx="2979738" cy="4994275"/>
          </a:xfrm>
          <a:prstGeom prst="rect">
            <a:avLst/>
          </a:prstGeom>
          <a:noFill/>
        </p:spPr>
      </p:pic>
      <p:pic>
        <p:nvPicPr>
          <p:cNvPr id="35847" name="Picture 7" descr="лабр_стекло"/>
          <p:cNvPicPr>
            <a:picLocks noChangeAspect="1" noChangeArrowheads="1"/>
          </p:cNvPicPr>
          <p:nvPr/>
        </p:nvPicPr>
        <p:blipFill>
          <a:blip r:embed="rId4" cstate="email"/>
          <a:srcRect/>
          <a:stretch>
            <a:fillRect/>
          </a:stretch>
        </p:blipFill>
        <p:spPr bwMode="auto">
          <a:xfrm>
            <a:off x="3419475" y="549275"/>
            <a:ext cx="2303463" cy="1535113"/>
          </a:xfrm>
          <a:prstGeom prst="rect">
            <a:avLst/>
          </a:prstGeom>
          <a:noFill/>
        </p:spPr>
      </p:pic>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email"/>
          <a:srcRect/>
          <a:stretch>
            <a:fillRect/>
          </a:stretch>
        </p:blipFill>
        <p:spPr bwMode="auto">
          <a:xfrm>
            <a:off x="6429388" y="4149692"/>
            <a:ext cx="2714612" cy="2474786"/>
          </a:xfrm>
          <a:prstGeom prst="rect">
            <a:avLst/>
          </a:prstGeom>
          <a:noFill/>
          <a:ln w="9525">
            <a:noFill/>
            <a:miter lim="800000"/>
            <a:headEnd/>
            <a:tailEnd/>
          </a:ln>
          <a:effectLst>
            <a:glow rad="228600">
              <a:schemeClr val="accent1">
                <a:satMod val="175000"/>
                <a:alpha val="40000"/>
              </a:schemeClr>
            </a:glow>
          </a:effectLst>
        </p:spPr>
      </p:pic>
      <p:pic>
        <p:nvPicPr>
          <p:cNvPr id="160771" name="Picture 3"/>
          <p:cNvPicPr>
            <a:picLocks noChangeAspect="1" noChangeArrowheads="1"/>
          </p:cNvPicPr>
          <p:nvPr/>
        </p:nvPicPr>
        <p:blipFill>
          <a:blip r:embed="rId3" cstate="email"/>
          <a:srcRect/>
          <a:stretch>
            <a:fillRect/>
          </a:stretch>
        </p:blipFill>
        <p:spPr bwMode="auto">
          <a:xfrm>
            <a:off x="2928926" y="4339816"/>
            <a:ext cx="3500462" cy="2518184"/>
          </a:xfrm>
          <a:prstGeom prst="rect">
            <a:avLst/>
          </a:prstGeom>
          <a:noFill/>
          <a:ln w="9525">
            <a:noFill/>
            <a:miter lim="800000"/>
            <a:headEnd/>
            <a:tailEnd/>
          </a:ln>
          <a:effectLst>
            <a:glow rad="228600">
              <a:schemeClr val="accent1">
                <a:satMod val="175000"/>
                <a:alpha val="40000"/>
              </a:schemeClr>
            </a:glow>
          </a:effectLst>
        </p:spPr>
      </p:pic>
      <p:pic>
        <p:nvPicPr>
          <p:cNvPr id="160772" name="Picture 4"/>
          <p:cNvPicPr>
            <a:picLocks noChangeAspect="1" noChangeArrowheads="1"/>
          </p:cNvPicPr>
          <p:nvPr/>
        </p:nvPicPr>
        <p:blipFill>
          <a:blip r:embed="rId4" cstate="email"/>
          <a:srcRect/>
          <a:stretch>
            <a:fillRect/>
          </a:stretch>
        </p:blipFill>
        <p:spPr bwMode="auto">
          <a:xfrm>
            <a:off x="-1" y="4143380"/>
            <a:ext cx="3016277" cy="2714620"/>
          </a:xfrm>
          <a:prstGeom prst="rect">
            <a:avLst/>
          </a:prstGeom>
          <a:noFill/>
          <a:ln w="9525">
            <a:noFill/>
            <a:miter lim="800000"/>
            <a:headEnd/>
            <a:tailEnd/>
          </a:ln>
          <a:effectLst>
            <a:glow rad="228600">
              <a:schemeClr val="accent1">
                <a:satMod val="175000"/>
                <a:alpha val="40000"/>
              </a:schemeClr>
            </a:glow>
          </a:effectLst>
        </p:spPr>
      </p:pic>
      <p:pic>
        <p:nvPicPr>
          <p:cNvPr id="160773" name="Picture 5"/>
          <p:cNvPicPr>
            <a:picLocks noChangeAspect="1" noChangeArrowheads="1"/>
          </p:cNvPicPr>
          <p:nvPr/>
        </p:nvPicPr>
        <p:blipFill>
          <a:blip r:embed="rId5" cstate="email"/>
          <a:srcRect/>
          <a:stretch>
            <a:fillRect/>
          </a:stretch>
        </p:blipFill>
        <p:spPr bwMode="auto">
          <a:xfrm>
            <a:off x="0" y="0"/>
            <a:ext cx="2928958" cy="3209925"/>
          </a:xfrm>
          <a:prstGeom prst="rect">
            <a:avLst/>
          </a:prstGeom>
          <a:noFill/>
          <a:ln w="9525">
            <a:noFill/>
            <a:miter lim="800000"/>
            <a:headEnd/>
            <a:tailEnd/>
          </a:ln>
          <a:effectLst>
            <a:glow rad="228600">
              <a:schemeClr val="accent1">
                <a:satMod val="175000"/>
                <a:alpha val="40000"/>
              </a:schemeClr>
            </a:glow>
          </a:effectLst>
        </p:spPr>
      </p:pic>
      <p:pic>
        <p:nvPicPr>
          <p:cNvPr id="160774" name="Picture 6"/>
          <p:cNvPicPr>
            <a:picLocks noChangeAspect="1" noChangeArrowheads="1"/>
          </p:cNvPicPr>
          <p:nvPr/>
        </p:nvPicPr>
        <p:blipFill>
          <a:blip r:embed="rId6" cstate="email"/>
          <a:srcRect/>
          <a:stretch>
            <a:fillRect/>
          </a:stretch>
        </p:blipFill>
        <p:spPr bwMode="auto">
          <a:xfrm>
            <a:off x="6268636" y="0"/>
            <a:ext cx="2875364" cy="3833818"/>
          </a:xfrm>
          <a:prstGeom prst="rect">
            <a:avLst/>
          </a:prstGeom>
          <a:noFill/>
          <a:ln w="9525">
            <a:noFill/>
            <a:miter lim="800000"/>
            <a:headEnd/>
            <a:tailEnd/>
          </a:ln>
          <a:effectLst>
            <a:glow rad="228600">
              <a:schemeClr val="accent1">
                <a:satMod val="175000"/>
                <a:alpha val="40000"/>
              </a:schemeClr>
            </a:glow>
          </a:effectLst>
        </p:spPr>
      </p:pic>
      <p:pic>
        <p:nvPicPr>
          <p:cNvPr id="160775" name="Picture 7"/>
          <p:cNvPicPr>
            <a:picLocks noChangeAspect="1" noChangeArrowheads="1"/>
          </p:cNvPicPr>
          <p:nvPr/>
        </p:nvPicPr>
        <p:blipFill>
          <a:blip r:embed="rId7" cstate="email"/>
          <a:srcRect/>
          <a:stretch>
            <a:fillRect/>
          </a:stretch>
        </p:blipFill>
        <p:spPr bwMode="auto">
          <a:xfrm>
            <a:off x="2928925" y="0"/>
            <a:ext cx="3357399" cy="2428868"/>
          </a:xfrm>
          <a:prstGeom prst="rect">
            <a:avLst/>
          </a:prstGeom>
          <a:noFill/>
          <a:ln w="9525">
            <a:noFill/>
            <a:miter lim="800000"/>
            <a:headEnd/>
            <a:tailEnd/>
          </a:ln>
          <a:effectLst>
            <a:glow rad="228600">
              <a:schemeClr val="accent1">
                <a:satMod val="175000"/>
                <a:alpha val="40000"/>
              </a:schemeClr>
            </a:glow>
          </a:effectLst>
        </p:spPr>
      </p:pic>
      <p:grpSp>
        <p:nvGrpSpPr>
          <p:cNvPr id="72712" name="Group 41"/>
          <p:cNvGrpSpPr>
            <a:grpSpLocks/>
          </p:cNvGrpSpPr>
          <p:nvPr/>
        </p:nvGrpSpPr>
        <p:grpSpPr bwMode="auto">
          <a:xfrm>
            <a:off x="-142875" y="3571875"/>
            <a:ext cx="7162800" cy="2054225"/>
            <a:chOff x="476" y="1388"/>
            <a:chExt cx="4808" cy="1365"/>
          </a:xfrm>
        </p:grpSpPr>
        <p:sp>
          <p:nvSpPr>
            <p:cNvPr id="14" name="Oval 5"/>
            <p:cNvSpPr>
              <a:spLocks noChangeArrowheads="1"/>
            </p:cNvSpPr>
            <p:nvPr/>
          </p:nvSpPr>
          <p:spPr bwMode="gray">
            <a:xfrm>
              <a:off x="3923" y="1392"/>
              <a:ext cx="1361" cy="13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15" name="Oval 6"/>
            <p:cNvSpPr>
              <a:spLocks noChangeArrowheads="1"/>
            </p:cNvSpPr>
            <p:nvPr/>
          </p:nvSpPr>
          <p:spPr bwMode="gray">
            <a:xfrm>
              <a:off x="3923" y="1392"/>
              <a:ext cx="1361" cy="1361"/>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16" name="Oval 7"/>
            <p:cNvSpPr>
              <a:spLocks noChangeArrowheads="1"/>
            </p:cNvSpPr>
            <p:nvPr/>
          </p:nvSpPr>
          <p:spPr bwMode="gray">
            <a:xfrm>
              <a:off x="4012" y="1481"/>
              <a:ext cx="1183" cy="118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17" name="Oval 8"/>
            <p:cNvSpPr>
              <a:spLocks noChangeArrowheads="1"/>
            </p:cNvSpPr>
            <p:nvPr/>
          </p:nvSpPr>
          <p:spPr bwMode="gray">
            <a:xfrm>
              <a:off x="4032" y="1488"/>
              <a:ext cx="1183" cy="118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72717" name="Oval 9"/>
            <p:cNvSpPr>
              <a:spLocks noChangeArrowheads="1"/>
            </p:cNvSpPr>
            <p:nvPr/>
          </p:nvSpPr>
          <p:spPr bwMode="gray">
            <a:xfrm>
              <a:off x="4076" y="1540"/>
              <a:ext cx="1065" cy="1065"/>
            </a:xfrm>
            <a:prstGeom prst="ellipse">
              <a:avLst/>
            </a:prstGeom>
            <a:solidFill>
              <a:srgbClr val="333333"/>
            </a:solidFill>
            <a:ln w="38100" algn="ctr">
              <a:noFill/>
              <a:round/>
              <a:headEnd/>
              <a:tailEnd/>
            </a:ln>
          </p:spPr>
          <p:txBody>
            <a:bodyPr anchor="ctr">
              <a:spAutoFit/>
            </a:bodyPr>
            <a:lstStyle/>
            <a:p>
              <a:endParaRPr lang="ru-RU">
                <a:cs typeface="Arial" charset="0"/>
              </a:endParaRPr>
            </a:p>
          </p:txBody>
        </p:sp>
        <p:sp>
          <p:nvSpPr>
            <p:cNvPr id="19" name="Oval 10"/>
            <p:cNvSpPr>
              <a:spLocks noChangeArrowheads="1"/>
            </p:cNvSpPr>
            <p:nvPr/>
          </p:nvSpPr>
          <p:spPr bwMode="gray">
            <a:xfrm>
              <a:off x="476" y="1388"/>
              <a:ext cx="1361" cy="136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20" name="Oval 11"/>
            <p:cNvSpPr>
              <a:spLocks noChangeArrowheads="1"/>
            </p:cNvSpPr>
            <p:nvPr/>
          </p:nvSpPr>
          <p:spPr bwMode="gray">
            <a:xfrm>
              <a:off x="476" y="1388"/>
              <a:ext cx="1361" cy="136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21" name="Oval 12"/>
            <p:cNvSpPr>
              <a:spLocks noChangeArrowheads="1"/>
            </p:cNvSpPr>
            <p:nvPr/>
          </p:nvSpPr>
          <p:spPr bwMode="gray">
            <a:xfrm>
              <a:off x="566" y="1477"/>
              <a:ext cx="1183" cy="118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22" name="Oval 13"/>
            <p:cNvSpPr>
              <a:spLocks noChangeArrowheads="1"/>
            </p:cNvSpPr>
            <p:nvPr/>
          </p:nvSpPr>
          <p:spPr bwMode="gray">
            <a:xfrm>
              <a:off x="566" y="1479"/>
              <a:ext cx="1184" cy="1184"/>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72722" name="Oval 14"/>
            <p:cNvSpPr>
              <a:spLocks noChangeArrowheads="1"/>
            </p:cNvSpPr>
            <p:nvPr/>
          </p:nvSpPr>
          <p:spPr bwMode="gray">
            <a:xfrm>
              <a:off x="624" y="1536"/>
              <a:ext cx="1065" cy="1065"/>
            </a:xfrm>
            <a:prstGeom prst="ellipse">
              <a:avLst/>
            </a:prstGeom>
            <a:solidFill>
              <a:srgbClr val="333333"/>
            </a:solidFill>
            <a:ln w="38100" algn="ctr">
              <a:noFill/>
              <a:round/>
              <a:headEnd/>
              <a:tailEnd/>
            </a:ln>
          </p:spPr>
          <p:txBody>
            <a:bodyPr anchor="ctr">
              <a:spAutoFit/>
            </a:bodyPr>
            <a:lstStyle/>
            <a:p>
              <a:endParaRPr lang="ru-RU">
                <a:cs typeface="Arial" charset="0"/>
              </a:endParaRPr>
            </a:p>
          </p:txBody>
        </p:sp>
        <p:grpSp>
          <p:nvGrpSpPr>
            <p:cNvPr id="72723" name="Group 15"/>
            <p:cNvGrpSpPr>
              <a:grpSpLocks/>
            </p:cNvGrpSpPr>
            <p:nvPr/>
          </p:nvGrpSpPr>
          <p:grpSpPr bwMode="auto">
            <a:xfrm>
              <a:off x="641" y="1552"/>
              <a:ext cx="1031" cy="1031"/>
              <a:chOff x="4166" y="1706"/>
              <a:chExt cx="1252" cy="1252"/>
            </a:xfrm>
          </p:grpSpPr>
          <p:sp>
            <p:nvSpPr>
              <p:cNvPr id="72724"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cs typeface="Arial" charset="0"/>
                </a:endParaRPr>
              </a:p>
            </p:txBody>
          </p:sp>
          <p:sp>
            <p:nvSpPr>
              <p:cNvPr id="72725"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cs typeface="Arial" charset="0"/>
                </a:endParaRPr>
              </a:p>
            </p:txBody>
          </p:sp>
          <p:sp>
            <p:nvSpPr>
              <p:cNvPr id="72726"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cs typeface="Arial" charset="0"/>
                </a:endParaRPr>
              </a:p>
            </p:txBody>
          </p:sp>
          <p:sp>
            <p:nvSpPr>
              <p:cNvPr id="72727"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cs typeface="Arial" charset="0"/>
                </a:endParaRPr>
              </a:p>
            </p:txBody>
          </p:sp>
        </p:grpSp>
        <p:sp>
          <p:nvSpPr>
            <p:cNvPr id="25" name="Oval 20"/>
            <p:cNvSpPr>
              <a:spLocks noChangeArrowheads="1"/>
            </p:cNvSpPr>
            <p:nvPr/>
          </p:nvSpPr>
          <p:spPr bwMode="gray">
            <a:xfrm>
              <a:off x="2200" y="1392"/>
              <a:ext cx="1361" cy="136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26" name="Oval 21"/>
            <p:cNvSpPr>
              <a:spLocks noChangeArrowheads="1"/>
            </p:cNvSpPr>
            <p:nvPr/>
          </p:nvSpPr>
          <p:spPr bwMode="gray">
            <a:xfrm>
              <a:off x="2200" y="1392"/>
              <a:ext cx="1361" cy="1361"/>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27" name="Oval 22"/>
            <p:cNvSpPr>
              <a:spLocks noChangeArrowheads="1"/>
            </p:cNvSpPr>
            <p:nvPr/>
          </p:nvSpPr>
          <p:spPr bwMode="gray">
            <a:xfrm>
              <a:off x="2289" y="1481"/>
              <a:ext cx="1184" cy="118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28" name="Oval 23"/>
            <p:cNvSpPr>
              <a:spLocks noChangeArrowheads="1"/>
            </p:cNvSpPr>
            <p:nvPr/>
          </p:nvSpPr>
          <p:spPr bwMode="gray">
            <a:xfrm>
              <a:off x="2290" y="1483"/>
              <a:ext cx="1183" cy="118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sp>
          <p:nvSpPr>
            <p:cNvPr id="72732" name="Oval 24"/>
            <p:cNvSpPr>
              <a:spLocks noChangeArrowheads="1"/>
            </p:cNvSpPr>
            <p:nvPr/>
          </p:nvSpPr>
          <p:spPr bwMode="gray">
            <a:xfrm>
              <a:off x="2348" y="1540"/>
              <a:ext cx="1065" cy="1065"/>
            </a:xfrm>
            <a:prstGeom prst="ellipse">
              <a:avLst/>
            </a:prstGeom>
            <a:solidFill>
              <a:srgbClr val="333333"/>
            </a:solidFill>
            <a:ln w="38100" algn="ctr">
              <a:noFill/>
              <a:round/>
              <a:headEnd/>
              <a:tailEnd/>
            </a:ln>
          </p:spPr>
          <p:txBody>
            <a:bodyPr anchor="ctr">
              <a:spAutoFit/>
            </a:bodyPr>
            <a:lstStyle/>
            <a:p>
              <a:endParaRPr lang="ru-RU">
                <a:cs typeface="Arial" charset="0"/>
              </a:endParaRPr>
            </a:p>
          </p:txBody>
        </p:sp>
        <p:grpSp>
          <p:nvGrpSpPr>
            <p:cNvPr id="72733" name="Group 25"/>
            <p:cNvGrpSpPr>
              <a:grpSpLocks/>
            </p:cNvGrpSpPr>
            <p:nvPr/>
          </p:nvGrpSpPr>
          <p:grpSpPr bwMode="auto">
            <a:xfrm>
              <a:off x="2365" y="1552"/>
              <a:ext cx="1031" cy="1031"/>
              <a:chOff x="4166" y="1706"/>
              <a:chExt cx="1252" cy="1252"/>
            </a:xfrm>
          </p:grpSpPr>
          <p:sp>
            <p:nvSpPr>
              <p:cNvPr id="72734" name="Oval 2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cs typeface="Arial" charset="0"/>
                </a:endParaRPr>
              </a:p>
            </p:txBody>
          </p:sp>
          <p:sp>
            <p:nvSpPr>
              <p:cNvPr id="72735"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cs typeface="Arial" charset="0"/>
                </a:endParaRPr>
              </a:p>
            </p:txBody>
          </p:sp>
          <p:sp>
            <p:nvSpPr>
              <p:cNvPr id="72736" name="Oval 2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cs typeface="Arial" charset="0"/>
                </a:endParaRPr>
              </a:p>
            </p:txBody>
          </p:sp>
          <p:sp>
            <p:nvSpPr>
              <p:cNvPr id="72737" name="Oval 2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cs typeface="Arial" charset="0"/>
                </a:endParaRPr>
              </a:p>
            </p:txBody>
          </p:sp>
        </p:grpSp>
        <p:grpSp>
          <p:nvGrpSpPr>
            <p:cNvPr id="72738" name="Group 30"/>
            <p:cNvGrpSpPr>
              <a:grpSpLocks/>
            </p:cNvGrpSpPr>
            <p:nvPr/>
          </p:nvGrpSpPr>
          <p:grpSpPr bwMode="auto">
            <a:xfrm>
              <a:off x="4095" y="1552"/>
              <a:ext cx="1031" cy="1031"/>
              <a:chOff x="4166" y="1706"/>
              <a:chExt cx="1252" cy="1252"/>
            </a:xfrm>
          </p:grpSpPr>
          <p:sp>
            <p:nvSpPr>
              <p:cNvPr id="72739"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cs typeface="Arial" charset="0"/>
                </a:endParaRPr>
              </a:p>
            </p:txBody>
          </p:sp>
          <p:sp>
            <p:nvSpPr>
              <p:cNvPr id="72740"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cs typeface="Arial" charset="0"/>
                </a:endParaRPr>
              </a:p>
            </p:txBody>
          </p:sp>
          <p:sp>
            <p:nvSpPr>
              <p:cNvPr id="72741"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cs typeface="Arial" charset="0"/>
                </a:endParaRPr>
              </a:p>
            </p:txBody>
          </p:sp>
          <p:sp>
            <p:nvSpPr>
              <p:cNvPr id="72742"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cs typeface="Arial" charset="0"/>
                </a:endParaRPr>
              </a:p>
            </p:txBody>
          </p:sp>
        </p:grpSp>
        <p:sp>
          <p:nvSpPr>
            <p:cNvPr id="72743" name="Text Box 38"/>
            <p:cNvSpPr txBox="1">
              <a:spLocks noChangeArrowheads="1"/>
            </p:cNvSpPr>
            <p:nvPr/>
          </p:nvSpPr>
          <p:spPr bwMode="gray">
            <a:xfrm>
              <a:off x="629" y="1907"/>
              <a:ext cx="1019" cy="307"/>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cs typeface="Arial" charset="0"/>
                </a:rPr>
                <a:t>Хрусталя</a:t>
              </a:r>
              <a:endParaRPr lang="en-US" sz="2400">
                <a:solidFill>
                  <a:srgbClr val="000000"/>
                </a:solidFill>
                <a:cs typeface="Arial" charset="0"/>
              </a:endParaRPr>
            </a:p>
          </p:txBody>
        </p:sp>
        <p:sp>
          <p:nvSpPr>
            <p:cNvPr id="72744" name="Text Box 39"/>
            <p:cNvSpPr txBox="1">
              <a:spLocks noChangeArrowheads="1"/>
            </p:cNvSpPr>
            <p:nvPr/>
          </p:nvSpPr>
          <p:spPr bwMode="gray">
            <a:xfrm>
              <a:off x="2330" y="1670"/>
              <a:ext cx="1129" cy="675"/>
            </a:xfrm>
            <a:prstGeom prst="rect">
              <a:avLst/>
            </a:prstGeom>
            <a:noFill/>
            <a:ln w="9525" algn="ctr">
              <a:noFill/>
              <a:miter lim="800000"/>
              <a:headEnd/>
              <a:tailEnd/>
            </a:ln>
          </p:spPr>
          <p:txBody>
            <a:bodyPr wrap="none">
              <a:spAutoFit/>
            </a:bodyPr>
            <a:lstStyle/>
            <a:p>
              <a:pPr algn="ctr" eaLnBrk="0" hangingPunct="0"/>
              <a:r>
                <a:rPr lang="ru-RU" sz="2000">
                  <a:solidFill>
                    <a:srgbClr val="000000"/>
                  </a:solidFill>
                  <a:cs typeface="Arial" charset="0"/>
                </a:rPr>
                <a:t>Кинескопа</a:t>
              </a:r>
            </a:p>
            <a:p>
              <a:pPr algn="ctr" eaLnBrk="0" hangingPunct="0"/>
              <a:r>
                <a:rPr lang="ru-RU" sz="2000">
                  <a:solidFill>
                    <a:srgbClr val="000000"/>
                  </a:solidFill>
                  <a:cs typeface="Arial" charset="0"/>
                </a:rPr>
                <a:t>для </a:t>
              </a:r>
            </a:p>
            <a:p>
              <a:pPr algn="ctr" eaLnBrk="0" hangingPunct="0"/>
              <a:r>
                <a:rPr lang="ru-RU" sz="2000">
                  <a:solidFill>
                    <a:srgbClr val="000000"/>
                  </a:solidFill>
                  <a:cs typeface="Arial" charset="0"/>
                </a:rPr>
                <a:t>телевизоров</a:t>
              </a:r>
              <a:endParaRPr lang="en-US" sz="2000">
                <a:solidFill>
                  <a:srgbClr val="000000"/>
                </a:solidFill>
                <a:cs typeface="Arial" charset="0"/>
              </a:endParaRPr>
            </a:p>
          </p:txBody>
        </p:sp>
        <p:sp>
          <p:nvSpPr>
            <p:cNvPr id="72745" name="Text Box 40"/>
            <p:cNvSpPr txBox="1">
              <a:spLocks noChangeArrowheads="1"/>
            </p:cNvSpPr>
            <p:nvPr/>
          </p:nvSpPr>
          <p:spPr bwMode="gray">
            <a:xfrm>
              <a:off x="4072" y="1863"/>
              <a:ext cx="1054" cy="470"/>
            </a:xfrm>
            <a:prstGeom prst="rect">
              <a:avLst/>
            </a:prstGeom>
            <a:noFill/>
            <a:ln w="9525" algn="ctr">
              <a:noFill/>
              <a:miter lim="800000"/>
              <a:headEnd/>
              <a:tailEnd/>
            </a:ln>
          </p:spPr>
          <p:txBody>
            <a:bodyPr wrap="none">
              <a:spAutoFit/>
            </a:bodyPr>
            <a:lstStyle/>
            <a:p>
              <a:pPr algn="ctr" eaLnBrk="0" hangingPunct="0"/>
              <a:r>
                <a:rPr lang="ru-RU" sz="2000">
                  <a:solidFill>
                    <a:srgbClr val="000000"/>
                  </a:solidFill>
                  <a:cs typeface="Arial" charset="0"/>
                </a:rPr>
                <a:t>Оптических</a:t>
              </a:r>
            </a:p>
            <a:p>
              <a:pPr algn="ctr" eaLnBrk="0" hangingPunct="0"/>
              <a:r>
                <a:rPr lang="ru-RU" sz="2000">
                  <a:solidFill>
                    <a:srgbClr val="000000"/>
                  </a:solidFill>
                  <a:cs typeface="Arial" charset="0"/>
                </a:rPr>
                <a:t>линз</a:t>
              </a:r>
              <a:endParaRPr lang="en-US" sz="2000">
                <a:solidFill>
                  <a:srgbClr val="000000"/>
                </a:solidFill>
                <a:cs typeface="Arial" charset="0"/>
              </a:endParaRPr>
            </a:p>
          </p:txBody>
        </p:sp>
      </p:grpSp>
      <p:grpSp>
        <p:nvGrpSpPr>
          <p:cNvPr id="72746" name="Group 41"/>
          <p:cNvGrpSpPr>
            <a:grpSpLocks/>
          </p:cNvGrpSpPr>
          <p:nvPr/>
        </p:nvGrpSpPr>
        <p:grpSpPr bwMode="auto">
          <a:xfrm>
            <a:off x="7286625" y="3571875"/>
            <a:ext cx="2027238" cy="2047875"/>
            <a:chOff x="476" y="1388"/>
            <a:chExt cx="1361" cy="1361"/>
          </a:xfrm>
        </p:grpSpPr>
        <p:sp>
          <p:nvSpPr>
            <p:cNvPr id="92" name="Oval 10"/>
            <p:cNvSpPr>
              <a:spLocks noChangeArrowheads="1"/>
            </p:cNvSpPr>
            <p:nvPr/>
          </p:nvSpPr>
          <p:spPr bwMode="gray">
            <a:xfrm>
              <a:off x="476" y="1388"/>
              <a:ext cx="1361" cy="136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3" name="Oval 11"/>
            <p:cNvSpPr>
              <a:spLocks noChangeArrowheads="1"/>
            </p:cNvSpPr>
            <p:nvPr/>
          </p:nvSpPr>
          <p:spPr bwMode="gray">
            <a:xfrm>
              <a:off x="476" y="1388"/>
              <a:ext cx="1361" cy="136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94" name="Oval 12"/>
            <p:cNvSpPr>
              <a:spLocks noChangeArrowheads="1"/>
            </p:cNvSpPr>
            <p:nvPr/>
          </p:nvSpPr>
          <p:spPr bwMode="gray">
            <a:xfrm>
              <a:off x="566" y="1477"/>
              <a:ext cx="1182" cy="118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5" name="Oval 13"/>
            <p:cNvSpPr>
              <a:spLocks noChangeArrowheads="1"/>
            </p:cNvSpPr>
            <p:nvPr/>
          </p:nvSpPr>
          <p:spPr bwMode="gray">
            <a:xfrm>
              <a:off x="566" y="1479"/>
              <a:ext cx="1183" cy="1184"/>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72751" name="Oval 14"/>
            <p:cNvSpPr>
              <a:spLocks noChangeArrowheads="1"/>
            </p:cNvSpPr>
            <p:nvPr/>
          </p:nvSpPr>
          <p:spPr bwMode="gray">
            <a:xfrm>
              <a:off x="624" y="1536"/>
              <a:ext cx="1065" cy="1065"/>
            </a:xfrm>
            <a:prstGeom prst="ellipse">
              <a:avLst/>
            </a:prstGeom>
            <a:solidFill>
              <a:srgbClr val="333333"/>
            </a:solidFill>
            <a:ln w="38100" algn="ctr">
              <a:noFill/>
              <a:round/>
              <a:headEnd/>
              <a:tailEnd/>
            </a:ln>
          </p:spPr>
          <p:txBody>
            <a:bodyPr anchor="ctr">
              <a:spAutoFit/>
            </a:bodyPr>
            <a:lstStyle/>
            <a:p>
              <a:endParaRPr lang="ru-RU">
                <a:cs typeface="Arial" charset="0"/>
              </a:endParaRPr>
            </a:p>
          </p:txBody>
        </p:sp>
        <p:grpSp>
          <p:nvGrpSpPr>
            <p:cNvPr id="72752" name="Group 15"/>
            <p:cNvGrpSpPr>
              <a:grpSpLocks/>
            </p:cNvGrpSpPr>
            <p:nvPr/>
          </p:nvGrpSpPr>
          <p:grpSpPr bwMode="auto">
            <a:xfrm>
              <a:off x="641" y="1552"/>
              <a:ext cx="1031" cy="1031"/>
              <a:chOff x="4166" y="1706"/>
              <a:chExt cx="1252" cy="1252"/>
            </a:xfrm>
          </p:grpSpPr>
          <p:sp>
            <p:nvSpPr>
              <p:cNvPr id="7275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cs typeface="Arial" charset="0"/>
                </a:endParaRPr>
              </a:p>
            </p:txBody>
          </p:sp>
          <p:sp>
            <p:nvSpPr>
              <p:cNvPr id="72754"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cs typeface="Arial" charset="0"/>
                </a:endParaRPr>
              </a:p>
            </p:txBody>
          </p:sp>
          <p:sp>
            <p:nvSpPr>
              <p:cNvPr id="72755"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cs typeface="Arial" charset="0"/>
                </a:endParaRPr>
              </a:p>
            </p:txBody>
          </p:sp>
          <p:sp>
            <p:nvSpPr>
              <p:cNvPr id="72756"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cs typeface="Arial" charset="0"/>
                </a:endParaRPr>
              </a:p>
            </p:txBody>
          </p:sp>
        </p:grpSp>
        <p:sp>
          <p:nvSpPr>
            <p:cNvPr id="72757" name="Text Box 38"/>
            <p:cNvSpPr txBox="1">
              <a:spLocks noChangeArrowheads="1"/>
            </p:cNvSpPr>
            <p:nvPr/>
          </p:nvSpPr>
          <p:spPr bwMode="gray">
            <a:xfrm>
              <a:off x="764" y="1910"/>
              <a:ext cx="809" cy="307"/>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cs typeface="Arial" charset="0"/>
                </a:rPr>
                <a:t>Стекла</a:t>
              </a:r>
              <a:endParaRPr lang="en-US" sz="2400">
                <a:solidFill>
                  <a:srgbClr val="000000"/>
                </a:solidFill>
                <a:cs typeface="Arial" charset="0"/>
              </a:endParaRPr>
            </a:p>
          </p:txBody>
        </p:sp>
      </p:grpSp>
      <p:sp>
        <p:nvSpPr>
          <p:cNvPr id="72758" name="AutoShape 36"/>
          <p:cNvSpPr>
            <a:spLocks noChangeArrowheads="1"/>
          </p:cNvSpPr>
          <p:nvPr/>
        </p:nvSpPr>
        <p:spPr bwMode="gray">
          <a:xfrm>
            <a:off x="142875" y="2286000"/>
            <a:ext cx="9001125" cy="1285875"/>
          </a:xfrm>
          <a:prstGeom prst="roundRect">
            <a:avLst>
              <a:gd name="adj" fmla="val 50000"/>
            </a:avLst>
          </a:prstGeom>
          <a:gradFill rotWithShape="1">
            <a:gsLst>
              <a:gs pos="0">
                <a:srgbClr val="92D050"/>
              </a:gs>
              <a:gs pos="39999">
                <a:srgbClr val="85C2FF"/>
              </a:gs>
              <a:gs pos="70000">
                <a:srgbClr val="C4D6EB"/>
              </a:gs>
              <a:gs pos="100000">
                <a:srgbClr val="FFEBFA"/>
              </a:gs>
            </a:gsLst>
            <a:path path="rect">
              <a:fillToRect l="50000" t="50000" r="50000" b="50000"/>
            </a:path>
          </a:gradFill>
          <a:ln w="38100" algn="ctr">
            <a:solidFill>
              <a:schemeClr val="bg2"/>
            </a:solidFill>
            <a:round/>
            <a:headEnd/>
            <a:tailEnd/>
          </a:ln>
        </p:spPr>
        <p:txBody>
          <a:bodyPr wrap="none" anchor="ctr"/>
          <a:lstStyle/>
          <a:p>
            <a:pPr algn="ctr"/>
            <a:r>
              <a:rPr lang="ru-RU">
                <a:cs typeface="Arial" charset="0"/>
              </a:rPr>
              <a:t>На территории района находится уникальное </a:t>
            </a:r>
            <a:r>
              <a:rPr lang="ru-RU" u="sng">
                <a:cs typeface="Arial" charset="0"/>
              </a:rPr>
              <a:t>Ташлинское месторождение </a:t>
            </a:r>
          </a:p>
          <a:p>
            <a:pPr algn="ctr"/>
            <a:r>
              <a:rPr lang="ru-RU" u="sng">
                <a:cs typeface="Arial" charset="0"/>
              </a:rPr>
              <a:t>кварцевого песка</a:t>
            </a:r>
            <a:r>
              <a:rPr lang="ru-RU">
                <a:cs typeface="Arial" charset="0"/>
              </a:rPr>
              <a:t>,  которое не имеет себе равных в стране. </a:t>
            </a:r>
          </a:p>
          <a:p>
            <a:pPr algn="ctr"/>
            <a:r>
              <a:rPr lang="ru-RU">
                <a:cs typeface="Arial" charset="0"/>
              </a:rPr>
              <a:t>Кварцевые пески этого месторождения могут использоваться для изготовления:</a:t>
            </a: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39750" y="2276475"/>
            <a:ext cx="8229600" cy="1139825"/>
          </a:xfrm>
        </p:spPr>
        <p:txBody>
          <a:bodyPr>
            <a:normAutofit fontScale="90000"/>
          </a:bodyPr>
          <a:lstStyle/>
          <a:p>
            <a:r>
              <a:rPr lang="ru-RU" sz="4000" b="1">
                <a:solidFill>
                  <a:srgbClr val="FFFFCC"/>
                </a:solidFill>
                <a:latin typeface="Baskerville Old Face" pitchFamily="18" charset="0"/>
              </a:rPr>
              <a:t>Цемент.</a:t>
            </a:r>
            <a:br>
              <a:rPr lang="ru-RU" sz="4000" b="1">
                <a:solidFill>
                  <a:srgbClr val="FFFFCC"/>
                </a:solidFill>
                <a:latin typeface="Baskerville Old Face" pitchFamily="18" charset="0"/>
              </a:rPr>
            </a:br>
            <a:r>
              <a:rPr lang="ru-RU" sz="4000" b="1">
                <a:solidFill>
                  <a:srgbClr val="FFFFCC"/>
                </a:solidFill>
                <a:latin typeface="Baskerville Old Face" pitchFamily="18" charset="0"/>
              </a:rPr>
              <a:t>Ульяновский цементный завод.</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7467600" cy="868362"/>
          </a:xfrm>
        </p:spPr>
        <p:txBody>
          <a:bodyPr/>
          <a:lstStyle/>
          <a:p>
            <a:r>
              <a:rPr lang="ru-RU" sz="3200" b="1" i="1" smtClean="0">
                <a:solidFill>
                  <a:srgbClr val="00B0F0"/>
                </a:solidFill>
              </a:rPr>
              <a:t>      Цели:</a:t>
            </a:r>
          </a:p>
        </p:txBody>
      </p:sp>
      <p:sp>
        <p:nvSpPr>
          <p:cNvPr id="9219" name="Содержимое 2"/>
          <p:cNvSpPr>
            <a:spLocks noGrp="1"/>
          </p:cNvSpPr>
          <p:nvPr>
            <p:ph idx="1"/>
          </p:nvPr>
        </p:nvSpPr>
        <p:spPr>
          <a:xfrm>
            <a:off x="571500" y="1000125"/>
            <a:ext cx="7467600" cy="4525963"/>
          </a:xfrm>
        </p:spPr>
        <p:txBody>
          <a:bodyPr>
            <a:normAutofit fontScale="85000" lnSpcReduction="20000"/>
          </a:bodyPr>
          <a:lstStyle/>
          <a:p>
            <a:r>
              <a:rPr lang="ru-RU" sz="2800" b="1" i="1" dirty="0" smtClean="0">
                <a:solidFill>
                  <a:srgbClr val="00B0F0"/>
                </a:solidFill>
              </a:rPr>
              <a:t>Сформировать представления о геологическом строении, размещении полезных ископаемых на территории Ульяновской области;</a:t>
            </a:r>
          </a:p>
          <a:p>
            <a:r>
              <a:rPr lang="ru-RU" sz="2800" b="1" i="1" dirty="0" smtClean="0">
                <a:solidFill>
                  <a:srgbClr val="00B0F0"/>
                </a:solidFill>
              </a:rPr>
              <a:t> Использование их в силикатной промышленности. Основные производства на территории родного </a:t>
            </a:r>
            <a:r>
              <a:rPr lang="ru-RU" sz="2800" b="1" i="1" dirty="0" err="1" smtClean="0">
                <a:solidFill>
                  <a:srgbClr val="00B0F0"/>
                </a:solidFill>
              </a:rPr>
              <a:t>ерая</a:t>
            </a:r>
            <a:r>
              <a:rPr lang="ru-RU" sz="2800" b="1" i="1" dirty="0" smtClean="0">
                <a:solidFill>
                  <a:srgbClr val="00B0F0"/>
                </a:solidFill>
              </a:rPr>
              <a:t>.</a:t>
            </a:r>
          </a:p>
          <a:p>
            <a:r>
              <a:rPr lang="ru-RU" sz="2800" b="1" i="1" dirty="0" smtClean="0">
                <a:solidFill>
                  <a:srgbClr val="00B0F0"/>
                </a:solidFill>
              </a:rPr>
              <a:t>Учить применять географические знания для объяснения зависимостей между тектоническим строением, размещением полезных ископаемых; </a:t>
            </a:r>
          </a:p>
          <a:p>
            <a:r>
              <a:rPr lang="ru-RU" sz="2800" b="1" i="1" dirty="0" smtClean="0">
                <a:solidFill>
                  <a:srgbClr val="00B0F0"/>
                </a:solidFill>
              </a:rPr>
              <a:t>Воспитание бережного отношения к природе своей области, своему здоровью</a:t>
            </a: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energ_16"/>
          <p:cNvPicPr>
            <a:picLocks noChangeAspect="1" noChangeArrowheads="1"/>
          </p:cNvPicPr>
          <p:nvPr/>
        </p:nvPicPr>
        <p:blipFill>
          <a:blip r:embed="rId2" cstate="email"/>
          <a:srcRect/>
          <a:stretch>
            <a:fillRect/>
          </a:stretch>
        </p:blipFill>
        <p:spPr bwMode="auto">
          <a:xfrm>
            <a:off x="254969" y="1571612"/>
            <a:ext cx="4461494" cy="5305438"/>
          </a:xfrm>
          <a:prstGeom prst="rect">
            <a:avLst/>
          </a:prstGeom>
          <a:noFill/>
        </p:spPr>
      </p:pic>
      <p:sp>
        <p:nvSpPr>
          <p:cNvPr id="71683" name="Rectangle 3"/>
          <p:cNvSpPr>
            <a:spLocks noGrp="1"/>
          </p:cNvSpPr>
          <p:nvPr>
            <p:ph type="title"/>
          </p:nvPr>
        </p:nvSpPr>
        <p:spPr>
          <a:xfrm>
            <a:off x="1" y="274638"/>
            <a:ext cx="4714876" cy="1011222"/>
          </a:xfrm>
        </p:spPr>
        <p:txBody>
          <a:bodyPr>
            <a:normAutofit fontScale="90000"/>
          </a:bodyPr>
          <a:lstStyle/>
          <a:p>
            <a:r>
              <a:rPr lang="ru-RU" sz="3600" i="1" dirty="0" smtClean="0"/>
              <a:t>Цементная промышленность</a:t>
            </a:r>
            <a:r>
              <a:rPr lang="ru-RU" dirty="0" smtClean="0"/>
              <a:t> </a:t>
            </a:r>
          </a:p>
        </p:txBody>
      </p:sp>
      <p:sp>
        <p:nvSpPr>
          <p:cNvPr id="71684" name="Rectangle 4"/>
          <p:cNvSpPr>
            <a:spLocks noGrp="1"/>
          </p:cNvSpPr>
          <p:nvPr>
            <p:ph idx="1"/>
          </p:nvPr>
        </p:nvSpPr>
        <p:spPr>
          <a:xfrm>
            <a:off x="4716463" y="404813"/>
            <a:ext cx="4427537" cy="6911975"/>
          </a:xfrm>
        </p:spPr>
        <p:txBody>
          <a:bodyPr/>
          <a:lstStyle/>
          <a:p>
            <a:r>
              <a:rPr lang="ru-RU" sz="2400" b="1" i="1" smtClean="0"/>
              <a:t>Сенгилеевский </a:t>
            </a:r>
            <a:r>
              <a:rPr lang="ru-RU" sz="2400" b="1" smtClean="0"/>
              <a:t>(1915 г.) и </a:t>
            </a:r>
            <a:r>
              <a:rPr lang="ru-RU" sz="2400" b="1" i="1" smtClean="0"/>
              <a:t>Новоульяновский </a:t>
            </a:r>
            <a:r>
              <a:rPr lang="ru-RU" sz="2400" b="1" smtClean="0"/>
              <a:t>(1965 г.) </a:t>
            </a:r>
            <a:r>
              <a:rPr lang="ru-RU" sz="2400" b="1" i="1" smtClean="0"/>
              <a:t>цементные заводы - </a:t>
            </a:r>
            <a:r>
              <a:rPr lang="ru-RU" sz="2400" b="1" smtClean="0"/>
              <a:t>ориентированы на местные известняки и мергели, служащие также сырьем для производства минеральной ваты </a:t>
            </a:r>
            <a:r>
              <a:rPr lang="ru-RU" sz="2400" b="1" i="1" smtClean="0"/>
              <a:t>{Ульяновский завод теп­лоизоляционных изделий) </a:t>
            </a:r>
            <a:r>
              <a:rPr lang="ru-RU" sz="2400" b="1" smtClean="0"/>
              <a:t>и наполнителем для бетона. Подобную продукцию поставляет </a:t>
            </a:r>
            <a:r>
              <a:rPr lang="ru-RU" sz="2400" b="1" i="1" smtClean="0"/>
              <a:t>Инзенский завод теплоизоляционных изделий </a:t>
            </a:r>
            <a:r>
              <a:rPr lang="ru-RU" sz="2400" b="1" smtClean="0"/>
              <a:t>(1957 г.) </a:t>
            </a:r>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sz="half" idx="1"/>
          </p:nvPr>
        </p:nvSpPr>
        <p:spPr>
          <a:xfrm>
            <a:off x="142875" y="142875"/>
            <a:ext cx="4038600" cy="2857500"/>
          </a:xfrm>
        </p:spPr>
        <p:txBody>
          <a:bodyPr>
            <a:normAutofit fontScale="92500" lnSpcReduction="20000"/>
          </a:bodyPr>
          <a:lstStyle/>
          <a:p>
            <a:pPr marL="274320" indent="-274320" fontAlgn="auto">
              <a:spcAft>
                <a:spcPts val="0"/>
              </a:spcAft>
              <a:buClr>
                <a:schemeClr val="accent3"/>
              </a:buClr>
              <a:buFont typeface="Wingdings 2"/>
              <a:buChar char=""/>
              <a:defRPr/>
            </a:pPr>
            <a:r>
              <a:rPr lang="ru-RU" dirty="0" smtClean="0"/>
              <a:t>На территории нашей области в г. </a:t>
            </a:r>
            <a:r>
              <a:rPr lang="ru-RU" dirty="0" err="1" smtClean="0"/>
              <a:t>Новоуьяновск</a:t>
            </a:r>
            <a:r>
              <a:rPr lang="ru-RU" dirty="0" smtClean="0"/>
              <a:t> находится один из крупнейших цементных заводов </a:t>
            </a:r>
            <a:r>
              <a:rPr lang="ru-RU" dirty="0" err="1" smtClean="0"/>
              <a:t>России,который</a:t>
            </a:r>
            <a:r>
              <a:rPr lang="ru-RU" dirty="0" smtClean="0"/>
              <a:t> имеет огромное значение.</a:t>
            </a:r>
            <a:endParaRPr lang="ru-RU" dirty="0"/>
          </a:p>
        </p:txBody>
      </p:sp>
      <p:sp>
        <p:nvSpPr>
          <p:cNvPr id="4" name="Содержимое 3"/>
          <p:cNvSpPr>
            <a:spLocks noGrp="1"/>
          </p:cNvSpPr>
          <p:nvPr>
            <p:ph sz="half" idx="2"/>
          </p:nvPr>
        </p:nvSpPr>
        <p:spPr>
          <a:xfrm>
            <a:off x="285750" y="2214563"/>
            <a:ext cx="4038600" cy="4435475"/>
          </a:xfrm>
        </p:spPr>
        <p:txBody>
          <a:bodyPr>
            <a:normAutofit fontScale="92500" lnSpcReduction="20000"/>
          </a:bodyPr>
          <a:lstStyle/>
          <a:p>
            <a:pPr>
              <a:lnSpc>
                <a:spcPct val="80000"/>
              </a:lnSpc>
            </a:pPr>
            <a:r>
              <a:rPr lang="ru-RU" sz="2200" smtClean="0">
                <a:solidFill>
                  <a:srgbClr val="FF0000"/>
                </a:solidFill>
              </a:rPr>
              <a:t>Уникальность сырьевой базы «Ульяновскцемента» позволяет получать высокую прочность в ранние сроки схватывания, за счёт содержания значительного количества окислов алюминия. На заводе отлажена высокая культура производства, ведётся контроль качества на каждой стадии производства от получения сырья до погрузки продукции конечному потребителю.</a:t>
            </a: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title"/>
          </p:nvPr>
        </p:nvSpPr>
        <p:spPr>
          <a:xfrm>
            <a:off x="457200" y="277813"/>
            <a:ext cx="8229600" cy="919162"/>
          </a:xfrm>
        </p:spPr>
        <p:txBody>
          <a:bodyPr/>
          <a:lstStyle/>
          <a:p>
            <a:r>
              <a:rPr lang="ru-RU" sz="3600"/>
              <a:t>История производства цемента</a:t>
            </a:r>
          </a:p>
        </p:txBody>
      </p:sp>
      <p:sp>
        <p:nvSpPr>
          <p:cNvPr id="31752" name="Rectangle 8"/>
          <p:cNvSpPr>
            <a:spLocks noGrp="1" noChangeArrowheads="1"/>
          </p:cNvSpPr>
          <p:nvPr>
            <p:ph type="body" sz="half" idx="1"/>
          </p:nvPr>
        </p:nvSpPr>
        <p:spPr>
          <a:xfrm>
            <a:off x="4211638" y="908050"/>
            <a:ext cx="4464050" cy="2736850"/>
          </a:xfrm>
        </p:spPr>
        <p:txBody>
          <a:bodyPr>
            <a:normAutofit lnSpcReduction="10000"/>
          </a:bodyPr>
          <a:lstStyle/>
          <a:p>
            <a:pPr>
              <a:lnSpc>
                <a:spcPct val="80000"/>
              </a:lnSpc>
              <a:buFont typeface="Wingdings" pitchFamily="2" charset="2"/>
              <a:buNone/>
            </a:pPr>
            <a:endParaRPr lang="ru-RU" sz="1200">
              <a:solidFill>
                <a:srgbClr val="FFFFCC"/>
              </a:solidFill>
              <a:latin typeface="Times New Roman" pitchFamily="18" charset="0"/>
            </a:endParaRPr>
          </a:p>
          <a:p>
            <a:pPr>
              <a:lnSpc>
                <a:spcPct val="80000"/>
              </a:lnSpc>
            </a:pPr>
            <a:r>
              <a:rPr lang="ru-RU" sz="1600">
                <a:solidFill>
                  <a:srgbClr val="FFFFCC"/>
                </a:solidFill>
                <a:latin typeface="Times New Roman" pitchFamily="18" charset="0"/>
              </a:rPr>
              <a:t>Глина, гипс и известь способны твердеть и служить только на воздухе, поэтому эти вяжущие материалы получили название воздушных. Все воздушные вяжущие вещества характеризуются относительно невысокой прочностью. Со временем научились повышать водостойкость известковых растворов, вводя в них тонкомолотые обожженную глину, бой кирпича или вулканические породы, известные под названием "пуццоланы". Так их называли древние римляне по месту залежей близ города Поццуолли.</a:t>
            </a:r>
          </a:p>
        </p:txBody>
      </p:sp>
      <p:pic>
        <p:nvPicPr>
          <p:cNvPr id="31755" name="Picture 11" descr="cement_beliy"/>
          <p:cNvPicPr>
            <a:picLocks noChangeAspect="1" noChangeArrowheads="1"/>
          </p:cNvPicPr>
          <p:nvPr/>
        </p:nvPicPr>
        <p:blipFill>
          <a:blip r:embed="rId3" cstate="email"/>
          <a:srcRect/>
          <a:stretch>
            <a:fillRect/>
          </a:stretch>
        </p:blipFill>
        <p:spPr bwMode="auto">
          <a:xfrm>
            <a:off x="2411413" y="4221163"/>
            <a:ext cx="3527425" cy="2370137"/>
          </a:xfrm>
          <a:prstGeom prst="rect">
            <a:avLst/>
          </a:prstGeom>
          <a:noFill/>
        </p:spPr>
      </p:pic>
      <p:sp>
        <p:nvSpPr>
          <p:cNvPr id="31756" name="Rectangle 12"/>
          <p:cNvSpPr>
            <a:spLocks noChangeArrowheads="1"/>
          </p:cNvSpPr>
          <p:nvPr/>
        </p:nvSpPr>
        <p:spPr bwMode="auto">
          <a:xfrm>
            <a:off x="107950" y="1125538"/>
            <a:ext cx="3816350" cy="2825750"/>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Char char="u"/>
            </a:pPr>
            <a:r>
              <a:rPr lang="ru-RU" sz="1600">
                <a:solidFill>
                  <a:srgbClr val="FFFFCC"/>
                </a:solidFill>
                <a:effectLst>
                  <a:outerShdw blurRad="38100" dist="38100" dir="2700000" algn="tl">
                    <a:srgbClr val="000000"/>
                  </a:outerShdw>
                </a:effectLst>
                <a:latin typeface="Times New Roman" pitchFamily="18" charset="0"/>
              </a:rPr>
              <a:t>Примерно 3000-4000 лет до н.э. были найдены способы получения искусственных вяжущих веществ путем обжига некоторых горных пород и тонкого измельчения продуктов этого обжига. Первые искусственные вяжущие вещества - строительный гипс, а затем и известь  - были применены при строительстве уникальных сооружений: бетонной галереи легендарного лабиринта в древнем Египте (3600 год до н.э.), фундаментов древнейших сооружений в Мексике, Великой Китайской стены, римского Пантеона.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3"/>
          <p:cNvSpPr>
            <a:spLocks noGrp="1"/>
          </p:cNvSpPr>
          <p:nvPr>
            <p:ph sz="quarter" idx="2"/>
          </p:nvPr>
        </p:nvSpPr>
        <p:spPr>
          <a:xfrm>
            <a:off x="0" y="214313"/>
            <a:ext cx="4714875" cy="3357562"/>
          </a:xfrm>
        </p:spPr>
        <p:txBody>
          <a:bodyPr>
            <a:normAutofit fontScale="92500"/>
          </a:bodyPr>
          <a:lstStyle/>
          <a:p>
            <a:r>
              <a:rPr lang="ru-RU" b="1" dirty="0" smtClean="0"/>
              <a:t>Цемент</a:t>
            </a:r>
            <a:r>
              <a:rPr lang="ru-RU" dirty="0" smtClean="0"/>
              <a:t> (в переводе с латинского «битый камень») — </a:t>
            </a:r>
            <a:r>
              <a:rPr lang="ru-RU" dirty="0" err="1" smtClean="0"/>
              <a:t>oдин</a:t>
            </a:r>
            <a:r>
              <a:rPr lang="ru-RU" dirty="0" smtClean="0"/>
              <a:t> из основных строительных материалов; гидравлическое минеральное вяжущее вещество, приобретающее при затвердевании высокую прочность, также используемое при изготовлении бетона. </a:t>
            </a:r>
          </a:p>
        </p:txBody>
      </p:sp>
      <p:sp>
        <p:nvSpPr>
          <p:cNvPr id="6" name="Содержимое 5"/>
          <p:cNvSpPr>
            <a:spLocks noGrp="1"/>
          </p:cNvSpPr>
          <p:nvPr>
            <p:ph sz="quarter" idx="4"/>
          </p:nvPr>
        </p:nvSpPr>
        <p:spPr>
          <a:xfrm>
            <a:off x="4500563" y="3357563"/>
            <a:ext cx="4429125" cy="3500437"/>
          </a:xfrm>
        </p:spPr>
        <p:txBody>
          <a:bodyPr>
            <a:normAutofit fontScale="77500" lnSpcReduction="20000"/>
          </a:bodyPr>
          <a:lstStyle/>
          <a:p>
            <a:pPr marL="274320" indent="-274320" fontAlgn="auto">
              <a:spcAft>
                <a:spcPts val="0"/>
              </a:spcAft>
              <a:buClr>
                <a:schemeClr val="accent3"/>
              </a:buClr>
              <a:buFont typeface="Wingdings 2"/>
              <a:buChar char=""/>
              <a:defRPr/>
            </a:pPr>
            <a:r>
              <a:rPr lang="ru-RU" dirty="0" smtClean="0"/>
              <a:t>Его называют гидравлическим, поскольку набор прочности и затвердевание происходит в присутствии воды; полученные из цементных минералов и воды твёрдые соединения водостойки, то есть нерастворимы в воде. Его называют минеральным, поскольку исходные материалы, используемые для его получения, — минеральной природы (горные породы или продукты их выветривания).</a:t>
            </a:r>
            <a:endParaRPr lang="ru-RU" dirty="0"/>
          </a:p>
        </p:txBody>
      </p:sp>
      <p:pic>
        <p:nvPicPr>
          <p:cNvPr id="5124" name="Picture 2"/>
          <p:cNvPicPr>
            <a:picLocks noChangeAspect="1" noChangeArrowheads="1"/>
          </p:cNvPicPr>
          <p:nvPr/>
        </p:nvPicPr>
        <p:blipFill>
          <a:blip r:embed="rId2" cstate="email"/>
          <a:srcRect/>
          <a:stretch>
            <a:fillRect/>
          </a:stretch>
        </p:blipFill>
        <p:spPr bwMode="auto">
          <a:xfrm>
            <a:off x="4929188" y="214313"/>
            <a:ext cx="3857625" cy="3000375"/>
          </a:xfrm>
          <a:prstGeom prst="rect">
            <a:avLst/>
          </a:prstGeom>
          <a:noFill/>
          <a:ln w="9525">
            <a:noFill/>
            <a:miter lim="800000"/>
            <a:headEnd/>
            <a:tailEnd/>
          </a:ln>
        </p:spPr>
      </p:pic>
      <p:pic>
        <p:nvPicPr>
          <p:cNvPr id="5125" name="Picture 3"/>
          <p:cNvPicPr>
            <a:picLocks noChangeAspect="1" noChangeArrowheads="1"/>
          </p:cNvPicPr>
          <p:nvPr/>
        </p:nvPicPr>
        <p:blipFill>
          <a:blip r:embed="rId3" cstate="email"/>
          <a:srcRect/>
          <a:stretch>
            <a:fillRect/>
          </a:stretch>
        </p:blipFill>
        <p:spPr bwMode="auto">
          <a:xfrm>
            <a:off x="214313" y="3429000"/>
            <a:ext cx="4357687"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938213"/>
          </a:xfrm>
        </p:spPr>
        <p:txBody>
          <a:bodyPr>
            <a:normAutofit fontScale="90000"/>
          </a:bodyPr>
          <a:lstStyle/>
          <a:p>
            <a:pPr fontAlgn="auto">
              <a:spcAft>
                <a:spcPts val="0"/>
              </a:spcAft>
              <a:defRPr/>
            </a:pPr>
            <a:r>
              <a:rPr lang="ru-RU" b="1" dirty="0" smtClean="0"/>
              <a:t>Исторические сведения</a:t>
            </a:r>
            <a:br>
              <a:rPr lang="ru-RU" b="1" dirty="0" smtClean="0"/>
            </a:br>
            <a:endParaRPr lang="ru-RU" dirty="0"/>
          </a:p>
        </p:txBody>
      </p:sp>
      <p:sp>
        <p:nvSpPr>
          <p:cNvPr id="3" name="Содержимое 2"/>
          <p:cNvSpPr>
            <a:spLocks noGrp="1"/>
          </p:cNvSpPr>
          <p:nvPr>
            <p:ph sz="half" idx="1"/>
          </p:nvPr>
        </p:nvSpPr>
        <p:spPr>
          <a:xfrm>
            <a:off x="142875" y="928688"/>
            <a:ext cx="4143375" cy="5786437"/>
          </a:xfrm>
        </p:spPr>
        <p:txBody>
          <a:bodyPr>
            <a:normAutofit fontScale="85000" lnSpcReduction="10000"/>
          </a:bodyPr>
          <a:lstStyle/>
          <a:p>
            <a:pPr marL="274320" indent="-274320" fontAlgn="auto">
              <a:spcAft>
                <a:spcPts val="0"/>
              </a:spcAft>
              <a:buClr>
                <a:schemeClr val="accent3"/>
              </a:buClr>
              <a:buFont typeface="Wingdings 2"/>
              <a:buNone/>
              <a:defRPr/>
            </a:pPr>
            <a:endParaRPr lang="ru-RU" dirty="0" smtClean="0"/>
          </a:p>
          <a:p>
            <a:pPr marL="274320" indent="-274320" fontAlgn="auto">
              <a:spcAft>
                <a:spcPts val="0"/>
              </a:spcAft>
              <a:buClr>
                <a:schemeClr val="accent3"/>
              </a:buClr>
              <a:buFont typeface="Wingdings 2"/>
              <a:buChar char=""/>
              <a:defRPr/>
            </a:pPr>
            <a:r>
              <a:rPr lang="ru-RU" dirty="0" smtClean="0"/>
              <a:t>Римляне подмешивали к извести определённые материалы для придания ей гидравлических свойств. Это были:</a:t>
            </a:r>
          </a:p>
          <a:p>
            <a:pPr marL="274320" indent="-274320" fontAlgn="auto">
              <a:spcAft>
                <a:spcPts val="0"/>
              </a:spcAft>
              <a:buClr>
                <a:schemeClr val="accent3"/>
              </a:buClr>
              <a:buFont typeface="Wingdings 2"/>
              <a:buChar char=""/>
              <a:defRPr/>
            </a:pPr>
            <a:r>
              <a:rPr lang="ru-RU" dirty="0" smtClean="0"/>
              <a:t>пуццоланы (отложения вулканического пепла Везувия);</a:t>
            </a:r>
          </a:p>
          <a:p>
            <a:pPr marL="274320" indent="-274320" fontAlgn="auto">
              <a:spcAft>
                <a:spcPts val="0"/>
              </a:spcAft>
              <a:buClr>
                <a:schemeClr val="accent3"/>
              </a:buClr>
              <a:buFont typeface="Wingdings 2"/>
              <a:buChar char=""/>
              <a:defRPr/>
            </a:pPr>
            <a:r>
              <a:rPr lang="ru-RU" dirty="0" smtClean="0"/>
              <a:t>дроблёные или измельчённые кирпичи;</a:t>
            </a:r>
          </a:p>
          <a:p>
            <a:pPr marL="274320" indent="-274320" fontAlgn="auto">
              <a:spcAft>
                <a:spcPts val="0"/>
              </a:spcAft>
              <a:buClr>
                <a:schemeClr val="accent3"/>
              </a:buClr>
              <a:buFont typeface="Wingdings 2"/>
              <a:buChar char=""/>
              <a:defRPr/>
            </a:pPr>
            <a:r>
              <a:rPr lang="ru-RU" dirty="0" smtClean="0"/>
              <a:t>трасс, который они нашли в районе г. Эйфеля (затвердевшие отложения вулканического пепла).</a:t>
            </a:r>
          </a:p>
          <a:p>
            <a:pPr marL="274320" indent="-274320" fontAlgn="auto">
              <a:spcAft>
                <a:spcPts val="0"/>
              </a:spcAft>
              <a:buClr>
                <a:schemeClr val="accent3"/>
              </a:buClr>
              <a:buFont typeface="Wingdings 2"/>
              <a:buChar char=""/>
              <a:defRPr/>
            </a:pPr>
            <a:endParaRPr lang="ru-RU" dirty="0"/>
          </a:p>
        </p:txBody>
      </p:sp>
      <p:pic>
        <p:nvPicPr>
          <p:cNvPr id="6148" name="Picture 2"/>
          <p:cNvPicPr>
            <a:picLocks noChangeAspect="1" noChangeArrowheads="1"/>
          </p:cNvPicPr>
          <p:nvPr/>
        </p:nvPicPr>
        <p:blipFill>
          <a:blip r:embed="rId2" cstate="email"/>
          <a:srcRect/>
          <a:stretch>
            <a:fillRect/>
          </a:stretch>
        </p:blipFill>
        <p:spPr bwMode="auto">
          <a:xfrm>
            <a:off x="4286250" y="928688"/>
            <a:ext cx="4500563" cy="2571750"/>
          </a:xfrm>
          <a:prstGeom prst="rect">
            <a:avLst/>
          </a:prstGeom>
          <a:noFill/>
          <a:ln w="9525">
            <a:noFill/>
            <a:miter lim="800000"/>
            <a:headEnd/>
            <a:tailEnd/>
          </a:ln>
        </p:spPr>
      </p:pic>
      <p:pic>
        <p:nvPicPr>
          <p:cNvPr id="6149" name="Picture 3"/>
          <p:cNvPicPr>
            <a:picLocks noChangeAspect="1" noChangeArrowheads="1"/>
          </p:cNvPicPr>
          <p:nvPr/>
        </p:nvPicPr>
        <p:blipFill>
          <a:blip r:embed="rId3" cstate="email"/>
          <a:srcRect/>
          <a:stretch>
            <a:fillRect/>
          </a:stretch>
        </p:blipFill>
        <p:spPr bwMode="auto">
          <a:xfrm>
            <a:off x="4286250" y="3571875"/>
            <a:ext cx="4500563" cy="307181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sz="half" idx="1"/>
          </p:nvPr>
        </p:nvSpPr>
        <p:spPr>
          <a:xfrm>
            <a:off x="142875" y="0"/>
            <a:ext cx="4781550" cy="6858000"/>
          </a:xfrm>
        </p:spPr>
        <p:txBody>
          <a:bodyPr/>
          <a:lstStyle/>
          <a:p>
            <a:r>
              <a:rPr lang="ru-RU" sz="2000" smtClean="0"/>
              <a:t>Несмотря на различия, все эти материалы содержат в своем составе оксиды: диоксид кремния SiO</a:t>
            </a:r>
            <a:r>
              <a:rPr lang="ru-RU" sz="2000" baseline="-25000" smtClean="0"/>
              <a:t>2</a:t>
            </a:r>
            <a:r>
              <a:rPr lang="ru-RU" sz="2000" smtClean="0"/>
              <a:t> (кварц или кремнекислота), оксид алюминия Al</a:t>
            </a:r>
            <a:r>
              <a:rPr lang="ru-RU" sz="2000" baseline="-25000" smtClean="0"/>
              <a:t>2</a:t>
            </a:r>
            <a:r>
              <a:rPr lang="ru-RU" sz="2000" smtClean="0"/>
              <a:t>O</a:t>
            </a:r>
            <a:r>
              <a:rPr lang="ru-RU" sz="2000" baseline="-25000" smtClean="0"/>
              <a:t>3</a:t>
            </a:r>
            <a:r>
              <a:rPr lang="ru-RU" sz="2000" smtClean="0"/>
              <a:t> (глинозём), оксид железа Fe</a:t>
            </a:r>
            <a:r>
              <a:rPr lang="ru-RU" sz="2000" baseline="-25000" smtClean="0"/>
              <a:t>2</a:t>
            </a:r>
            <a:r>
              <a:rPr lang="ru-RU" sz="2000" smtClean="0"/>
              <a:t>O</a:t>
            </a:r>
            <a:r>
              <a:rPr lang="ru-RU" sz="2000" baseline="-25000" smtClean="0"/>
              <a:t>3</a:t>
            </a:r>
            <a:r>
              <a:rPr lang="ru-RU" sz="2000" smtClean="0"/>
              <a:t> — и вызывают взаимодействие с ними извести; при этом происходит присоединение воды (гидратация) с образованием в первую очередь соединений с кремнезёмом. В результате кристаллизуются нерастворимые гидросиликаты кальция. В средние века было случайно обнаружено, что продукты обжига загрязнённых глиной известняков по водостойкости не уступают римским пуццолановым смесям и даже превосходят их</a:t>
            </a:r>
            <a:r>
              <a:rPr lang="ru-RU" sz="1900" smtClean="0"/>
              <a:t>.</a:t>
            </a:r>
          </a:p>
        </p:txBody>
      </p:sp>
      <p:pic>
        <p:nvPicPr>
          <p:cNvPr id="7171" name="Picture 2"/>
          <p:cNvPicPr>
            <a:picLocks noChangeAspect="1" noChangeArrowheads="1"/>
          </p:cNvPicPr>
          <p:nvPr/>
        </p:nvPicPr>
        <p:blipFill>
          <a:blip r:embed="rId2" cstate="email"/>
          <a:srcRect/>
          <a:stretch>
            <a:fillRect/>
          </a:stretch>
        </p:blipFill>
        <p:spPr bwMode="auto">
          <a:xfrm>
            <a:off x="4857750" y="285750"/>
            <a:ext cx="4071938" cy="2857500"/>
          </a:xfrm>
          <a:prstGeom prst="rect">
            <a:avLst/>
          </a:prstGeom>
          <a:noFill/>
          <a:ln w="9525">
            <a:noFill/>
            <a:miter lim="800000"/>
            <a:headEnd/>
            <a:tailEnd/>
          </a:ln>
        </p:spPr>
      </p:pic>
      <p:sp>
        <p:nvSpPr>
          <p:cNvPr id="7172" name="TextBox 6"/>
          <p:cNvSpPr txBox="1">
            <a:spLocks noChangeArrowheads="1"/>
          </p:cNvSpPr>
          <p:nvPr/>
        </p:nvSpPr>
        <p:spPr bwMode="auto">
          <a:xfrm>
            <a:off x="5000625" y="3143250"/>
            <a:ext cx="3786188" cy="369888"/>
          </a:xfrm>
          <a:prstGeom prst="rect">
            <a:avLst/>
          </a:prstGeom>
          <a:noFill/>
          <a:ln w="9525">
            <a:noFill/>
            <a:miter lim="800000"/>
            <a:headEnd/>
            <a:tailEnd/>
          </a:ln>
        </p:spPr>
        <p:txBody>
          <a:bodyPr>
            <a:spAutoFit/>
          </a:bodyPr>
          <a:lstStyle/>
          <a:p>
            <a:r>
              <a:rPr lang="ru-RU">
                <a:latin typeface="Constantia" pitchFamily="18" charset="0"/>
              </a:rPr>
              <a:t>SiO</a:t>
            </a:r>
            <a:r>
              <a:rPr lang="ru-RU" baseline="-25000">
                <a:latin typeface="Constantia" pitchFamily="18" charset="0"/>
              </a:rPr>
              <a:t>2</a:t>
            </a:r>
            <a:endParaRPr lang="ru-RU">
              <a:latin typeface="Constantia" pitchFamily="18" charset="0"/>
            </a:endParaRPr>
          </a:p>
        </p:txBody>
      </p:sp>
      <p:pic>
        <p:nvPicPr>
          <p:cNvPr id="7173" name="Picture 3"/>
          <p:cNvPicPr>
            <a:picLocks noChangeAspect="1" noChangeArrowheads="1"/>
          </p:cNvPicPr>
          <p:nvPr/>
        </p:nvPicPr>
        <p:blipFill>
          <a:blip r:embed="rId3" cstate="email"/>
          <a:srcRect/>
          <a:stretch>
            <a:fillRect/>
          </a:stretch>
        </p:blipFill>
        <p:spPr bwMode="auto">
          <a:xfrm>
            <a:off x="4857750" y="3500438"/>
            <a:ext cx="4071938" cy="2643187"/>
          </a:xfrm>
          <a:prstGeom prst="rect">
            <a:avLst/>
          </a:prstGeom>
          <a:noFill/>
          <a:ln w="9525">
            <a:noFill/>
            <a:miter lim="800000"/>
            <a:headEnd/>
            <a:tailEnd/>
          </a:ln>
        </p:spPr>
      </p:pic>
      <p:sp>
        <p:nvSpPr>
          <p:cNvPr id="7174" name="TextBox 8"/>
          <p:cNvSpPr txBox="1">
            <a:spLocks noChangeArrowheads="1"/>
          </p:cNvSpPr>
          <p:nvPr/>
        </p:nvSpPr>
        <p:spPr bwMode="auto">
          <a:xfrm>
            <a:off x="4857750" y="6215063"/>
            <a:ext cx="4000500" cy="369887"/>
          </a:xfrm>
          <a:prstGeom prst="rect">
            <a:avLst/>
          </a:prstGeom>
          <a:noFill/>
          <a:ln w="9525">
            <a:noFill/>
            <a:miter lim="800000"/>
            <a:headEnd/>
            <a:tailEnd/>
          </a:ln>
        </p:spPr>
        <p:txBody>
          <a:bodyPr>
            <a:spAutoFit/>
          </a:bodyPr>
          <a:lstStyle/>
          <a:p>
            <a:r>
              <a:rPr lang="en-US">
                <a:latin typeface="Constantia" pitchFamily="18" charset="0"/>
              </a:rPr>
              <a:t>Al2O3</a:t>
            </a:r>
            <a:endParaRPr lang="ru-RU">
              <a:latin typeface="Constantia" pitchFamily="18" charset="0"/>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nvGraphicFramePr>
        <p:xfrm>
          <a:off x="4333875" y="4929188"/>
          <a:ext cx="4810116" cy="1571636"/>
        </p:xfrm>
        <a:graphic>
          <a:graphicData uri="http://schemas.openxmlformats.org/drawingml/2006/table">
            <a:tbl>
              <a:tblPr firstRow="1" bandRow="1">
                <a:tableStyleId>{5C22544A-7EE6-4342-B048-85BDC9FD1C3A}</a:tableStyleId>
              </a:tblPr>
              <a:tblGrid>
                <a:gridCol w="4810116"/>
              </a:tblGrid>
              <a:tr h="1571636">
                <a:tc>
                  <a:txBody>
                    <a:bodyPr/>
                    <a:lstStyle/>
                    <a:p>
                      <a:endParaRPr lang="ru-RU" dirty="0"/>
                    </a:p>
                  </a:txBody>
                  <a:tcPr/>
                </a:tc>
              </a:tr>
            </a:tbl>
          </a:graphicData>
        </a:graphic>
      </p:graphicFrame>
      <p:pic>
        <p:nvPicPr>
          <p:cNvPr id="8200"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8201" name="Содержимое 2"/>
          <p:cNvSpPr>
            <a:spLocks noGrp="1"/>
          </p:cNvSpPr>
          <p:nvPr>
            <p:ph sz="half" idx="1"/>
          </p:nvPr>
        </p:nvSpPr>
        <p:spPr>
          <a:xfrm>
            <a:off x="142875" y="0"/>
            <a:ext cx="4286250" cy="6715125"/>
          </a:xfrm>
        </p:spPr>
        <p:txBody>
          <a:bodyPr>
            <a:normAutofit fontScale="92500"/>
          </a:bodyPr>
          <a:lstStyle/>
          <a:p>
            <a:r>
              <a:rPr lang="ru-RU" dirty="0" smtClean="0">
                <a:solidFill>
                  <a:schemeClr val="bg1"/>
                </a:solidFill>
              </a:rPr>
              <a:t>Цемент получается при нагревании извести и глины или других материалов сходного валового состава и достаточной активности до температуры 1450° С. Происходит частичное плавление, и образуются гранулы клинкера. Для получения цемента клинкер перемешивают с несколькими процентами гипса и тонко перемалывают</a:t>
            </a:r>
          </a:p>
        </p:txBody>
      </p:sp>
      <p:sp>
        <p:nvSpPr>
          <p:cNvPr id="8202" name="TextBox 8"/>
          <p:cNvSpPr txBox="1">
            <a:spLocks noChangeArrowheads="1"/>
          </p:cNvSpPr>
          <p:nvPr/>
        </p:nvSpPr>
        <p:spPr bwMode="auto">
          <a:xfrm>
            <a:off x="5357813" y="1000125"/>
            <a:ext cx="3429000" cy="369888"/>
          </a:xfrm>
          <a:prstGeom prst="rect">
            <a:avLst/>
          </a:prstGeom>
          <a:noFill/>
          <a:ln w="9525">
            <a:noFill/>
            <a:miter lim="800000"/>
            <a:headEnd/>
            <a:tailEnd/>
          </a:ln>
        </p:spPr>
        <p:txBody>
          <a:bodyPr>
            <a:spAutoFit/>
          </a:bodyPr>
          <a:lstStyle/>
          <a:p>
            <a:endParaRPr lang="ru-RU">
              <a:latin typeface="Constantia" pitchFamily="18" charset="0"/>
            </a:endParaRPr>
          </a:p>
        </p:txBody>
      </p:sp>
      <p:sp>
        <p:nvSpPr>
          <p:cNvPr id="8203" name="Прямоугольник 12"/>
          <p:cNvSpPr>
            <a:spLocks noChangeArrowheads="1"/>
          </p:cNvSpPr>
          <p:nvPr/>
        </p:nvSpPr>
        <p:spPr bwMode="auto">
          <a:xfrm>
            <a:off x="4286250" y="5715000"/>
            <a:ext cx="4572000" cy="923925"/>
          </a:xfrm>
          <a:prstGeom prst="rect">
            <a:avLst/>
          </a:prstGeom>
          <a:noFill/>
          <a:ln w="9525">
            <a:noFill/>
            <a:miter lim="800000"/>
            <a:headEnd/>
            <a:tailEnd/>
          </a:ln>
        </p:spPr>
        <p:txBody>
          <a:bodyPr>
            <a:spAutoFit/>
          </a:bodyPr>
          <a:lstStyle/>
          <a:p>
            <a:r>
              <a:rPr lang="ru-RU">
                <a:solidFill>
                  <a:schemeClr val="bg1"/>
                </a:solidFill>
                <a:latin typeface="Constantia" pitchFamily="18" charset="0"/>
              </a:rPr>
              <a:t>Типичный клинкер имеет примерный состав 67 % СаО, 22 % SiO</a:t>
            </a:r>
            <a:r>
              <a:rPr lang="ru-RU" baseline="-25000">
                <a:solidFill>
                  <a:schemeClr val="bg1"/>
                </a:solidFill>
                <a:latin typeface="Constantia" pitchFamily="18" charset="0"/>
              </a:rPr>
              <a:t>2</a:t>
            </a:r>
            <a:r>
              <a:rPr lang="ru-RU">
                <a:solidFill>
                  <a:schemeClr val="bg1"/>
                </a:solidFill>
                <a:latin typeface="Constantia" pitchFamily="18" charset="0"/>
              </a:rPr>
              <a:t>, 5 % Аl</a:t>
            </a:r>
            <a:r>
              <a:rPr lang="ru-RU" baseline="-25000">
                <a:solidFill>
                  <a:schemeClr val="bg1"/>
                </a:solidFill>
                <a:latin typeface="Constantia" pitchFamily="18" charset="0"/>
              </a:rPr>
              <a:t>2</a:t>
            </a:r>
            <a:r>
              <a:rPr lang="ru-RU">
                <a:solidFill>
                  <a:schemeClr val="bg1"/>
                </a:solidFill>
                <a:latin typeface="Constantia" pitchFamily="18" charset="0"/>
              </a:rPr>
              <a:t>О</a:t>
            </a:r>
            <a:r>
              <a:rPr lang="ru-RU" baseline="-25000">
                <a:solidFill>
                  <a:schemeClr val="bg1"/>
                </a:solidFill>
                <a:latin typeface="Constantia" pitchFamily="18" charset="0"/>
              </a:rPr>
              <a:t>3</a:t>
            </a:r>
            <a:r>
              <a:rPr lang="ru-RU">
                <a:solidFill>
                  <a:schemeClr val="bg1"/>
                </a:solidFill>
                <a:latin typeface="Constantia" pitchFamily="18" charset="0"/>
              </a:rPr>
              <a:t>, 3 % Fе</a:t>
            </a:r>
            <a:r>
              <a:rPr lang="ru-RU" baseline="-25000">
                <a:solidFill>
                  <a:schemeClr val="bg1"/>
                </a:solidFill>
                <a:latin typeface="Constantia" pitchFamily="18" charset="0"/>
              </a:rPr>
              <a:t>2</a:t>
            </a:r>
            <a:r>
              <a:rPr lang="ru-RU">
                <a:solidFill>
                  <a:schemeClr val="bg1"/>
                </a:solidFill>
                <a:latin typeface="Constantia" pitchFamily="18" charset="0"/>
              </a:rPr>
              <a:t>O</a:t>
            </a:r>
            <a:r>
              <a:rPr lang="ru-RU" baseline="-25000">
                <a:solidFill>
                  <a:schemeClr val="bg1"/>
                </a:solidFill>
                <a:latin typeface="Constantia" pitchFamily="18" charset="0"/>
              </a:rPr>
              <a:t>3</a:t>
            </a:r>
            <a:r>
              <a:rPr lang="ru-RU">
                <a:solidFill>
                  <a:schemeClr val="bg1"/>
                </a:solidFill>
                <a:latin typeface="Constantia" pitchFamily="18" charset="0"/>
              </a:rPr>
              <a:t> и 3 % других компонентов .</a:t>
            </a:r>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sz="7600" b="1" i="1"/>
              <a:t>Производство керамики</a:t>
            </a:r>
          </a:p>
        </p:txBody>
      </p:sp>
      <p:sp>
        <p:nvSpPr>
          <p:cNvPr id="2051" name="Rectangle 3"/>
          <p:cNvSpPr>
            <a:spLocks noGrp="1" noChangeArrowheads="1"/>
          </p:cNvSpPr>
          <p:nvPr>
            <p:ph type="subTitle" idx="1"/>
          </p:nvPr>
        </p:nvSpPr>
        <p:spPr/>
        <p:txBody>
          <a:bodyPr/>
          <a:lstStyle/>
          <a:p>
            <a:endParaRPr lang="ru-RU"/>
          </a:p>
        </p:txBody>
      </p:sp>
      <p:pic>
        <p:nvPicPr>
          <p:cNvPr id="2052" name="Picture 4"/>
          <p:cNvPicPr>
            <a:picLocks noChangeAspect="1" noChangeArrowheads="1"/>
          </p:cNvPicPr>
          <p:nvPr/>
        </p:nvPicPr>
        <p:blipFill>
          <a:blip r:embed="rId2" cstate="email"/>
          <a:srcRect/>
          <a:stretch>
            <a:fillRect/>
          </a:stretch>
        </p:blipFill>
        <p:spPr bwMode="auto">
          <a:xfrm>
            <a:off x="2411413" y="3500438"/>
            <a:ext cx="3671887" cy="2754312"/>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
                                          </p:val>
                                        </p:tav>
                                        <p:tav tm="100000">
                                          <p:val>
                                            <p:strVal val="#ppt_w"/>
                                          </p:val>
                                        </p:tav>
                                      </p:tavLst>
                                    </p:anim>
                                    <p:anim calcmode="lin" valueType="num">
                                      <p:cBhvr>
                                        <p:cTn id="8" dur="2000" fill="hold"/>
                                        <p:tgtEl>
                                          <p:spTgt spid="20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4"/>
                                          </p:val>
                                        </p:tav>
                                        <p:tav tm="100000">
                                          <p:val>
                                            <p:strVal val="#ppt_x"/>
                                          </p:val>
                                        </p:tav>
                                      </p:tavLst>
                                    </p:anim>
                                    <p:anim calcmode="lin" valueType="num">
                                      <p:cBhvr>
                                        <p:cTn id="10" dur="2000" fill="hold"/>
                                        <p:tgtEl>
                                          <p:spTgt spid="20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500">
                                          <p:stCondLst>
                                            <p:cond delay="0"/>
                                          </p:stCondLst>
                                        </p:cTn>
                                        <p:tgtEl>
                                          <p:spTgt spid="2051">
                                            <p:txEl>
                                              <p:pRg st="0" end="0"/>
                                            </p:txEl>
                                          </p:spTgt>
                                        </p:tgtEl>
                                      </p:cBhvr>
                                    </p:animEffect>
                                    <p:anim calcmode="lin" valueType="num">
                                      <p:cBhvr>
                                        <p:cTn id="16" dur="500" fill="hold">
                                          <p:stCondLst>
                                            <p:cond delay="0"/>
                                          </p:stCondLst>
                                        </p:cTn>
                                        <p:tgtEl>
                                          <p:spTgt spid="205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endParaRPr lang="ru-RU"/>
          </a:p>
        </p:txBody>
      </p:sp>
      <p:sp>
        <p:nvSpPr>
          <p:cNvPr id="51205" name="Rectangle 5"/>
          <p:cNvSpPr>
            <a:spLocks noGrp="1" noChangeArrowheads="1"/>
          </p:cNvSpPr>
          <p:nvPr>
            <p:ph type="body" sz="half" idx="1"/>
          </p:nvPr>
        </p:nvSpPr>
        <p:spPr/>
        <p:txBody>
          <a:bodyPr/>
          <a:lstStyle/>
          <a:p>
            <a:pPr>
              <a:lnSpc>
                <a:spcPct val="80000"/>
              </a:lnSpc>
            </a:pPr>
            <a:r>
              <a:rPr lang="ru-RU" sz="2400" b="1" i="1">
                <a:solidFill>
                  <a:schemeClr val="hlink"/>
                </a:solidFill>
              </a:rPr>
              <a:t>Керамика</a:t>
            </a:r>
            <a:r>
              <a:rPr lang="ru-RU" sz="2400"/>
              <a:t> (др.-греч. κέραμος — глина) — изделия из неорганических, неметаллических материалов (например глины) и их смесей с минеральными добавками, изготовляемые под воздействием высокой температуры с последующим охлаждением.</a:t>
            </a:r>
          </a:p>
        </p:txBody>
      </p:sp>
      <p:pic>
        <p:nvPicPr>
          <p:cNvPr id="51207" name="Picture 7"/>
          <p:cNvPicPr>
            <a:picLocks noGrp="1" noChangeAspect="1" noChangeArrowheads="1"/>
          </p:cNvPicPr>
          <p:nvPr>
            <p:ph sz="half" idx="2"/>
          </p:nvPr>
        </p:nvPicPr>
        <p:blipFill>
          <a:blip r:embed="rId2" cstate="email"/>
          <a:srcRect/>
          <a:stretch>
            <a:fillRect/>
          </a:stretch>
        </p:blipFill>
        <p:spPr>
          <a:xfrm>
            <a:off x="5076825" y="1052513"/>
            <a:ext cx="3003550" cy="4529137"/>
          </a:xfrm>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2000"/>
                                        <p:tgtEl>
                                          <p:spTgt spid="51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fade">
                                      <p:cBhvr>
                                        <p:cTn id="10" dur="2000"/>
                                        <p:tgtEl>
                                          <p:spTgt spid="51205"/>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1207"/>
                                        </p:tgtEl>
                                        <p:attrNameLst>
                                          <p:attrName>style.visibility</p:attrName>
                                        </p:attrNameLst>
                                      </p:cBhvr>
                                      <p:to>
                                        <p:strVal val="visible"/>
                                      </p:to>
                                    </p:set>
                                    <p:anim from="(-#ppt_w/2)" to="(#ppt_x)" calcmode="lin" valueType="num">
                                      <p:cBhvr>
                                        <p:cTn id="15" dur="600" fill="hold">
                                          <p:stCondLst>
                                            <p:cond delay="0"/>
                                          </p:stCondLst>
                                        </p:cTn>
                                        <p:tgtEl>
                                          <p:spTgt spid="51207"/>
                                        </p:tgtEl>
                                        <p:attrNameLst>
                                          <p:attrName>ppt_x</p:attrName>
                                        </p:attrNameLst>
                                      </p:cBhvr>
                                    </p:anim>
                                    <p:anim from="0" to="-1.0" calcmode="lin" valueType="num">
                                      <p:cBhvr>
                                        <p:cTn id="16" dur="200" decel="50000" autoRev="1" fill="hold">
                                          <p:stCondLst>
                                            <p:cond delay="600"/>
                                          </p:stCondLst>
                                        </p:cTn>
                                        <p:tgtEl>
                                          <p:spTgt spid="51207"/>
                                        </p:tgtEl>
                                        <p:attrNameLst>
                                          <p:attrName>xshear</p:attrName>
                                        </p:attrNameLst>
                                      </p:cBhvr>
                                    </p:anim>
                                    <p:animScale>
                                      <p:cBhvr>
                                        <p:cTn id="17" dur="200" decel="100000" autoRev="1" fill="hold">
                                          <p:stCondLst>
                                            <p:cond delay="600"/>
                                          </p:stCondLst>
                                        </p:cTn>
                                        <p:tgtEl>
                                          <p:spTgt spid="51207"/>
                                        </p:tgtEl>
                                      </p:cBhvr>
                                      <p:from x="100000" y="100000"/>
                                      <p:to x="80000" y="100000"/>
                                    </p:animScale>
                                    <p:anim by="(#ppt_h/3+#ppt_w*0.1)" calcmode="lin" valueType="num">
                                      <p:cBhvr additive="sum">
                                        <p:cTn id="18" dur="200" decel="100000" autoRev="1" fill="hold">
                                          <p:stCondLst>
                                            <p:cond delay="600"/>
                                          </p:stCondLst>
                                        </p:cTn>
                                        <p:tgtEl>
                                          <p:spTgt spid="5120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endParaRPr lang="ru-RU"/>
          </a:p>
        </p:txBody>
      </p:sp>
      <p:sp>
        <p:nvSpPr>
          <p:cNvPr id="51205" name="Rectangle 5"/>
          <p:cNvSpPr>
            <a:spLocks noGrp="1" noChangeArrowheads="1"/>
          </p:cNvSpPr>
          <p:nvPr>
            <p:ph type="body" sz="half" idx="1"/>
          </p:nvPr>
        </p:nvSpPr>
        <p:spPr/>
        <p:txBody>
          <a:bodyPr/>
          <a:lstStyle/>
          <a:p>
            <a:pPr>
              <a:lnSpc>
                <a:spcPct val="80000"/>
              </a:lnSpc>
            </a:pPr>
            <a:r>
              <a:rPr lang="ru-RU" sz="2400" b="1" i="1">
                <a:solidFill>
                  <a:schemeClr val="hlink"/>
                </a:solidFill>
              </a:rPr>
              <a:t>Керамика</a:t>
            </a:r>
            <a:r>
              <a:rPr lang="ru-RU" sz="2400"/>
              <a:t> (др.-греч. κέραμος — глина) — изделия из неорганических, неметаллических материалов (например глины) и их смесей с минеральными добавками, изготовляемые под воздействием высокой температуры с последующим охлаждением.</a:t>
            </a:r>
          </a:p>
        </p:txBody>
      </p:sp>
      <p:pic>
        <p:nvPicPr>
          <p:cNvPr id="51207" name="Picture 7"/>
          <p:cNvPicPr>
            <a:picLocks noGrp="1" noChangeAspect="1" noChangeArrowheads="1"/>
          </p:cNvPicPr>
          <p:nvPr>
            <p:ph sz="half" idx="2"/>
          </p:nvPr>
        </p:nvPicPr>
        <p:blipFill>
          <a:blip r:embed="rId2" cstate="email"/>
          <a:srcRect/>
          <a:stretch>
            <a:fillRect/>
          </a:stretch>
        </p:blipFill>
        <p:spPr>
          <a:xfrm>
            <a:off x="5076825" y="1052513"/>
            <a:ext cx="3003550" cy="4529137"/>
          </a:xfrm>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2000"/>
                                        <p:tgtEl>
                                          <p:spTgt spid="51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fade">
                                      <p:cBhvr>
                                        <p:cTn id="10" dur="2000"/>
                                        <p:tgtEl>
                                          <p:spTgt spid="51205"/>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1207"/>
                                        </p:tgtEl>
                                        <p:attrNameLst>
                                          <p:attrName>style.visibility</p:attrName>
                                        </p:attrNameLst>
                                      </p:cBhvr>
                                      <p:to>
                                        <p:strVal val="visible"/>
                                      </p:to>
                                    </p:set>
                                    <p:anim from="(-#ppt_w/2)" to="(#ppt_x)" calcmode="lin" valueType="num">
                                      <p:cBhvr>
                                        <p:cTn id="15" dur="600" fill="hold">
                                          <p:stCondLst>
                                            <p:cond delay="0"/>
                                          </p:stCondLst>
                                        </p:cTn>
                                        <p:tgtEl>
                                          <p:spTgt spid="51207"/>
                                        </p:tgtEl>
                                        <p:attrNameLst>
                                          <p:attrName>ppt_x</p:attrName>
                                        </p:attrNameLst>
                                      </p:cBhvr>
                                    </p:anim>
                                    <p:anim from="0" to="-1.0" calcmode="lin" valueType="num">
                                      <p:cBhvr>
                                        <p:cTn id="16" dur="200" decel="50000" autoRev="1" fill="hold">
                                          <p:stCondLst>
                                            <p:cond delay="600"/>
                                          </p:stCondLst>
                                        </p:cTn>
                                        <p:tgtEl>
                                          <p:spTgt spid="51207"/>
                                        </p:tgtEl>
                                        <p:attrNameLst>
                                          <p:attrName>xshear</p:attrName>
                                        </p:attrNameLst>
                                      </p:cBhvr>
                                    </p:anim>
                                    <p:animScale>
                                      <p:cBhvr>
                                        <p:cTn id="17" dur="200" decel="100000" autoRev="1" fill="hold">
                                          <p:stCondLst>
                                            <p:cond delay="600"/>
                                          </p:stCondLst>
                                        </p:cTn>
                                        <p:tgtEl>
                                          <p:spTgt spid="51207"/>
                                        </p:tgtEl>
                                      </p:cBhvr>
                                      <p:from x="100000" y="100000"/>
                                      <p:to x="80000" y="100000"/>
                                    </p:animScale>
                                    <p:anim by="(#ppt_h/3+#ppt_w*0.1)" calcmode="lin" valueType="num">
                                      <p:cBhvr additive="sum">
                                        <p:cTn id="18" dur="200" decel="100000" autoRev="1" fill="hold">
                                          <p:stCondLst>
                                            <p:cond delay="600"/>
                                          </p:stCondLst>
                                        </p:cTn>
                                        <p:tgtEl>
                                          <p:spTgt spid="5120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70775" cy="725487"/>
          </a:xfrm>
        </p:spPr>
        <p:txBody>
          <a:bodyPr>
            <a:normAutofit/>
          </a:bodyPr>
          <a:lstStyle/>
          <a:p>
            <a:pPr algn="ctr" eaLnBrk="1" fontAlgn="auto" hangingPunct="1">
              <a:spcAft>
                <a:spcPts val="0"/>
              </a:spcAft>
              <a:defRPr/>
            </a:pPr>
            <a:r>
              <a:rPr lang="ru-RU" dirty="0" smtClean="0"/>
              <a:t>Тектоническая карта.</a:t>
            </a:r>
            <a:endParaRPr lang="ru-RU" dirty="0"/>
          </a:p>
        </p:txBody>
      </p:sp>
      <p:pic>
        <p:nvPicPr>
          <p:cNvPr id="10" name="Рисунок 9" descr="Безымянный.bmp"/>
          <p:cNvPicPr>
            <a:picLocks noChangeAspect="1"/>
          </p:cNvPicPr>
          <p:nvPr/>
        </p:nvPicPr>
        <p:blipFill>
          <a:blip r:embed="rId2" cstate="email"/>
          <a:srcRect/>
          <a:stretch>
            <a:fillRect/>
          </a:stretch>
        </p:blipFill>
        <p:spPr bwMode="auto">
          <a:xfrm>
            <a:off x="285750" y="1071563"/>
            <a:ext cx="8524875" cy="5305425"/>
          </a:xfrm>
          <a:prstGeom prst="rect">
            <a:avLst/>
          </a:prstGeom>
          <a:noFill/>
          <a:ln w="9525">
            <a:noFill/>
            <a:miter lim="800000"/>
            <a:headEnd/>
            <a:tailEnd/>
          </a:ln>
        </p:spPr>
      </p:pic>
      <p:sp>
        <p:nvSpPr>
          <p:cNvPr id="11" name="TextBox 10"/>
          <p:cNvSpPr txBox="1">
            <a:spLocks noChangeArrowheads="1"/>
          </p:cNvSpPr>
          <p:nvPr/>
        </p:nvSpPr>
        <p:spPr bwMode="auto">
          <a:xfrm>
            <a:off x="1785938" y="4071938"/>
            <a:ext cx="1428750" cy="430212"/>
          </a:xfrm>
          <a:prstGeom prst="rect">
            <a:avLst/>
          </a:prstGeom>
          <a:noFill/>
          <a:ln w="9525">
            <a:noFill/>
            <a:miter lim="800000"/>
            <a:headEnd/>
            <a:tailEnd/>
          </a:ln>
        </p:spPr>
        <p:txBody>
          <a:bodyPr>
            <a:spAutoFit/>
          </a:bodyPr>
          <a:lstStyle/>
          <a:p>
            <a:r>
              <a:rPr lang="ru-RU" sz="1100" b="1">
                <a:solidFill>
                  <a:schemeClr val="bg1"/>
                </a:solidFill>
              </a:rPr>
              <a:t>Ульяновская область</a:t>
            </a:r>
          </a:p>
        </p:txBody>
      </p:sp>
      <p:sp>
        <p:nvSpPr>
          <p:cNvPr id="9221" name="TextBox 5"/>
          <p:cNvSpPr txBox="1">
            <a:spLocks noChangeArrowheads="1"/>
          </p:cNvSpPr>
          <p:nvPr/>
        </p:nvSpPr>
        <p:spPr bwMode="auto">
          <a:xfrm>
            <a:off x="571500" y="1357313"/>
            <a:ext cx="7715250" cy="646112"/>
          </a:xfrm>
          <a:prstGeom prst="rect">
            <a:avLst/>
          </a:prstGeom>
          <a:noFill/>
          <a:ln w="9525">
            <a:noFill/>
            <a:miter lim="800000"/>
            <a:headEnd/>
            <a:tailEnd/>
          </a:ln>
        </p:spPr>
        <p:txBody>
          <a:bodyPr>
            <a:spAutoFit/>
          </a:bodyPr>
          <a:lstStyle/>
          <a:p>
            <a:r>
              <a:rPr lang="ru-RU" b="1" i="1">
                <a:solidFill>
                  <a:schemeClr val="bg1"/>
                </a:solidFill>
              </a:rPr>
              <a:t>Определите, в пределах какой тектонической структуры расположена территория Ульяновской области.</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221"/>
                                        </p:tgtEl>
                                        <p:attrNameLst>
                                          <p:attrName>style.visibility</p:attrName>
                                        </p:attrNameLst>
                                      </p:cBhvr>
                                      <p:to>
                                        <p:strVal val="visible"/>
                                      </p:to>
                                    </p:set>
                                    <p:animEffect transition="in" filter="box(in)">
                                      <p:cBhvr>
                                        <p:cTn id="26"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Rectangle 12"/>
          <p:cNvSpPr>
            <a:spLocks noGrp="1" noChangeArrowheads="1"/>
          </p:cNvSpPr>
          <p:nvPr>
            <p:ph type="title"/>
          </p:nvPr>
        </p:nvSpPr>
        <p:spPr/>
        <p:txBody>
          <a:bodyPr/>
          <a:lstStyle/>
          <a:p>
            <a:r>
              <a:rPr lang="ru-RU"/>
              <a:t>Производство</a:t>
            </a:r>
          </a:p>
        </p:txBody>
      </p:sp>
      <p:sp>
        <p:nvSpPr>
          <p:cNvPr id="52235" name="Rectangle 11"/>
          <p:cNvSpPr>
            <a:spLocks noGrp="1" noChangeArrowheads="1"/>
          </p:cNvSpPr>
          <p:nvPr>
            <p:ph type="body" sz="half" idx="3"/>
          </p:nvPr>
        </p:nvSpPr>
        <p:spPr>
          <a:xfrm>
            <a:off x="4787900" y="1700213"/>
            <a:ext cx="4038600" cy="4530725"/>
          </a:xfrm>
        </p:spPr>
        <p:txBody>
          <a:bodyPr/>
          <a:lstStyle/>
          <a:p>
            <a:r>
              <a:rPr lang="ru-RU" sz="2400"/>
              <a:t>Исходя из происхождения слова керамика понимаются такие изделия, для которых глина, смешанная с полевым шпатом, кварцем или известью, служит главным сырьем </a:t>
            </a:r>
          </a:p>
        </p:txBody>
      </p:sp>
      <p:pic>
        <p:nvPicPr>
          <p:cNvPr id="52239" name="Picture 15"/>
          <p:cNvPicPr>
            <a:picLocks noGrp="1" noChangeAspect="1" noChangeArrowheads="1"/>
          </p:cNvPicPr>
          <p:nvPr>
            <p:ph sz="quarter" idx="1"/>
          </p:nvPr>
        </p:nvPicPr>
        <p:blipFill>
          <a:blip r:embed="rId2" cstate="email"/>
          <a:srcRect/>
          <a:stretch>
            <a:fillRect/>
          </a:stretch>
        </p:blipFill>
        <p:spPr>
          <a:xfrm>
            <a:off x="928662" y="1436563"/>
            <a:ext cx="2659088" cy="1914649"/>
          </a:xfrm>
          <a:ln/>
        </p:spPr>
      </p:pic>
      <p:pic>
        <p:nvPicPr>
          <p:cNvPr id="52240" name="Picture 16"/>
          <p:cNvPicPr>
            <a:picLocks noGrp="1" noChangeAspect="1" noChangeArrowheads="1"/>
          </p:cNvPicPr>
          <p:nvPr>
            <p:ph sz="quarter" idx="2"/>
          </p:nvPr>
        </p:nvPicPr>
        <p:blipFill>
          <a:blip r:embed="rId3" cstate="email"/>
          <a:srcRect/>
          <a:stretch>
            <a:fillRect/>
          </a:stretch>
        </p:blipFill>
        <p:spPr>
          <a:xfrm>
            <a:off x="7308850" y="5013325"/>
            <a:ext cx="1584325" cy="1584325"/>
          </a:xfrm>
          <a:ln/>
        </p:spPr>
      </p:pic>
      <p:pic>
        <p:nvPicPr>
          <p:cNvPr id="52241" name="Picture 17"/>
          <p:cNvPicPr>
            <a:picLocks noChangeAspect="1" noChangeArrowheads="1"/>
          </p:cNvPicPr>
          <p:nvPr/>
        </p:nvPicPr>
        <p:blipFill>
          <a:blip r:embed="rId4" cstate="email"/>
          <a:srcRect/>
          <a:stretch>
            <a:fillRect/>
          </a:stretch>
        </p:blipFill>
        <p:spPr bwMode="auto">
          <a:xfrm>
            <a:off x="755650" y="3573463"/>
            <a:ext cx="4038600" cy="3032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6"/>
                                        </p:tgtEl>
                                        <p:attrNameLst>
                                          <p:attrName>style.visibility</p:attrName>
                                        </p:attrNameLst>
                                      </p:cBhvr>
                                      <p:to>
                                        <p:strVal val="visible"/>
                                      </p:to>
                                    </p:set>
                                    <p:anim calcmode="discrete" valueType="clr">
                                      <p:cBhvr override="childStyle">
                                        <p:cTn id="7" dur="80"/>
                                        <p:tgtEl>
                                          <p:spTgt spid="522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6"/>
                                        </p:tgtEl>
                                        <p:attrNameLst>
                                          <p:attrName>fillcolor</p:attrName>
                                        </p:attrNameLst>
                                      </p:cBhvr>
                                      <p:tavLst>
                                        <p:tav tm="0">
                                          <p:val>
                                            <p:clrVal>
                                              <a:schemeClr val="accent2"/>
                                            </p:clrVal>
                                          </p:val>
                                        </p:tav>
                                        <p:tav tm="50000">
                                          <p:val>
                                            <p:clrVal>
                                              <a:schemeClr val="hlink"/>
                                            </p:clrVal>
                                          </p:val>
                                        </p:tav>
                                      </p:tavLst>
                                    </p:anim>
                                    <p:set>
                                      <p:cBhvr>
                                        <p:cTn id="9" dur="80"/>
                                        <p:tgtEl>
                                          <p:spTgt spid="522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2235">
                                            <p:txEl>
                                              <p:pRg st="0" end="0"/>
                                            </p:txEl>
                                          </p:spTgt>
                                        </p:tgtEl>
                                        <p:attrNameLst>
                                          <p:attrName>style.visibility</p:attrName>
                                        </p:attrNameLst>
                                      </p:cBhvr>
                                      <p:to>
                                        <p:strVal val="visible"/>
                                      </p:to>
                                    </p:set>
                                    <p:anim calcmode="discrete" valueType="clr">
                                      <p:cBhvr override="childStyle">
                                        <p:cTn id="14" dur="80"/>
                                        <p:tgtEl>
                                          <p:spTgt spid="522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223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223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8" presetClass="entr" presetSubtype="0" fill="hold" nodeType="clickEffect">
                                  <p:stCondLst>
                                    <p:cond delay="0"/>
                                  </p:stCondLst>
                                  <p:childTnLst>
                                    <p:set>
                                      <p:cBhvr>
                                        <p:cTn id="20" dur="1" fill="hold">
                                          <p:stCondLst>
                                            <p:cond delay="0"/>
                                          </p:stCondLst>
                                        </p:cTn>
                                        <p:tgtEl>
                                          <p:spTgt spid="52240"/>
                                        </p:tgtEl>
                                        <p:attrNameLst>
                                          <p:attrName>style.visibility</p:attrName>
                                        </p:attrNameLst>
                                      </p:cBhvr>
                                      <p:to>
                                        <p:strVal val="visible"/>
                                      </p:to>
                                    </p:set>
                                    <p:anim calcmode="lin" valueType="num">
                                      <p:cBhvr>
                                        <p:cTn id="21" dur="15000" fill="hold"/>
                                        <p:tgtEl>
                                          <p:spTgt spid="52240"/>
                                        </p:tgtEl>
                                        <p:attrNameLst>
                                          <p:attrName>ppt_x</p:attrName>
                                        </p:attrNameLst>
                                      </p:cBhvr>
                                      <p:tavLst>
                                        <p:tav tm="0">
                                          <p:val>
                                            <p:strVal val="#ppt_x"/>
                                          </p:val>
                                        </p:tav>
                                        <p:tav tm="100000">
                                          <p:val>
                                            <p:strVal val="#ppt_x"/>
                                          </p:val>
                                        </p:tav>
                                      </p:tavLst>
                                    </p:anim>
                                    <p:anim calcmode="lin" valueType="num">
                                      <p:cBhvr>
                                        <p:cTn id="22" dur="15000" fill="hold"/>
                                        <p:tgtEl>
                                          <p:spTgt spid="52240"/>
                                        </p:tgtEl>
                                        <p:attrNameLst>
                                          <p:attrName>ppt_y</p:attrName>
                                        </p:attrNameLst>
                                      </p:cBhvr>
                                      <p:tavLst>
                                        <p:tav tm="0">
                                          <p:val>
                                            <p:strVal val="#ppt_y+1"/>
                                          </p:val>
                                        </p:tav>
                                        <p:tav tm="100000">
                                          <p:val>
                                            <p:strVal val="#ppt_y-1"/>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52239"/>
                                        </p:tgtEl>
                                        <p:attrNameLst>
                                          <p:attrName>style.visibility</p:attrName>
                                        </p:attrNameLst>
                                      </p:cBhvr>
                                      <p:to>
                                        <p:strVal val="visible"/>
                                      </p:to>
                                    </p:set>
                                    <p:animEffect transition="in" filter="fade">
                                      <p:cBhvr>
                                        <p:cTn id="27" dur="100"/>
                                        <p:tgtEl>
                                          <p:spTgt spid="52239"/>
                                        </p:tgtEl>
                                      </p:cBhvr>
                                    </p:animEffect>
                                    <p:anim calcmode="lin" valueType="num">
                                      <p:cBhvr>
                                        <p:cTn id="28" dur="400" fill="hold"/>
                                        <p:tgtEl>
                                          <p:spTgt spid="52239"/>
                                        </p:tgtEl>
                                        <p:attrNameLst>
                                          <p:attrName>ppt_x</p:attrName>
                                        </p:attrNameLst>
                                      </p:cBhvr>
                                      <p:tavLst>
                                        <p:tav tm="0">
                                          <p:val>
                                            <p:strVal val="#ppt_x"/>
                                          </p:val>
                                        </p:tav>
                                        <p:tav tm="100000">
                                          <p:val>
                                            <p:strVal val="#ppt_x"/>
                                          </p:val>
                                        </p:tav>
                                      </p:tavLst>
                                    </p:anim>
                                    <p:anim calcmode="lin" valueType="num">
                                      <p:cBhvr>
                                        <p:cTn id="29" dur="400" fill="hold"/>
                                        <p:tgtEl>
                                          <p:spTgt spid="52239"/>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522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522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52241"/>
                                        </p:tgtEl>
                                        <p:attrNameLst>
                                          <p:attrName>style.visibility</p:attrName>
                                        </p:attrNameLst>
                                      </p:cBhvr>
                                      <p:to>
                                        <p:strVal val="visible"/>
                                      </p:to>
                                    </p:set>
                                    <p:anim calcmode="lin" valueType="num">
                                      <p:cBhvr>
                                        <p:cTn id="36" dur="1000" fill="hold"/>
                                        <p:tgtEl>
                                          <p:spTgt spid="52241"/>
                                        </p:tgtEl>
                                        <p:attrNameLst>
                                          <p:attrName>ppt_w</p:attrName>
                                        </p:attrNameLst>
                                      </p:cBhvr>
                                      <p:tavLst>
                                        <p:tav tm="0">
                                          <p:val>
                                            <p:fltVal val="0"/>
                                          </p:val>
                                        </p:tav>
                                        <p:tav tm="100000">
                                          <p:val>
                                            <p:strVal val="#ppt_w"/>
                                          </p:val>
                                        </p:tav>
                                      </p:tavLst>
                                    </p:anim>
                                    <p:anim calcmode="lin" valueType="num">
                                      <p:cBhvr>
                                        <p:cTn id="37" dur="1000" fill="hold"/>
                                        <p:tgtEl>
                                          <p:spTgt spid="52241"/>
                                        </p:tgtEl>
                                        <p:attrNameLst>
                                          <p:attrName>ppt_h</p:attrName>
                                        </p:attrNameLst>
                                      </p:cBhvr>
                                      <p:tavLst>
                                        <p:tav tm="0">
                                          <p:val>
                                            <p:fltVal val="0"/>
                                          </p:val>
                                        </p:tav>
                                        <p:tav tm="100000">
                                          <p:val>
                                            <p:strVal val="#ppt_h"/>
                                          </p:val>
                                        </p:tav>
                                      </p:tavLst>
                                    </p:anim>
                                    <p:anim calcmode="lin" valueType="num">
                                      <p:cBhvr>
                                        <p:cTn id="38" dur="1000" fill="hold"/>
                                        <p:tgtEl>
                                          <p:spTgt spid="52241"/>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22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p:bldP spid="522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Rectangle 10"/>
          <p:cNvSpPr>
            <a:spLocks noGrp="1" noChangeArrowheads="1"/>
          </p:cNvSpPr>
          <p:nvPr>
            <p:ph type="title"/>
          </p:nvPr>
        </p:nvSpPr>
        <p:spPr/>
        <p:txBody>
          <a:bodyPr/>
          <a:lstStyle/>
          <a:p>
            <a:endParaRPr lang="ru-RU"/>
          </a:p>
        </p:txBody>
      </p:sp>
      <p:sp>
        <p:nvSpPr>
          <p:cNvPr id="53259" name="Rectangle 11"/>
          <p:cNvSpPr>
            <a:spLocks noGrp="1" noChangeArrowheads="1"/>
          </p:cNvSpPr>
          <p:nvPr>
            <p:ph type="body" sz="half" idx="1"/>
          </p:nvPr>
        </p:nvSpPr>
        <p:spPr/>
        <p:txBody>
          <a:bodyPr/>
          <a:lstStyle/>
          <a:p>
            <a:r>
              <a:rPr lang="ru-RU" sz="2800"/>
              <a:t>Все исходные вещества перемешиваются и перерабатываются в массу, которая либо от руки, либо на поворотном круге формуется и затем обжигается. </a:t>
            </a:r>
            <a:endParaRPr lang="ru-RU" sz="2400"/>
          </a:p>
          <a:p>
            <a:pPr>
              <a:buFont typeface="Wingdings" pitchFamily="2" charset="2"/>
              <a:buNone/>
            </a:pPr>
            <a:endParaRPr lang="ru-RU" sz="2400"/>
          </a:p>
        </p:txBody>
      </p:sp>
      <p:pic>
        <p:nvPicPr>
          <p:cNvPr id="53262" name="Picture 14"/>
          <p:cNvPicPr>
            <a:picLocks noGrp="1" noChangeAspect="1" noChangeArrowheads="1"/>
          </p:cNvPicPr>
          <p:nvPr>
            <p:ph sz="quarter" idx="2"/>
          </p:nvPr>
        </p:nvPicPr>
        <p:blipFill>
          <a:blip r:embed="rId2" cstate="email"/>
          <a:srcRect/>
          <a:stretch>
            <a:fillRect/>
          </a:stretch>
        </p:blipFill>
        <p:spPr>
          <a:xfrm>
            <a:off x="4356100" y="3789363"/>
            <a:ext cx="3729038" cy="2806700"/>
          </a:xfrm>
          <a:ln/>
        </p:spPr>
      </p:pic>
      <p:pic>
        <p:nvPicPr>
          <p:cNvPr id="53263" name="Picture 15"/>
          <p:cNvPicPr>
            <a:picLocks noGrp="1" noChangeAspect="1" noChangeArrowheads="1"/>
          </p:cNvPicPr>
          <p:nvPr>
            <p:ph sz="quarter" idx="3"/>
          </p:nvPr>
        </p:nvPicPr>
        <p:blipFill>
          <a:blip r:embed="rId3" cstate="email"/>
          <a:srcRect/>
          <a:stretch>
            <a:fillRect/>
          </a:stretch>
        </p:blipFill>
        <p:spPr>
          <a:xfrm>
            <a:off x="4932363" y="188913"/>
            <a:ext cx="3240087" cy="3240087"/>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3259">
                                            <p:txEl>
                                              <p:pRg st="0" end="0"/>
                                            </p:txEl>
                                          </p:spTgt>
                                        </p:tgtEl>
                                        <p:attrNameLst>
                                          <p:attrName>style.visibility</p:attrName>
                                        </p:attrNameLst>
                                      </p:cBhvr>
                                      <p:to>
                                        <p:strVal val="visible"/>
                                      </p:to>
                                    </p:set>
                                    <p:anim calcmode="lin" valueType="num">
                                      <p:cBhvr>
                                        <p:cTn id="7" dur="500" fill="hold"/>
                                        <p:tgtEl>
                                          <p:spTgt spid="5325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53263"/>
                                        </p:tgtEl>
                                        <p:attrNameLst>
                                          <p:attrName>style.visibility</p:attrName>
                                        </p:attrNameLst>
                                      </p:cBhvr>
                                      <p:to>
                                        <p:strVal val="visible"/>
                                      </p:to>
                                    </p:set>
                                    <p:anim calcmode="lin" valueType="num">
                                      <p:cBhvr>
                                        <p:cTn id="15" dur="5000" fill="hold"/>
                                        <p:tgtEl>
                                          <p:spTgt spid="53263"/>
                                        </p:tgtEl>
                                        <p:attrNameLst>
                                          <p:attrName>ppt_w</p:attrName>
                                        </p:attrNameLst>
                                      </p:cBhvr>
                                      <p:tavLst>
                                        <p:tav tm="0" fmla="#ppt_w*sin(2.5*pi*$)">
                                          <p:val>
                                            <p:fltVal val="0"/>
                                          </p:val>
                                        </p:tav>
                                        <p:tav tm="100000">
                                          <p:val>
                                            <p:fltVal val="1"/>
                                          </p:val>
                                        </p:tav>
                                      </p:tavLst>
                                    </p:anim>
                                    <p:anim calcmode="lin" valueType="num">
                                      <p:cBhvr>
                                        <p:cTn id="16" dur="5000" fill="hold"/>
                                        <p:tgtEl>
                                          <p:spTgt spid="5326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53262"/>
                                        </p:tgtEl>
                                        <p:attrNameLst>
                                          <p:attrName>style.visibility</p:attrName>
                                        </p:attrNameLst>
                                      </p:cBhvr>
                                      <p:to>
                                        <p:strVal val="visible"/>
                                      </p:to>
                                    </p:set>
                                    <p:anim from="(-#ppt_w/2)" to="(#ppt_x)" calcmode="lin" valueType="num">
                                      <p:cBhvr>
                                        <p:cTn id="21" dur="600" fill="hold">
                                          <p:stCondLst>
                                            <p:cond delay="0"/>
                                          </p:stCondLst>
                                        </p:cTn>
                                        <p:tgtEl>
                                          <p:spTgt spid="53262"/>
                                        </p:tgtEl>
                                        <p:attrNameLst>
                                          <p:attrName>ppt_x</p:attrName>
                                        </p:attrNameLst>
                                      </p:cBhvr>
                                    </p:anim>
                                    <p:anim from="0" to="-1.0" calcmode="lin" valueType="num">
                                      <p:cBhvr>
                                        <p:cTn id="22" dur="200" decel="50000" autoRev="1" fill="hold">
                                          <p:stCondLst>
                                            <p:cond delay="600"/>
                                          </p:stCondLst>
                                        </p:cTn>
                                        <p:tgtEl>
                                          <p:spTgt spid="53262"/>
                                        </p:tgtEl>
                                        <p:attrNameLst>
                                          <p:attrName>xshear</p:attrName>
                                        </p:attrNameLst>
                                      </p:cBhvr>
                                    </p:anim>
                                    <p:animScale>
                                      <p:cBhvr>
                                        <p:cTn id="23" dur="200" decel="100000" autoRev="1" fill="hold">
                                          <p:stCondLst>
                                            <p:cond delay="600"/>
                                          </p:stCondLst>
                                        </p:cTn>
                                        <p:tgtEl>
                                          <p:spTgt spid="53262"/>
                                        </p:tgtEl>
                                      </p:cBhvr>
                                      <p:from x="100000" y="100000"/>
                                      <p:to x="80000" y="100000"/>
                                    </p:animScale>
                                    <p:anim by="(#ppt_h/3+#ppt_w*0.1)" calcmode="lin" valueType="num">
                                      <p:cBhvr additive="sum">
                                        <p:cTn id="24" dur="200" decel="100000" autoRev="1" fill="hold">
                                          <p:stCondLst>
                                            <p:cond delay="600"/>
                                          </p:stCondLst>
                                        </p:cTn>
                                        <p:tgtEl>
                                          <p:spTgt spid="5326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p:cNvPicPr>
            <a:picLocks noGrp="1" noChangeAspect="1" noChangeArrowheads="1"/>
          </p:cNvPicPr>
          <p:nvPr>
            <p:ph/>
          </p:nvPr>
        </p:nvPicPr>
        <p:blipFill>
          <a:blip r:embed="rId2" cstate="email"/>
          <a:srcRect/>
          <a:stretch>
            <a:fillRect/>
          </a:stretch>
        </p:blipFill>
        <p:spPr>
          <a:xfrm>
            <a:off x="0" y="214290"/>
            <a:ext cx="7929586" cy="6429420"/>
          </a:xfrm>
          <a:ln/>
        </p:spPr>
      </p:pic>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p:cNvSpPr>
            <a:spLocks noGrp="1" noChangeArrowheads="1"/>
          </p:cNvSpPr>
          <p:nvPr>
            <p:ph type="title"/>
          </p:nvPr>
        </p:nvSpPr>
        <p:spPr/>
        <p:txBody>
          <a:bodyPr/>
          <a:lstStyle/>
          <a:p>
            <a:r>
              <a:rPr lang="ru-RU"/>
              <a:t>Различные оборудования</a:t>
            </a:r>
          </a:p>
        </p:txBody>
      </p:sp>
      <p:sp>
        <p:nvSpPr>
          <p:cNvPr id="78865" name="Rectangle 17"/>
          <p:cNvSpPr>
            <a:spLocks noGrp="1" noChangeArrowheads="1"/>
          </p:cNvSpPr>
          <p:nvPr>
            <p:ph type="body" sz="half" idx="1"/>
          </p:nvPr>
        </p:nvSpPr>
        <p:spPr/>
        <p:txBody>
          <a:bodyPr/>
          <a:lstStyle/>
          <a:p>
            <a:r>
              <a:rPr lang="ru-RU" sz="2400"/>
              <a:t>Первоначально керамика формовалась от руки. Изобретение гончарного круга в третьем тысячелетии до нашей эры, было большим прогрессом, что позволило изготовлять посуду с более тонкими стенками </a:t>
            </a:r>
          </a:p>
        </p:txBody>
      </p:sp>
      <p:pic>
        <p:nvPicPr>
          <p:cNvPr id="78867" name="Picture 19"/>
          <p:cNvPicPr>
            <a:picLocks noGrp="1" noChangeAspect="1" noChangeArrowheads="1"/>
          </p:cNvPicPr>
          <p:nvPr>
            <p:ph sz="half" idx="2"/>
          </p:nvPr>
        </p:nvPicPr>
        <p:blipFill>
          <a:blip r:embed="rId2" cstate="email"/>
          <a:srcRect/>
          <a:stretch>
            <a:fillRect/>
          </a:stretch>
        </p:blipFill>
        <p:spPr>
          <a:xfrm>
            <a:off x="900113" y="3700463"/>
            <a:ext cx="3455987" cy="2584450"/>
          </a:xfrm>
          <a:ln/>
        </p:spPr>
      </p:pic>
      <p:pic>
        <p:nvPicPr>
          <p:cNvPr id="78868" name="Picture 20"/>
          <p:cNvPicPr>
            <a:picLocks noChangeAspect="1" noChangeArrowheads="1"/>
          </p:cNvPicPr>
          <p:nvPr/>
        </p:nvPicPr>
        <p:blipFill>
          <a:blip r:embed="rId3" cstate="email"/>
          <a:srcRect/>
          <a:stretch>
            <a:fillRect/>
          </a:stretch>
        </p:blipFill>
        <p:spPr bwMode="auto">
          <a:xfrm>
            <a:off x="4932363" y="3357563"/>
            <a:ext cx="3311525" cy="3232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64"/>
                                        </p:tgtEl>
                                        <p:attrNameLst>
                                          <p:attrName>style.visibility</p:attrName>
                                        </p:attrNameLst>
                                      </p:cBhvr>
                                      <p:to>
                                        <p:strVal val="visible"/>
                                      </p:to>
                                    </p:set>
                                    <p:anim calcmode="discrete" valueType="clr">
                                      <p:cBhvr override="childStyle">
                                        <p:cTn id="7" dur="80"/>
                                        <p:tgtEl>
                                          <p:spTgt spid="788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64"/>
                                        </p:tgtEl>
                                        <p:attrNameLst>
                                          <p:attrName>fillcolor</p:attrName>
                                        </p:attrNameLst>
                                      </p:cBhvr>
                                      <p:tavLst>
                                        <p:tav tm="0">
                                          <p:val>
                                            <p:clrVal>
                                              <a:schemeClr val="accent2"/>
                                            </p:clrVal>
                                          </p:val>
                                        </p:tav>
                                        <p:tav tm="50000">
                                          <p:val>
                                            <p:clrVal>
                                              <a:schemeClr val="hlink"/>
                                            </p:clrVal>
                                          </p:val>
                                        </p:tav>
                                      </p:tavLst>
                                    </p:anim>
                                    <p:set>
                                      <p:cBhvr>
                                        <p:cTn id="9" dur="80"/>
                                        <p:tgtEl>
                                          <p:spTgt spid="788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endParaRPr lang="ru-RU"/>
          </a:p>
        </p:txBody>
      </p:sp>
      <p:sp>
        <p:nvSpPr>
          <p:cNvPr id="54292" name="Rectangle 20"/>
          <p:cNvSpPr>
            <a:spLocks noGrp="1" noChangeArrowheads="1"/>
          </p:cNvSpPr>
          <p:nvPr>
            <p:ph type="body" sz="half" idx="1"/>
          </p:nvPr>
        </p:nvSpPr>
        <p:spPr>
          <a:xfrm>
            <a:off x="457200" y="4652963"/>
            <a:ext cx="4043363" cy="1477962"/>
          </a:xfrm>
        </p:spPr>
        <p:txBody>
          <a:bodyPr/>
          <a:lstStyle/>
          <a:p>
            <a:pPr>
              <a:lnSpc>
                <a:spcPct val="90000"/>
              </a:lnSpc>
              <a:buFont typeface="Wingdings" pitchFamily="2" charset="2"/>
              <a:buNone/>
            </a:pPr>
            <a:r>
              <a:rPr lang="ru-RU" sz="2800"/>
              <a:t>Старые пресс</a:t>
            </a:r>
          </a:p>
          <a:p>
            <a:pPr>
              <a:lnSpc>
                <a:spcPct val="90000"/>
              </a:lnSpc>
              <a:buFont typeface="Wingdings" pitchFamily="2" charset="2"/>
              <a:buNone/>
            </a:pPr>
            <a:endParaRPr lang="ru-RU" sz="2800"/>
          </a:p>
          <a:p>
            <a:pPr>
              <a:lnSpc>
                <a:spcPct val="90000"/>
              </a:lnSpc>
              <a:buFont typeface="Wingdings" pitchFamily="2" charset="2"/>
              <a:buNone/>
            </a:pPr>
            <a:r>
              <a:rPr lang="ru-RU" sz="2800"/>
              <a:t>Коптильные печи</a:t>
            </a:r>
          </a:p>
        </p:txBody>
      </p:sp>
      <p:pic>
        <p:nvPicPr>
          <p:cNvPr id="54290" name="Picture 18"/>
          <p:cNvPicPr>
            <a:picLocks noGrp="1" noChangeAspect="1" noChangeArrowheads="1"/>
          </p:cNvPicPr>
          <p:nvPr>
            <p:ph sz="quarter" idx="2"/>
          </p:nvPr>
        </p:nvPicPr>
        <p:blipFill>
          <a:blip r:embed="rId2" cstate="email"/>
          <a:srcRect/>
          <a:stretch>
            <a:fillRect/>
          </a:stretch>
        </p:blipFill>
        <p:spPr>
          <a:xfrm>
            <a:off x="6877050" y="4508500"/>
            <a:ext cx="2112963" cy="2189163"/>
          </a:xfrm>
          <a:ln/>
        </p:spPr>
      </p:pic>
      <p:pic>
        <p:nvPicPr>
          <p:cNvPr id="54291" name="Picture 19"/>
          <p:cNvPicPr>
            <a:picLocks noGrp="1" noChangeAspect="1" noChangeArrowheads="1"/>
          </p:cNvPicPr>
          <p:nvPr>
            <p:ph sz="quarter" idx="3"/>
          </p:nvPr>
        </p:nvPicPr>
        <p:blipFill>
          <a:blip r:embed="rId3" cstate="email"/>
          <a:srcRect/>
          <a:stretch>
            <a:fillRect/>
          </a:stretch>
        </p:blipFill>
        <p:spPr>
          <a:xfrm>
            <a:off x="3563938" y="4508500"/>
            <a:ext cx="2901950" cy="2189163"/>
          </a:xfrm>
          <a:ln/>
        </p:spPr>
      </p:pic>
      <p:pic>
        <p:nvPicPr>
          <p:cNvPr id="54293" name="Picture 21"/>
          <p:cNvPicPr>
            <a:picLocks noChangeAspect="1" noChangeArrowheads="1"/>
          </p:cNvPicPr>
          <p:nvPr/>
        </p:nvPicPr>
        <p:blipFill>
          <a:blip r:embed="rId4" cstate="email"/>
          <a:srcRect/>
          <a:stretch>
            <a:fillRect/>
          </a:stretch>
        </p:blipFill>
        <p:spPr bwMode="auto">
          <a:xfrm>
            <a:off x="611188" y="1773238"/>
            <a:ext cx="2951162" cy="2455862"/>
          </a:xfrm>
          <a:prstGeom prst="rect">
            <a:avLst/>
          </a:prstGeom>
          <a:noFill/>
          <a:ln w="9525">
            <a:noFill/>
            <a:miter lim="800000"/>
            <a:headEnd/>
            <a:tailEnd/>
          </a:ln>
          <a:effectLst/>
        </p:spPr>
      </p:pic>
      <p:pic>
        <p:nvPicPr>
          <p:cNvPr id="54294" name="Picture 22"/>
          <p:cNvPicPr>
            <a:picLocks noChangeAspect="1" noChangeArrowheads="1"/>
          </p:cNvPicPr>
          <p:nvPr/>
        </p:nvPicPr>
        <p:blipFill>
          <a:blip r:embed="rId5" cstate="email"/>
          <a:srcRect/>
          <a:stretch>
            <a:fillRect/>
          </a:stretch>
        </p:blipFill>
        <p:spPr bwMode="auto">
          <a:xfrm>
            <a:off x="4500563" y="1341438"/>
            <a:ext cx="3887787" cy="291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8" name="Rectangle 18"/>
          <p:cNvSpPr>
            <a:spLocks noGrp="1" noChangeArrowheads="1"/>
          </p:cNvSpPr>
          <p:nvPr>
            <p:ph type="title"/>
          </p:nvPr>
        </p:nvSpPr>
        <p:spPr/>
        <p:txBody>
          <a:bodyPr/>
          <a:lstStyle/>
          <a:p>
            <a:r>
              <a:rPr lang="ru-RU"/>
              <a:t>Виды</a:t>
            </a:r>
          </a:p>
        </p:txBody>
      </p:sp>
      <p:sp>
        <p:nvSpPr>
          <p:cNvPr id="56339" name="Rectangle 19"/>
          <p:cNvSpPr>
            <a:spLocks noGrp="1" noChangeArrowheads="1"/>
          </p:cNvSpPr>
          <p:nvPr>
            <p:ph type="body" sz="half" idx="1"/>
          </p:nvPr>
        </p:nvSpPr>
        <p:spPr/>
        <p:txBody>
          <a:bodyPr/>
          <a:lstStyle/>
          <a:p>
            <a:pPr>
              <a:lnSpc>
                <a:spcPct val="90000"/>
              </a:lnSpc>
            </a:pPr>
            <a:r>
              <a:rPr lang="ru-RU" sz="2400"/>
              <a:t>Главными технологическими видами керамики являются майолика, шамот, терракота, фаянс, фарфор, ситаллы.  Они различаются составом глин, режимом обжига, приемами художественного оформления.</a:t>
            </a:r>
            <a:br>
              <a:rPr lang="ru-RU" sz="2400"/>
            </a:br>
            <a:endParaRPr lang="ru-RU" sz="2400"/>
          </a:p>
        </p:txBody>
      </p:sp>
      <p:pic>
        <p:nvPicPr>
          <p:cNvPr id="56341" name="Picture 21"/>
          <p:cNvPicPr>
            <a:picLocks noGrp="1" noChangeAspect="1" noChangeArrowheads="1"/>
          </p:cNvPicPr>
          <p:nvPr>
            <p:ph sz="half" idx="2"/>
          </p:nvPr>
        </p:nvPicPr>
        <p:blipFill>
          <a:blip r:embed="rId2" cstate="email"/>
          <a:srcRect/>
          <a:stretch>
            <a:fillRect/>
          </a:stretch>
        </p:blipFill>
        <p:spPr>
          <a:xfrm>
            <a:off x="5435600" y="3357563"/>
            <a:ext cx="3403600" cy="2554287"/>
          </a:xfrm>
          <a:ln/>
        </p:spPr>
      </p:pic>
      <p:pic>
        <p:nvPicPr>
          <p:cNvPr id="56342" name="Picture 22"/>
          <p:cNvPicPr>
            <a:picLocks noChangeAspect="1" noChangeArrowheads="1"/>
          </p:cNvPicPr>
          <p:nvPr/>
        </p:nvPicPr>
        <p:blipFill>
          <a:blip r:embed="rId3" cstate="email"/>
          <a:srcRect/>
          <a:stretch>
            <a:fillRect/>
          </a:stretch>
        </p:blipFill>
        <p:spPr bwMode="auto">
          <a:xfrm>
            <a:off x="827088" y="3429000"/>
            <a:ext cx="1649412" cy="2189163"/>
          </a:xfrm>
          <a:prstGeom prst="rect">
            <a:avLst/>
          </a:prstGeom>
          <a:noFill/>
          <a:ln w="9525">
            <a:noFill/>
            <a:miter lim="800000"/>
            <a:headEnd/>
            <a:tailEnd/>
          </a:ln>
          <a:effectLst/>
        </p:spPr>
      </p:pic>
      <p:pic>
        <p:nvPicPr>
          <p:cNvPr id="56343" name="Picture 23"/>
          <p:cNvPicPr>
            <a:picLocks noChangeAspect="1" noChangeArrowheads="1"/>
          </p:cNvPicPr>
          <p:nvPr/>
        </p:nvPicPr>
        <p:blipFill>
          <a:blip r:embed="rId4" cstate="email"/>
          <a:srcRect/>
          <a:stretch>
            <a:fillRect/>
          </a:stretch>
        </p:blipFill>
        <p:spPr bwMode="auto">
          <a:xfrm>
            <a:off x="2627313" y="4292600"/>
            <a:ext cx="2473325" cy="21891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38"/>
                                        </p:tgtEl>
                                        <p:attrNameLst>
                                          <p:attrName>style.visibility</p:attrName>
                                        </p:attrNameLst>
                                      </p:cBhvr>
                                      <p:to>
                                        <p:strVal val="visible"/>
                                      </p:to>
                                    </p:set>
                                    <p:anim calcmode="discrete" valueType="clr">
                                      <p:cBhvr override="childStyle">
                                        <p:cTn id="7" dur="80"/>
                                        <p:tgtEl>
                                          <p:spTgt spid="563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38"/>
                                        </p:tgtEl>
                                        <p:attrNameLst>
                                          <p:attrName>fillcolor</p:attrName>
                                        </p:attrNameLst>
                                      </p:cBhvr>
                                      <p:tavLst>
                                        <p:tav tm="0">
                                          <p:val>
                                            <p:clrVal>
                                              <a:schemeClr val="accent2"/>
                                            </p:clrVal>
                                          </p:val>
                                        </p:tav>
                                        <p:tav tm="50000">
                                          <p:val>
                                            <p:clrVal>
                                              <a:schemeClr val="hlink"/>
                                            </p:clrVal>
                                          </p:val>
                                        </p:tav>
                                      </p:tavLst>
                                    </p:anim>
                                    <p:set>
                                      <p:cBhvr>
                                        <p:cTn id="9" dur="80"/>
                                        <p:tgtEl>
                                          <p:spTgt spid="5633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100" fill="hold"/>
                                        <p:tgtEl>
                                          <p:spTgt spid="56342"/>
                                        </p:tgtEl>
                                        <p:attrNameLst>
                                          <p:attrName>style.color</p:attrName>
                                        </p:attrNameLst>
                                      </p:cBhvr>
                                      <p:to>
                                        <a:schemeClr val="accent2"/>
                                      </p:to>
                                    </p:animClr>
                                    <p:animClr clrSpc="rgb" dir="cw">
                                      <p:cBhvr>
                                        <p:cTn id="14" dur="100" fill="hold"/>
                                        <p:tgtEl>
                                          <p:spTgt spid="56342"/>
                                        </p:tgtEl>
                                        <p:attrNameLst>
                                          <p:attrName>fillcolor</p:attrName>
                                        </p:attrNameLst>
                                      </p:cBhvr>
                                      <p:to>
                                        <a:schemeClr val="accent2"/>
                                      </p:to>
                                    </p:animClr>
                                    <p:set>
                                      <p:cBhvr>
                                        <p:cTn id="15" dur="100" fill="hold"/>
                                        <p:tgtEl>
                                          <p:spTgt spid="56342"/>
                                        </p:tgtEl>
                                        <p:attrNameLst>
                                          <p:attrName>fill.type</p:attrName>
                                        </p:attrNameLst>
                                      </p:cBhvr>
                                      <p:to>
                                        <p:strVal val="solid"/>
                                      </p:to>
                                    </p:set>
                                    <p:set>
                                      <p:cBhvr>
                                        <p:cTn id="16" dur="100" fill="hold"/>
                                        <p:tgtEl>
                                          <p:spTgt spid="56342"/>
                                        </p:tgtEl>
                                        <p:attrNameLst>
                                          <p:attrName>fill.on</p:attrName>
                                        </p:attrNameLst>
                                      </p:cBhvr>
                                      <p:to>
                                        <p:strVal val="true"/>
                                      </p:to>
                                    </p:set>
                                    <p:animRot by="120000">
                                      <p:cBhvr>
                                        <p:cTn id="17" dur="100" fill="hold">
                                          <p:stCondLst>
                                            <p:cond delay="0"/>
                                          </p:stCondLst>
                                        </p:cTn>
                                        <p:tgtEl>
                                          <p:spTgt spid="56342"/>
                                        </p:tgtEl>
                                        <p:attrNameLst>
                                          <p:attrName>r</p:attrName>
                                        </p:attrNameLst>
                                      </p:cBhvr>
                                    </p:animRot>
                                    <p:animRot by="-240000">
                                      <p:cBhvr>
                                        <p:cTn id="18" dur="200" fill="hold">
                                          <p:stCondLst>
                                            <p:cond delay="200"/>
                                          </p:stCondLst>
                                        </p:cTn>
                                        <p:tgtEl>
                                          <p:spTgt spid="56342"/>
                                        </p:tgtEl>
                                        <p:attrNameLst>
                                          <p:attrName>r</p:attrName>
                                        </p:attrNameLst>
                                      </p:cBhvr>
                                    </p:animRot>
                                    <p:animRot by="240000">
                                      <p:cBhvr>
                                        <p:cTn id="19" dur="200" fill="hold">
                                          <p:stCondLst>
                                            <p:cond delay="400"/>
                                          </p:stCondLst>
                                        </p:cTn>
                                        <p:tgtEl>
                                          <p:spTgt spid="56342"/>
                                        </p:tgtEl>
                                        <p:attrNameLst>
                                          <p:attrName>r</p:attrName>
                                        </p:attrNameLst>
                                      </p:cBhvr>
                                    </p:animRot>
                                    <p:animRot by="-240000">
                                      <p:cBhvr>
                                        <p:cTn id="20" dur="200" fill="hold">
                                          <p:stCondLst>
                                            <p:cond delay="600"/>
                                          </p:stCondLst>
                                        </p:cTn>
                                        <p:tgtEl>
                                          <p:spTgt spid="56342"/>
                                        </p:tgtEl>
                                        <p:attrNameLst>
                                          <p:attrName>r</p:attrName>
                                        </p:attrNameLst>
                                      </p:cBhvr>
                                    </p:animRot>
                                    <p:animRot by="120000">
                                      <p:cBhvr>
                                        <p:cTn id="21" dur="200" fill="hold">
                                          <p:stCondLst>
                                            <p:cond delay="800"/>
                                          </p:stCondLst>
                                        </p:cTn>
                                        <p:tgtEl>
                                          <p:spTgt spid="5634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Clr clrSpc="rgb" dir="cw">
                                      <p:cBhvr override="childStyle">
                                        <p:cTn id="25" dur="100" fill="hold"/>
                                        <p:tgtEl>
                                          <p:spTgt spid="56341"/>
                                        </p:tgtEl>
                                        <p:attrNameLst>
                                          <p:attrName>style.color</p:attrName>
                                        </p:attrNameLst>
                                      </p:cBhvr>
                                      <p:to>
                                        <a:schemeClr val="accent2"/>
                                      </p:to>
                                    </p:animClr>
                                    <p:animClr clrSpc="rgb" dir="cw">
                                      <p:cBhvr>
                                        <p:cTn id="26" dur="100" fill="hold"/>
                                        <p:tgtEl>
                                          <p:spTgt spid="56341"/>
                                        </p:tgtEl>
                                        <p:attrNameLst>
                                          <p:attrName>fillcolor</p:attrName>
                                        </p:attrNameLst>
                                      </p:cBhvr>
                                      <p:to>
                                        <a:schemeClr val="accent2"/>
                                      </p:to>
                                    </p:animClr>
                                    <p:set>
                                      <p:cBhvr>
                                        <p:cTn id="27" dur="100" fill="hold"/>
                                        <p:tgtEl>
                                          <p:spTgt spid="56341"/>
                                        </p:tgtEl>
                                        <p:attrNameLst>
                                          <p:attrName>fill.type</p:attrName>
                                        </p:attrNameLst>
                                      </p:cBhvr>
                                      <p:to>
                                        <p:strVal val="solid"/>
                                      </p:to>
                                    </p:set>
                                    <p:set>
                                      <p:cBhvr>
                                        <p:cTn id="28" dur="100" fill="hold"/>
                                        <p:tgtEl>
                                          <p:spTgt spid="56341"/>
                                        </p:tgtEl>
                                        <p:attrNameLst>
                                          <p:attrName>fill.on</p:attrName>
                                        </p:attrNameLst>
                                      </p:cBhvr>
                                      <p:to>
                                        <p:strVal val="true"/>
                                      </p:to>
                                    </p:set>
                                    <p:animRot by="120000">
                                      <p:cBhvr>
                                        <p:cTn id="29" dur="100" fill="hold">
                                          <p:stCondLst>
                                            <p:cond delay="0"/>
                                          </p:stCondLst>
                                        </p:cTn>
                                        <p:tgtEl>
                                          <p:spTgt spid="56341"/>
                                        </p:tgtEl>
                                        <p:attrNameLst>
                                          <p:attrName>r</p:attrName>
                                        </p:attrNameLst>
                                      </p:cBhvr>
                                    </p:animRot>
                                    <p:animRot by="-240000">
                                      <p:cBhvr>
                                        <p:cTn id="30" dur="200" fill="hold">
                                          <p:stCondLst>
                                            <p:cond delay="200"/>
                                          </p:stCondLst>
                                        </p:cTn>
                                        <p:tgtEl>
                                          <p:spTgt spid="56341"/>
                                        </p:tgtEl>
                                        <p:attrNameLst>
                                          <p:attrName>r</p:attrName>
                                        </p:attrNameLst>
                                      </p:cBhvr>
                                    </p:animRot>
                                    <p:animRot by="240000">
                                      <p:cBhvr>
                                        <p:cTn id="31" dur="200" fill="hold">
                                          <p:stCondLst>
                                            <p:cond delay="400"/>
                                          </p:stCondLst>
                                        </p:cTn>
                                        <p:tgtEl>
                                          <p:spTgt spid="56341"/>
                                        </p:tgtEl>
                                        <p:attrNameLst>
                                          <p:attrName>r</p:attrName>
                                        </p:attrNameLst>
                                      </p:cBhvr>
                                    </p:animRot>
                                    <p:animRot by="-240000">
                                      <p:cBhvr>
                                        <p:cTn id="32" dur="200" fill="hold">
                                          <p:stCondLst>
                                            <p:cond delay="600"/>
                                          </p:stCondLst>
                                        </p:cTn>
                                        <p:tgtEl>
                                          <p:spTgt spid="56341"/>
                                        </p:tgtEl>
                                        <p:attrNameLst>
                                          <p:attrName>r</p:attrName>
                                        </p:attrNameLst>
                                      </p:cBhvr>
                                    </p:animRot>
                                    <p:animRot by="120000">
                                      <p:cBhvr>
                                        <p:cTn id="33" dur="200" fill="hold">
                                          <p:stCondLst>
                                            <p:cond delay="800"/>
                                          </p:stCondLst>
                                        </p:cTn>
                                        <p:tgtEl>
                                          <p:spTgt spid="56341"/>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Clr clrSpc="rgb" dir="cw">
                                      <p:cBhvr override="childStyle">
                                        <p:cTn id="37" dur="100" fill="hold"/>
                                        <p:tgtEl>
                                          <p:spTgt spid="56343"/>
                                        </p:tgtEl>
                                        <p:attrNameLst>
                                          <p:attrName>style.color</p:attrName>
                                        </p:attrNameLst>
                                      </p:cBhvr>
                                      <p:to>
                                        <a:schemeClr val="accent2"/>
                                      </p:to>
                                    </p:animClr>
                                    <p:animClr clrSpc="rgb" dir="cw">
                                      <p:cBhvr>
                                        <p:cTn id="38" dur="100" fill="hold"/>
                                        <p:tgtEl>
                                          <p:spTgt spid="56343"/>
                                        </p:tgtEl>
                                        <p:attrNameLst>
                                          <p:attrName>fillcolor</p:attrName>
                                        </p:attrNameLst>
                                      </p:cBhvr>
                                      <p:to>
                                        <a:schemeClr val="accent2"/>
                                      </p:to>
                                    </p:animClr>
                                    <p:set>
                                      <p:cBhvr>
                                        <p:cTn id="39" dur="100" fill="hold"/>
                                        <p:tgtEl>
                                          <p:spTgt spid="56343"/>
                                        </p:tgtEl>
                                        <p:attrNameLst>
                                          <p:attrName>fill.type</p:attrName>
                                        </p:attrNameLst>
                                      </p:cBhvr>
                                      <p:to>
                                        <p:strVal val="solid"/>
                                      </p:to>
                                    </p:set>
                                    <p:set>
                                      <p:cBhvr>
                                        <p:cTn id="40" dur="100" fill="hold"/>
                                        <p:tgtEl>
                                          <p:spTgt spid="56343"/>
                                        </p:tgtEl>
                                        <p:attrNameLst>
                                          <p:attrName>fill.on</p:attrName>
                                        </p:attrNameLst>
                                      </p:cBhvr>
                                      <p:to>
                                        <p:strVal val="true"/>
                                      </p:to>
                                    </p:set>
                                    <p:animRot by="120000">
                                      <p:cBhvr>
                                        <p:cTn id="41" dur="100" fill="hold">
                                          <p:stCondLst>
                                            <p:cond delay="0"/>
                                          </p:stCondLst>
                                        </p:cTn>
                                        <p:tgtEl>
                                          <p:spTgt spid="56343"/>
                                        </p:tgtEl>
                                        <p:attrNameLst>
                                          <p:attrName>r</p:attrName>
                                        </p:attrNameLst>
                                      </p:cBhvr>
                                    </p:animRot>
                                    <p:animRot by="-240000">
                                      <p:cBhvr>
                                        <p:cTn id="42" dur="200" fill="hold">
                                          <p:stCondLst>
                                            <p:cond delay="200"/>
                                          </p:stCondLst>
                                        </p:cTn>
                                        <p:tgtEl>
                                          <p:spTgt spid="56343"/>
                                        </p:tgtEl>
                                        <p:attrNameLst>
                                          <p:attrName>r</p:attrName>
                                        </p:attrNameLst>
                                      </p:cBhvr>
                                    </p:animRot>
                                    <p:animRot by="240000">
                                      <p:cBhvr>
                                        <p:cTn id="43" dur="200" fill="hold">
                                          <p:stCondLst>
                                            <p:cond delay="400"/>
                                          </p:stCondLst>
                                        </p:cTn>
                                        <p:tgtEl>
                                          <p:spTgt spid="56343"/>
                                        </p:tgtEl>
                                        <p:attrNameLst>
                                          <p:attrName>r</p:attrName>
                                        </p:attrNameLst>
                                      </p:cBhvr>
                                    </p:animRot>
                                    <p:animRot by="-240000">
                                      <p:cBhvr>
                                        <p:cTn id="44" dur="200" fill="hold">
                                          <p:stCondLst>
                                            <p:cond delay="600"/>
                                          </p:stCondLst>
                                        </p:cTn>
                                        <p:tgtEl>
                                          <p:spTgt spid="56343"/>
                                        </p:tgtEl>
                                        <p:attrNameLst>
                                          <p:attrName>r</p:attrName>
                                        </p:attrNameLst>
                                      </p:cBhvr>
                                    </p:animRot>
                                    <p:animRot by="120000">
                                      <p:cBhvr>
                                        <p:cTn id="45" dur="200" fill="hold">
                                          <p:stCondLst>
                                            <p:cond delay="800"/>
                                          </p:stCondLst>
                                        </p:cTn>
                                        <p:tgtEl>
                                          <p:spTgt spid="563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2" name="Rectangle 10"/>
          <p:cNvSpPr>
            <a:spLocks noGrp="1" noChangeArrowheads="1"/>
          </p:cNvSpPr>
          <p:nvPr>
            <p:ph type="title"/>
          </p:nvPr>
        </p:nvSpPr>
        <p:spPr/>
        <p:txBody>
          <a:bodyPr/>
          <a:lstStyle/>
          <a:p>
            <a:r>
              <a:rPr lang="ru-RU"/>
              <a:t>Использование</a:t>
            </a:r>
          </a:p>
        </p:txBody>
      </p:sp>
      <p:pic>
        <p:nvPicPr>
          <p:cNvPr id="90120" name="Picture 8"/>
          <p:cNvPicPr>
            <a:picLocks noGrp="1" noChangeAspect="1" noChangeArrowheads="1"/>
          </p:cNvPicPr>
          <p:nvPr>
            <p:ph sz="half" idx="1"/>
          </p:nvPr>
        </p:nvPicPr>
        <p:blipFill>
          <a:blip r:embed="rId2" cstate="email"/>
          <a:srcRect/>
          <a:stretch>
            <a:fillRect/>
          </a:stretch>
        </p:blipFill>
        <p:spPr>
          <a:xfrm>
            <a:off x="323850" y="1484313"/>
            <a:ext cx="2952750" cy="2428875"/>
          </a:xfrm>
          <a:ln/>
        </p:spPr>
      </p:pic>
      <p:sp>
        <p:nvSpPr>
          <p:cNvPr id="90117" name="Rectangle 5"/>
          <p:cNvSpPr>
            <a:spLocks noGrp="1" noChangeArrowheads="1"/>
          </p:cNvSpPr>
          <p:nvPr>
            <p:ph type="body" sz="half" idx="2"/>
          </p:nvPr>
        </p:nvSpPr>
        <p:spPr>
          <a:xfrm>
            <a:off x="4648200" y="1600200"/>
            <a:ext cx="3668713" cy="4060825"/>
          </a:xfrm>
        </p:spPr>
        <p:txBody>
          <a:bodyPr/>
          <a:lstStyle/>
          <a:p>
            <a:pPr>
              <a:lnSpc>
                <a:spcPct val="80000"/>
              </a:lnSpc>
            </a:pPr>
            <a:r>
              <a:rPr lang="ru-RU" sz="2000"/>
              <a:t>Ныне керамика широко используется в интерьере в виде декоративных перегородок, решеток. Из керамических кирпичей сооружают камины. Украшением служат и керамические рельефы, орнаментальные и тематические панно, подсвечники, декоративные вазы, чаши, сосуды, которые создают особый настрой, уют. </a:t>
            </a:r>
          </a:p>
        </p:txBody>
      </p:sp>
      <p:pic>
        <p:nvPicPr>
          <p:cNvPr id="90119" name="Picture 7"/>
          <p:cNvPicPr>
            <a:picLocks noChangeAspect="1" noChangeArrowheads="1"/>
          </p:cNvPicPr>
          <p:nvPr/>
        </p:nvPicPr>
        <p:blipFill>
          <a:blip r:embed="rId3" cstate="email"/>
          <a:srcRect/>
          <a:stretch>
            <a:fillRect/>
          </a:stretch>
        </p:blipFill>
        <p:spPr bwMode="auto">
          <a:xfrm>
            <a:off x="468313" y="4149725"/>
            <a:ext cx="3184525" cy="2189163"/>
          </a:xfrm>
          <a:prstGeom prst="rect">
            <a:avLst/>
          </a:prstGeom>
          <a:noFill/>
          <a:ln w="9525">
            <a:noFill/>
            <a:miter lim="800000"/>
            <a:headEnd/>
            <a:tailEnd/>
          </a:ln>
          <a:effectLst/>
        </p:spPr>
      </p:pic>
      <p:pic>
        <p:nvPicPr>
          <p:cNvPr id="90121" name="Picture 9"/>
          <p:cNvPicPr>
            <a:picLocks noChangeAspect="1" noChangeArrowheads="1"/>
          </p:cNvPicPr>
          <p:nvPr/>
        </p:nvPicPr>
        <p:blipFill>
          <a:blip r:embed="rId4" cstate="email"/>
          <a:srcRect/>
          <a:stretch>
            <a:fillRect/>
          </a:stretch>
        </p:blipFill>
        <p:spPr bwMode="auto">
          <a:xfrm>
            <a:off x="3203575" y="2492375"/>
            <a:ext cx="1752600" cy="19002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22"/>
                                        </p:tgtEl>
                                        <p:attrNameLst>
                                          <p:attrName>style.visibility</p:attrName>
                                        </p:attrNameLst>
                                      </p:cBhvr>
                                      <p:to>
                                        <p:strVal val="visible"/>
                                      </p:to>
                                    </p:set>
                                    <p:anim calcmode="discrete" valueType="clr">
                                      <p:cBhvr override="childStyle">
                                        <p:cTn id="7" dur="80"/>
                                        <p:tgtEl>
                                          <p:spTgt spid="901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22"/>
                                        </p:tgtEl>
                                        <p:attrNameLst>
                                          <p:attrName>fillcolor</p:attrName>
                                        </p:attrNameLst>
                                      </p:cBhvr>
                                      <p:tavLst>
                                        <p:tav tm="0">
                                          <p:val>
                                            <p:clrVal>
                                              <a:schemeClr val="accent2"/>
                                            </p:clrVal>
                                          </p:val>
                                        </p:tav>
                                        <p:tav tm="50000">
                                          <p:val>
                                            <p:clrVal>
                                              <a:schemeClr val="hlink"/>
                                            </p:clrVal>
                                          </p:val>
                                        </p:tav>
                                      </p:tavLst>
                                    </p:anim>
                                    <p:set>
                                      <p:cBhvr>
                                        <p:cTn id="9" dur="80"/>
                                        <p:tgtEl>
                                          <p:spTgt spid="901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normAutofit fontScale="90000"/>
          </a:bodyPr>
          <a:lstStyle/>
          <a:p>
            <a:r>
              <a:rPr lang="ru-RU" sz="4000"/>
              <a:t>Производство в других странах</a:t>
            </a:r>
          </a:p>
        </p:txBody>
      </p:sp>
      <p:sp>
        <p:nvSpPr>
          <p:cNvPr id="76805" name="Rectangle 5"/>
          <p:cNvSpPr>
            <a:spLocks noGrp="1" noChangeArrowheads="1"/>
          </p:cNvSpPr>
          <p:nvPr>
            <p:ph type="body" sz="half" idx="1"/>
          </p:nvPr>
        </p:nvSpPr>
        <p:spPr/>
        <p:txBody>
          <a:bodyPr/>
          <a:lstStyle/>
          <a:p>
            <a:pPr>
              <a:lnSpc>
                <a:spcPct val="90000"/>
              </a:lnSpc>
            </a:pPr>
            <a:r>
              <a:rPr lang="ru-RU" sz="2000"/>
              <a:t>‎Керамика известна с глубокой древности и является, возможно, первым созданным человеком материалом. Россия в области керамики достойно занимает ведущее место в мире, несмотря на то, что в международной литературе вопрос о возникновении фарфорового и керамического производства часто умаляется. </a:t>
            </a:r>
          </a:p>
        </p:txBody>
      </p:sp>
      <p:pic>
        <p:nvPicPr>
          <p:cNvPr id="76808" name="Picture 8"/>
          <p:cNvPicPr>
            <a:picLocks noGrp="1" noChangeAspect="1" noChangeArrowheads="1"/>
          </p:cNvPicPr>
          <p:nvPr>
            <p:ph sz="quarter" idx="2"/>
          </p:nvPr>
        </p:nvPicPr>
        <p:blipFill>
          <a:blip r:embed="rId2" cstate="email"/>
          <a:srcRect/>
          <a:stretch>
            <a:fillRect/>
          </a:stretch>
        </p:blipFill>
        <p:spPr>
          <a:xfrm>
            <a:off x="4427538" y="1196975"/>
            <a:ext cx="4276725" cy="2601913"/>
          </a:xfrm>
          <a:ln/>
        </p:spPr>
      </p:pic>
      <p:pic>
        <p:nvPicPr>
          <p:cNvPr id="76809" name="Picture 9"/>
          <p:cNvPicPr>
            <a:picLocks noGrp="1" noChangeAspect="1" noChangeArrowheads="1"/>
          </p:cNvPicPr>
          <p:nvPr>
            <p:ph sz="quarter" idx="3"/>
          </p:nvPr>
        </p:nvPicPr>
        <p:blipFill>
          <a:blip r:embed="rId3" cstate="email"/>
          <a:srcRect/>
          <a:stretch>
            <a:fillRect/>
          </a:stretch>
        </p:blipFill>
        <p:spPr>
          <a:xfrm>
            <a:off x="4779963" y="3941763"/>
            <a:ext cx="3775075" cy="2189162"/>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04"/>
                                        </p:tgtEl>
                                        <p:attrNameLst>
                                          <p:attrName>style.visibility</p:attrName>
                                        </p:attrNameLst>
                                      </p:cBhvr>
                                      <p:to>
                                        <p:strVal val="visible"/>
                                      </p:to>
                                    </p:set>
                                    <p:anim calcmode="discrete" valueType="clr">
                                      <p:cBhvr override="childStyle">
                                        <p:cTn id="7" dur="80"/>
                                        <p:tgtEl>
                                          <p:spTgt spid="768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4"/>
                                        </p:tgtEl>
                                        <p:attrNameLst>
                                          <p:attrName>fillcolor</p:attrName>
                                        </p:attrNameLst>
                                      </p:cBhvr>
                                      <p:tavLst>
                                        <p:tav tm="0">
                                          <p:val>
                                            <p:clrVal>
                                              <a:schemeClr val="accent2"/>
                                            </p:clrVal>
                                          </p:val>
                                        </p:tav>
                                        <p:tav tm="50000">
                                          <p:val>
                                            <p:clrVal>
                                              <a:schemeClr val="hlink"/>
                                            </p:clrVal>
                                          </p:val>
                                        </p:tav>
                                      </p:tavLst>
                                    </p:anim>
                                    <p:set>
                                      <p:cBhvr>
                                        <p:cTn id="9" dur="80"/>
                                        <p:tgtEl>
                                          <p:spTgt spid="76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Rectangle 12"/>
          <p:cNvSpPr>
            <a:spLocks noGrp="1" noChangeArrowheads="1"/>
          </p:cNvSpPr>
          <p:nvPr>
            <p:ph type="title"/>
          </p:nvPr>
        </p:nvSpPr>
        <p:spPr/>
        <p:txBody>
          <a:bodyPr/>
          <a:lstStyle/>
          <a:p>
            <a:endParaRPr lang="ru-RU"/>
          </a:p>
        </p:txBody>
      </p:sp>
      <p:sp>
        <p:nvSpPr>
          <p:cNvPr id="86030" name="Rectangle 14"/>
          <p:cNvSpPr>
            <a:spLocks noGrp="1" noChangeArrowheads="1"/>
          </p:cNvSpPr>
          <p:nvPr>
            <p:ph type="body" sz="half" idx="3"/>
          </p:nvPr>
        </p:nvSpPr>
        <p:spPr/>
        <p:txBody>
          <a:bodyPr/>
          <a:lstStyle/>
          <a:p>
            <a:r>
              <a:rPr lang="ru-RU" sz="2800"/>
              <a:t>Производство керамики – древнее искусство грузин</a:t>
            </a:r>
          </a:p>
          <a:p>
            <a:endParaRPr lang="ru-RU" sz="2800"/>
          </a:p>
          <a:p>
            <a:endParaRPr lang="ru-RU" sz="2800"/>
          </a:p>
          <a:p>
            <a:r>
              <a:rPr lang="ru-RU" sz="2800"/>
              <a:t>Северный Вьетнам, Бат чанг</a:t>
            </a:r>
          </a:p>
        </p:txBody>
      </p:sp>
      <p:pic>
        <p:nvPicPr>
          <p:cNvPr id="86032" name="Picture 16"/>
          <p:cNvPicPr>
            <a:picLocks noGrp="1" noChangeAspect="1" noChangeArrowheads="1"/>
          </p:cNvPicPr>
          <p:nvPr>
            <p:ph sz="quarter" idx="1"/>
          </p:nvPr>
        </p:nvPicPr>
        <p:blipFill>
          <a:blip r:embed="rId2" cstate="email"/>
          <a:srcRect/>
          <a:stretch>
            <a:fillRect/>
          </a:stretch>
        </p:blipFill>
        <p:spPr>
          <a:xfrm>
            <a:off x="395288" y="476250"/>
            <a:ext cx="4464050" cy="3057525"/>
          </a:xfrm>
          <a:ln/>
        </p:spPr>
      </p:pic>
      <p:pic>
        <p:nvPicPr>
          <p:cNvPr id="86033" name="Picture 17"/>
          <p:cNvPicPr>
            <a:picLocks noGrp="1" noChangeAspect="1" noChangeArrowheads="1"/>
          </p:cNvPicPr>
          <p:nvPr>
            <p:ph sz="quarter" idx="2"/>
          </p:nvPr>
        </p:nvPicPr>
        <p:blipFill>
          <a:blip r:embed="rId3" cstate="email"/>
          <a:srcRect/>
          <a:stretch>
            <a:fillRect/>
          </a:stretch>
        </p:blipFill>
        <p:spPr>
          <a:xfrm>
            <a:off x="755650" y="3992563"/>
            <a:ext cx="3529013" cy="2562225"/>
          </a:xfrm>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C:\Documents and Settings\Eкатерина\Мои документы\тереньга\55_3.jpg"/>
          <p:cNvPicPr>
            <a:picLocks noChangeAspect="1" noChangeArrowheads="1"/>
          </p:cNvPicPr>
          <p:nvPr/>
        </p:nvPicPr>
        <p:blipFill>
          <a:blip r:embed="rId3" cstate="email"/>
          <a:srcRect/>
          <a:stretch>
            <a:fillRect/>
          </a:stretch>
        </p:blipFill>
        <p:spPr bwMode="auto">
          <a:xfrm>
            <a:off x="285750" y="1357298"/>
            <a:ext cx="8643938" cy="4643438"/>
          </a:xfrm>
          <a:prstGeom prst="rect">
            <a:avLst/>
          </a:prstGeom>
          <a:noFill/>
          <a:ln w="9525">
            <a:noFill/>
            <a:miter lim="800000"/>
            <a:headEnd/>
            <a:tailEnd/>
          </a:ln>
        </p:spPr>
      </p:pic>
      <p:sp>
        <p:nvSpPr>
          <p:cNvPr id="55298" name="Rectangle 2"/>
          <p:cNvSpPr>
            <a:spLocks noGrp="1" noChangeArrowheads="1"/>
          </p:cNvSpPr>
          <p:nvPr>
            <p:ph type="title" idx="4294967295"/>
          </p:nvPr>
        </p:nvSpPr>
        <p:spPr>
          <a:xfrm>
            <a:off x="0" y="274638"/>
            <a:ext cx="7467600" cy="1143000"/>
          </a:xfrm>
        </p:spPr>
        <p:txBody>
          <a:bodyPr lIns="91440" rIns="91440"/>
          <a:lstStyle/>
          <a:p>
            <a:r>
              <a:rPr lang="ru-RU" smtClean="0"/>
              <a:t>Полезные ископаемые </a:t>
            </a:r>
            <a:endParaRPr lang="en-US" smtClean="0"/>
          </a:p>
        </p:txBody>
      </p:sp>
      <p:sp>
        <p:nvSpPr>
          <p:cNvPr id="73732" name="AutoShape 4"/>
          <p:cNvSpPr>
            <a:spLocks noChangeArrowheads="1"/>
          </p:cNvSpPr>
          <p:nvPr/>
        </p:nvSpPr>
        <p:spPr bwMode="auto">
          <a:xfrm>
            <a:off x="6286500" y="3786188"/>
            <a:ext cx="1665288" cy="1000125"/>
          </a:xfrm>
          <a:prstGeom prst="roundRect">
            <a:avLst>
              <a:gd name="adj" fmla="val 13745"/>
            </a:avLst>
          </a:prstGeom>
          <a:noFill/>
          <a:ln w="38100">
            <a:solidFill>
              <a:srgbClr val="003300"/>
            </a:solidFill>
            <a:round/>
            <a:headEnd/>
            <a:tailEnd/>
          </a:ln>
        </p:spPr>
        <p:txBody>
          <a:bodyPr wrap="none" anchor="ctr"/>
          <a:lstStyle/>
          <a:p>
            <a:endParaRPr lang="ru-RU">
              <a:cs typeface="Arial" charset="0"/>
            </a:endParaRPr>
          </a:p>
        </p:txBody>
      </p:sp>
      <p:sp>
        <p:nvSpPr>
          <p:cNvPr id="73733" name="AutoShape 5"/>
          <p:cNvSpPr>
            <a:spLocks noChangeArrowheads="1"/>
          </p:cNvSpPr>
          <p:nvPr/>
        </p:nvSpPr>
        <p:spPr bwMode="auto">
          <a:xfrm>
            <a:off x="3500438" y="4429125"/>
            <a:ext cx="1616075" cy="1285875"/>
          </a:xfrm>
          <a:prstGeom prst="roundRect">
            <a:avLst>
              <a:gd name="adj" fmla="val 13745"/>
            </a:avLst>
          </a:prstGeom>
          <a:noFill/>
          <a:ln w="38100">
            <a:solidFill>
              <a:srgbClr val="000066"/>
            </a:solidFill>
            <a:round/>
            <a:headEnd/>
            <a:tailEnd/>
          </a:ln>
        </p:spPr>
        <p:txBody>
          <a:bodyPr wrap="none" anchor="ctr"/>
          <a:lstStyle/>
          <a:p>
            <a:endParaRPr lang="ru-RU">
              <a:cs typeface="Arial" charset="0"/>
            </a:endParaRPr>
          </a:p>
        </p:txBody>
      </p:sp>
      <p:sp>
        <p:nvSpPr>
          <p:cNvPr id="73734" name="AutoShape 6"/>
          <p:cNvSpPr>
            <a:spLocks noChangeArrowheads="1"/>
          </p:cNvSpPr>
          <p:nvPr/>
        </p:nvSpPr>
        <p:spPr bwMode="auto">
          <a:xfrm>
            <a:off x="785813" y="4714875"/>
            <a:ext cx="1676400" cy="1162050"/>
          </a:xfrm>
          <a:prstGeom prst="roundRect">
            <a:avLst>
              <a:gd name="adj" fmla="val 13745"/>
            </a:avLst>
          </a:prstGeom>
          <a:noFill/>
          <a:ln w="38100">
            <a:solidFill>
              <a:schemeClr val="bg2"/>
            </a:solidFill>
            <a:round/>
            <a:headEnd/>
            <a:tailEnd/>
          </a:ln>
        </p:spPr>
        <p:txBody>
          <a:bodyPr wrap="none" anchor="ctr"/>
          <a:lstStyle/>
          <a:p>
            <a:endParaRPr lang="ru-RU">
              <a:cs typeface="Arial" charset="0"/>
            </a:endParaRPr>
          </a:p>
        </p:txBody>
      </p:sp>
      <p:grpSp>
        <p:nvGrpSpPr>
          <p:cNvPr id="73735" name="Group 7"/>
          <p:cNvGrpSpPr>
            <a:grpSpLocks/>
          </p:cNvGrpSpPr>
          <p:nvPr/>
        </p:nvGrpSpPr>
        <p:grpSpPr bwMode="auto">
          <a:xfrm>
            <a:off x="642938" y="1857375"/>
            <a:ext cx="7429500" cy="1190625"/>
            <a:chOff x="624" y="1152"/>
            <a:chExt cx="2928" cy="720"/>
          </a:xfrm>
        </p:grpSpPr>
        <p:sp>
          <p:nvSpPr>
            <p:cNvPr id="55304" name="Rectangle 8"/>
            <p:cNvSpPr>
              <a:spLocks noChangeArrowheads="1"/>
            </p:cNvSpPr>
            <p:nvPr/>
          </p:nvSpPr>
          <p:spPr bwMode="gray">
            <a:xfrm rot="3419336">
              <a:off x="624" y="1200"/>
              <a:ext cx="672" cy="672"/>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pPr>
                <a:defRPr/>
              </a:pPr>
              <a:endParaRPr lang="ru-RU"/>
            </a:p>
          </p:txBody>
        </p:sp>
        <p:grpSp>
          <p:nvGrpSpPr>
            <p:cNvPr id="73737" name="Group 9"/>
            <p:cNvGrpSpPr>
              <a:grpSpLocks/>
            </p:cNvGrpSpPr>
            <p:nvPr/>
          </p:nvGrpSpPr>
          <p:grpSpPr bwMode="auto">
            <a:xfrm>
              <a:off x="1296" y="1296"/>
              <a:ext cx="624" cy="96"/>
              <a:chOff x="2003" y="3439"/>
              <a:chExt cx="468" cy="244"/>
            </a:xfrm>
          </p:grpSpPr>
          <p:sp>
            <p:nvSpPr>
              <p:cNvPr id="73738"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cs typeface="Arial" charset="0"/>
                </a:endParaRPr>
              </a:p>
            </p:txBody>
          </p:sp>
          <p:sp>
            <p:nvSpPr>
              <p:cNvPr id="73739"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cs typeface="Arial" charset="0"/>
                </a:endParaRPr>
              </a:p>
            </p:txBody>
          </p:sp>
          <p:sp>
            <p:nvSpPr>
              <p:cNvPr id="55308" name="Oval 12"/>
              <p:cNvSpPr>
                <a:spLocks noChangeArrowheads="1"/>
              </p:cNvSpPr>
              <p:nvPr/>
            </p:nvSpPr>
            <p:spPr bwMode="gray">
              <a:xfrm>
                <a:off x="2400" y="344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55309"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73742" name="Rectangle 14"/>
            <p:cNvSpPr>
              <a:spLocks noChangeArrowheads="1"/>
            </p:cNvSpPr>
            <p:nvPr/>
          </p:nvSpPr>
          <p:spPr bwMode="gray">
            <a:xfrm rot="3419336">
              <a:off x="1776" y="1152"/>
              <a:ext cx="672" cy="672"/>
            </a:xfrm>
            <a:prstGeom prst="rect">
              <a:avLst/>
            </a:prstGeom>
            <a:solidFill>
              <a:schemeClr val="hlink"/>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cs typeface="Arial" charset="0"/>
              </a:endParaRPr>
            </a:p>
          </p:txBody>
        </p:sp>
        <p:grpSp>
          <p:nvGrpSpPr>
            <p:cNvPr id="73743" name="Group 15"/>
            <p:cNvGrpSpPr>
              <a:grpSpLocks/>
            </p:cNvGrpSpPr>
            <p:nvPr/>
          </p:nvGrpSpPr>
          <p:grpSpPr bwMode="auto">
            <a:xfrm>
              <a:off x="2448" y="1296"/>
              <a:ext cx="624" cy="96"/>
              <a:chOff x="2003" y="3439"/>
              <a:chExt cx="468" cy="244"/>
            </a:xfrm>
          </p:grpSpPr>
          <p:sp>
            <p:nvSpPr>
              <p:cNvPr id="73744"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cs typeface="Arial" charset="0"/>
                </a:endParaRPr>
              </a:p>
            </p:txBody>
          </p:sp>
          <p:sp>
            <p:nvSpPr>
              <p:cNvPr id="73745"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cs typeface="Arial" charset="0"/>
                </a:endParaRPr>
              </a:p>
            </p:txBody>
          </p:sp>
          <p:sp>
            <p:nvSpPr>
              <p:cNvPr id="55314" name="Oval 18"/>
              <p:cNvSpPr>
                <a:spLocks noChangeArrowheads="1"/>
              </p:cNvSpPr>
              <p:nvPr/>
            </p:nvSpPr>
            <p:spPr bwMode="gray">
              <a:xfrm>
                <a:off x="2400" y="344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55315"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55316" name="Rectangle 20"/>
            <p:cNvSpPr>
              <a:spLocks noChangeArrowheads="1"/>
            </p:cNvSpPr>
            <p:nvPr/>
          </p:nvSpPr>
          <p:spPr bwMode="gray">
            <a:xfrm rot="3419336">
              <a:off x="2880" y="1152"/>
              <a:ext cx="672" cy="672"/>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pPr>
                <a:defRPr/>
              </a:pPr>
              <a:endParaRPr lang="ru-RU"/>
            </a:p>
          </p:txBody>
        </p:sp>
      </p:grpSp>
      <p:sp>
        <p:nvSpPr>
          <p:cNvPr id="73749" name="Rectangle 27"/>
          <p:cNvSpPr>
            <a:spLocks noChangeArrowheads="1"/>
          </p:cNvSpPr>
          <p:nvPr/>
        </p:nvSpPr>
        <p:spPr bwMode="gray">
          <a:xfrm>
            <a:off x="757238" y="2286000"/>
            <a:ext cx="1600200" cy="369888"/>
          </a:xfrm>
          <a:prstGeom prst="rect">
            <a:avLst/>
          </a:prstGeom>
          <a:noFill/>
          <a:ln w="9525">
            <a:noFill/>
            <a:miter lim="800000"/>
            <a:headEnd/>
            <a:tailEnd/>
          </a:ln>
        </p:spPr>
        <p:txBody>
          <a:bodyPr wrap="none">
            <a:spAutoFit/>
          </a:bodyPr>
          <a:lstStyle/>
          <a:p>
            <a:r>
              <a:rPr lang="ru-RU">
                <a:solidFill>
                  <a:schemeClr val="bg1"/>
                </a:solidFill>
                <a:cs typeface="Arial" charset="0"/>
              </a:rPr>
              <a:t>р.п. Тереньга</a:t>
            </a:r>
            <a:endParaRPr lang="en-US">
              <a:solidFill>
                <a:schemeClr val="bg1"/>
              </a:solidFill>
              <a:cs typeface="Arial" charset="0"/>
            </a:endParaRPr>
          </a:p>
        </p:txBody>
      </p:sp>
      <p:sp>
        <p:nvSpPr>
          <p:cNvPr id="73750" name="Rectangle 28"/>
          <p:cNvSpPr>
            <a:spLocks noChangeArrowheads="1"/>
          </p:cNvSpPr>
          <p:nvPr/>
        </p:nvSpPr>
        <p:spPr bwMode="gray">
          <a:xfrm>
            <a:off x="3746500" y="2273300"/>
            <a:ext cx="1555750" cy="369888"/>
          </a:xfrm>
          <a:prstGeom prst="rect">
            <a:avLst/>
          </a:prstGeom>
          <a:noFill/>
          <a:ln w="9525">
            <a:noFill/>
            <a:miter lim="800000"/>
            <a:headEnd/>
            <a:tailEnd/>
          </a:ln>
        </p:spPr>
        <p:txBody>
          <a:bodyPr wrap="none">
            <a:spAutoFit/>
          </a:bodyPr>
          <a:lstStyle/>
          <a:p>
            <a:r>
              <a:rPr lang="ru-RU">
                <a:solidFill>
                  <a:schemeClr val="bg1"/>
                </a:solidFill>
                <a:cs typeface="Arial" charset="0"/>
              </a:rPr>
              <a:t>С.Назайкино</a:t>
            </a:r>
            <a:endParaRPr lang="en-US">
              <a:solidFill>
                <a:schemeClr val="bg1"/>
              </a:solidFill>
              <a:cs typeface="Arial" charset="0"/>
            </a:endParaRPr>
          </a:p>
        </p:txBody>
      </p:sp>
      <p:sp>
        <p:nvSpPr>
          <p:cNvPr id="73751" name="Rectangle 29"/>
          <p:cNvSpPr>
            <a:spLocks noChangeArrowheads="1"/>
          </p:cNvSpPr>
          <p:nvPr/>
        </p:nvSpPr>
        <p:spPr bwMode="gray">
          <a:xfrm>
            <a:off x="6773863" y="2071688"/>
            <a:ext cx="1457325" cy="646112"/>
          </a:xfrm>
          <a:prstGeom prst="rect">
            <a:avLst/>
          </a:prstGeom>
          <a:noFill/>
          <a:ln w="9525">
            <a:noFill/>
            <a:miter lim="800000"/>
            <a:headEnd/>
            <a:tailEnd/>
          </a:ln>
        </p:spPr>
        <p:txBody>
          <a:bodyPr wrap="none">
            <a:spAutoFit/>
          </a:bodyPr>
          <a:lstStyle/>
          <a:p>
            <a:r>
              <a:rPr lang="ru-RU">
                <a:solidFill>
                  <a:schemeClr val="bg1"/>
                </a:solidFill>
                <a:cs typeface="Arial" charset="0"/>
              </a:rPr>
              <a:t>С.Ясашная </a:t>
            </a:r>
          </a:p>
          <a:p>
            <a:r>
              <a:rPr lang="ru-RU">
                <a:solidFill>
                  <a:schemeClr val="bg1"/>
                </a:solidFill>
                <a:cs typeface="Arial" charset="0"/>
              </a:rPr>
              <a:t>Ташла</a:t>
            </a:r>
            <a:endParaRPr lang="en-US">
              <a:solidFill>
                <a:schemeClr val="bg1"/>
              </a:solidFill>
              <a:cs typeface="Arial" charset="0"/>
            </a:endParaRPr>
          </a:p>
        </p:txBody>
      </p:sp>
      <p:sp>
        <p:nvSpPr>
          <p:cNvPr id="55327" name="Rectangle 31"/>
          <p:cNvSpPr>
            <a:spLocks noChangeArrowheads="1"/>
          </p:cNvSpPr>
          <p:nvPr/>
        </p:nvSpPr>
        <p:spPr bwMode="auto">
          <a:xfrm>
            <a:off x="857250" y="4714875"/>
            <a:ext cx="1506538" cy="1077913"/>
          </a:xfrm>
          <a:prstGeom prst="rect">
            <a:avLst/>
          </a:prstGeom>
          <a:noFill/>
          <a:ln w="9525">
            <a:noFill/>
            <a:miter lim="800000"/>
            <a:headEnd/>
            <a:tailEnd/>
          </a:ln>
          <a:effectLst/>
        </p:spPr>
        <p:txBody>
          <a:bodyPr wrap="none">
            <a:spAutoFit/>
          </a:bodyPr>
          <a:lstStyle/>
          <a:p>
            <a:pPr algn="ctr">
              <a:defRPr/>
            </a:pPr>
            <a:r>
              <a:rPr lang="ru-RU" sz="3200" b="1" dirty="0">
                <a:solidFill>
                  <a:schemeClr val="tx1">
                    <a:lumMod val="95000"/>
                    <a:lumOff val="5000"/>
                  </a:schemeClr>
                </a:solidFill>
              </a:rPr>
              <a:t>белая </a:t>
            </a:r>
          </a:p>
          <a:p>
            <a:pPr algn="ctr">
              <a:defRPr/>
            </a:pPr>
            <a:r>
              <a:rPr lang="ru-RU" sz="3200" b="1" dirty="0">
                <a:solidFill>
                  <a:schemeClr val="tx1">
                    <a:lumMod val="95000"/>
                    <a:lumOff val="5000"/>
                  </a:schemeClr>
                </a:solidFill>
              </a:rPr>
              <a:t>глина</a:t>
            </a:r>
            <a:endParaRPr lang="en-US" sz="3200" b="1" dirty="0">
              <a:solidFill>
                <a:schemeClr val="tx1">
                  <a:lumMod val="95000"/>
                  <a:lumOff val="5000"/>
                </a:schemeClr>
              </a:solidFill>
            </a:endParaRPr>
          </a:p>
        </p:txBody>
      </p:sp>
      <p:sp>
        <p:nvSpPr>
          <p:cNvPr id="73753" name="Rectangle 32"/>
          <p:cNvSpPr>
            <a:spLocks noChangeArrowheads="1"/>
          </p:cNvSpPr>
          <p:nvPr/>
        </p:nvSpPr>
        <p:spPr bwMode="auto">
          <a:xfrm>
            <a:off x="3571875" y="4500563"/>
            <a:ext cx="1573213" cy="1077912"/>
          </a:xfrm>
          <a:prstGeom prst="rect">
            <a:avLst/>
          </a:prstGeom>
          <a:noFill/>
          <a:ln w="9525">
            <a:noFill/>
            <a:miter lim="800000"/>
            <a:headEnd/>
            <a:tailEnd/>
          </a:ln>
        </p:spPr>
        <p:txBody>
          <a:bodyPr wrap="none">
            <a:spAutoFit/>
          </a:bodyPr>
          <a:lstStyle/>
          <a:p>
            <a:pPr algn="ctr"/>
            <a:r>
              <a:rPr lang="ru-RU" sz="3200" b="1">
                <a:cs typeface="Arial" charset="0"/>
              </a:rPr>
              <a:t>Синяя</a:t>
            </a:r>
            <a:r>
              <a:rPr lang="en-US" sz="3200" b="1">
                <a:cs typeface="Arial" charset="0"/>
              </a:rPr>
              <a:t> </a:t>
            </a:r>
            <a:endParaRPr lang="ru-RU" sz="3200" b="1">
              <a:cs typeface="Arial" charset="0"/>
            </a:endParaRPr>
          </a:p>
          <a:p>
            <a:pPr algn="ctr"/>
            <a:r>
              <a:rPr lang="ru-RU" sz="3200" b="1">
                <a:cs typeface="Arial" charset="0"/>
              </a:rPr>
              <a:t>глина</a:t>
            </a:r>
            <a:endParaRPr lang="en-US" sz="3200" b="1">
              <a:cs typeface="Arial" charset="0"/>
            </a:endParaRPr>
          </a:p>
        </p:txBody>
      </p:sp>
      <p:sp>
        <p:nvSpPr>
          <p:cNvPr id="73754" name="Rectangle 33"/>
          <p:cNvSpPr>
            <a:spLocks noChangeArrowheads="1"/>
          </p:cNvSpPr>
          <p:nvPr/>
        </p:nvSpPr>
        <p:spPr bwMode="auto">
          <a:xfrm>
            <a:off x="6286500" y="3786188"/>
            <a:ext cx="1758950" cy="954087"/>
          </a:xfrm>
          <a:prstGeom prst="rect">
            <a:avLst/>
          </a:prstGeom>
          <a:noFill/>
          <a:ln w="9525">
            <a:noFill/>
            <a:miter lim="800000"/>
            <a:headEnd/>
            <a:tailEnd/>
          </a:ln>
        </p:spPr>
        <p:txBody>
          <a:bodyPr wrap="none">
            <a:spAutoFit/>
          </a:bodyPr>
          <a:lstStyle/>
          <a:p>
            <a:pPr algn="ctr"/>
            <a:r>
              <a:rPr lang="ru-RU" sz="2800" b="1">
                <a:cs typeface="Arial" charset="0"/>
              </a:rPr>
              <a:t>Зеленая </a:t>
            </a:r>
          </a:p>
          <a:p>
            <a:pPr algn="ctr"/>
            <a:r>
              <a:rPr lang="ru-RU" sz="2800" b="1">
                <a:cs typeface="Arial" charset="0"/>
              </a:rPr>
              <a:t>глина</a:t>
            </a:r>
            <a:endParaRPr lang="en-US" sz="2800" b="1">
              <a:cs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arn(inHorizontal)">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3203575" y="0"/>
            <a:ext cx="5616575" cy="5643563"/>
          </a:xfrm>
          <a:prstGeom prst="rect">
            <a:avLst/>
          </a:prstGeom>
          <a:noFill/>
          <a:ln w="9525">
            <a:noFill/>
            <a:miter lim="800000"/>
            <a:headEnd/>
            <a:tailEnd/>
          </a:ln>
        </p:spPr>
        <p:txBody>
          <a:bodyPr anchor="ctr">
            <a:spAutoFit/>
          </a:bodyPr>
          <a:lstStyle/>
          <a:p>
            <a:pPr eaLnBrk="0" hangingPunct="0"/>
            <a:r>
              <a:rPr lang="ru-RU" sz="2800" b="1">
                <a:latin typeface="Times New Roman" pitchFamily="18" charset="0"/>
              </a:rPr>
              <a:t>Кристаллический фундамент в пределах нашей территории лежит на глубине 2-3 км. Он сложен гранитами, гнейсами и кристаллическими сланца­ми архейского и протерозойского воз­раста. Осадочная толща (чехол) на нем состоит из пород палеозойского, мезозойского, кайнозойского возраста (рис. 5). Это глины, пески, мергели, песчаники, мел и другие осадочные породы.</a:t>
            </a:r>
          </a:p>
        </p:txBody>
      </p:sp>
      <p:pic>
        <p:nvPicPr>
          <p:cNvPr id="10243" name="Picture 8"/>
          <p:cNvPicPr>
            <a:picLocks noChangeAspect="1" noChangeArrowheads="1"/>
          </p:cNvPicPr>
          <p:nvPr/>
        </p:nvPicPr>
        <p:blipFill>
          <a:blip r:embed="rId2" cstate="email"/>
          <a:srcRect/>
          <a:stretch>
            <a:fillRect/>
          </a:stretch>
        </p:blipFill>
        <p:spPr bwMode="auto">
          <a:xfrm>
            <a:off x="142875" y="928688"/>
            <a:ext cx="3000375" cy="3714750"/>
          </a:xfrm>
          <a:prstGeom prst="rect">
            <a:avLst/>
          </a:prstGeom>
          <a:noFill/>
          <a:ln w="9525">
            <a:noFill/>
            <a:miter lim="800000"/>
            <a:headEnd/>
            <a:tailEnd/>
          </a:ln>
        </p:spPr>
      </p:pic>
      <p:graphicFrame>
        <p:nvGraphicFramePr>
          <p:cNvPr id="34849" name="Group 33"/>
          <p:cNvGraphicFramePr>
            <a:graphicFrameLocks noGrp="1"/>
          </p:cNvGraphicFramePr>
          <p:nvPr>
            <p:ph/>
          </p:nvPr>
        </p:nvGraphicFramePr>
        <p:xfrm>
          <a:off x="0" y="5876925"/>
          <a:ext cx="8675688" cy="1005840"/>
        </p:xfrm>
        <a:graphic>
          <a:graphicData uri="http://schemas.openxmlformats.org/drawingml/2006/table">
            <a:tbl>
              <a:tblPr/>
              <a:tblGrid>
                <a:gridCol w="8675688"/>
              </a:tblGrid>
              <a:tr h="981075">
                <a:tc>
                  <a:txBody>
                    <a:bodyPr/>
                    <a:lstStyle/>
                    <a:p>
                      <a:pPr marL="106363" marR="0" lvl="0" indent="-9525"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Обнажение</a:t>
                      </a: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 </a:t>
                      </a: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верхнеюрских пород в районе </a:t>
                      </a:r>
                      <a:r>
                        <a:rPr kumimoji="0" lang="ru-RU" sz="2000" b="1" i="0" u="none" strike="noStrike" cap="none" normalizeH="0" baseline="0" dirty="0" err="1" smtClean="0">
                          <a:ln>
                            <a:noFill/>
                          </a:ln>
                          <a:solidFill>
                            <a:schemeClr val="tx1"/>
                          </a:solidFill>
                          <a:effectLst>
                            <a:outerShdw blurRad="38100" dist="38100" dir="2700000" algn="tl">
                              <a:srgbClr val="000000"/>
                            </a:outerShdw>
                          </a:effectLst>
                          <a:latin typeface="Arial" charset="0"/>
                          <a:cs typeface="Times New Roman" pitchFamily="18" charset="0"/>
                        </a:rPr>
                        <a:t>Захарьевского</a:t>
                      </a: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 рудника в Ульяновском районе. Это самые древние горные породы, выходящие на дневную поверхность в Ульяновской области</a:t>
                      </a:r>
                      <a:endPar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849"/>
                                        </p:tgtEl>
                                        <p:attrNameLst>
                                          <p:attrName>style.visibility</p:attrName>
                                        </p:attrNameLst>
                                      </p:cBhvr>
                                      <p:to>
                                        <p:strVal val="visible"/>
                                      </p:to>
                                    </p:set>
                                    <p:animEffect transition="in" filter="checkerboard(across)">
                                      <p:cBhvr>
                                        <p:cTn id="17" dur="500"/>
                                        <p:tgtEl>
                                          <p:spTgt spid="34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0"/>
            <a:ext cx="8229600" cy="714375"/>
          </a:xfrm>
        </p:spPr>
        <p:txBody>
          <a:bodyPr/>
          <a:lstStyle/>
          <a:p>
            <a:pPr algn="ctr" eaLnBrk="1" hangingPunct="1"/>
            <a:r>
              <a:rPr lang="ru-RU" sz="3200" b="1" smtClean="0"/>
              <a:t>Геохронологическая таблица.</a:t>
            </a:r>
          </a:p>
        </p:txBody>
      </p:sp>
      <p:pic>
        <p:nvPicPr>
          <p:cNvPr id="12291" name="Picture 6"/>
          <p:cNvPicPr>
            <a:picLocks noChangeAspect="1" noChangeArrowheads="1"/>
          </p:cNvPicPr>
          <p:nvPr/>
        </p:nvPicPr>
        <p:blipFill>
          <a:blip r:embed="rId2" cstate="email"/>
          <a:srcRect/>
          <a:stretch>
            <a:fillRect/>
          </a:stretch>
        </p:blipFill>
        <p:spPr bwMode="auto">
          <a:xfrm>
            <a:off x="884238" y="765175"/>
            <a:ext cx="3170237" cy="6092825"/>
          </a:xfrm>
          <a:prstGeom prst="rect">
            <a:avLst/>
          </a:prstGeom>
          <a:noFill/>
          <a:ln w="9525">
            <a:noFill/>
            <a:miter lim="800000"/>
            <a:headEnd/>
            <a:tailEnd/>
          </a:ln>
        </p:spPr>
      </p:pic>
      <p:sp>
        <p:nvSpPr>
          <p:cNvPr id="12292" name="Rectangle 7"/>
          <p:cNvSpPr>
            <a:spLocks noChangeArrowheads="1"/>
          </p:cNvSpPr>
          <p:nvPr/>
        </p:nvSpPr>
        <p:spPr bwMode="auto">
          <a:xfrm>
            <a:off x="4679950" y="1196975"/>
            <a:ext cx="4464050" cy="5273675"/>
          </a:xfrm>
          <a:prstGeom prst="rect">
            <a:avLst/>
          </a:prstGeom>
          <a:noFill/>
          <a:ln w="9525">
            <a:noFill/>
            <a:miter lim="800000"/>
            <a:headEnd/>
            <a:tailEnd/>
          </a:ln>
        </p:spPr>
        <p:txBody>
          <a:bodyPr anchor="ctr">
            <a:spAutoFit/>
          </a:bodyPr>
          <a:lstStyle/>
          <a:p>
            <a:pPr eaLnBrk="0" hangingPunct="0"/>
            <a:r>
              <a:rPr lang="ru-RU" sz="2000" b="1"/>
              <a:t>Общая стратиграфическая схема и геологический разрез Ульяновской области: </a:t>
            </a:r>
          </a:p>
          <a:p>
            <a:pPr eaLnBrk="0" hangingPunct="0"/>
            <a:r>
              <a:rPr lang="ru-RU" sz="2000" b="1"/>
              <a:t>1 — континентальные отложения; </a:t>
            </a:r>
          </a:p>
          <a:p>
            <a:pPr eaLnBrk="0" hangingPunct="0"/>
            <a:r>
              <a:rPr lang="ru-RU" sz="2000" b="1"/>
              <a:t>2 — лагунные и морские отложения; 3 — кристаллические породы; </a:t>
            </a:r>
          </a:p>
          <a:p>
            <a:pPr eaLnBrk="0" hangingPunct="0"/>
            <a:r>
              <a:rPr lang="ru-RU" sz="2000" b="1"/>
              <a:t>4— отложения отсутствуют. </a:t>
            </a:r>
          </a:p>
          <a:p>
            <a:pPr eaLnBrk="0" hangingPunct="0"/>
            <a:r>
              <a:rPr lang="ru-RU" sz="2000" b="1"/>
              <a:t>В графе "Отдел" бук­венные обозначения: </a:t>
            </a:r>
          </a:p>
          <a:p>
            <a:pPr eaLnBrk="0" hangingPunct="0"/>
            <a:r>
              <a:rPr lang="ru-RU" sz="2000" b="1"/>
              <a:t>В — верхний,</a:t>
            </a:r>
          </a:p>
          <a:p>
            <a:pPr eaLnBrk="0" hangingPunct="0"/>
            <a:r>
              <a:rPr lang="ru-RU" sz="2000" b="1"/>
              <a:t> С — средний,</a:t>
            </a:r>
          </a:p>
          <a:p>
            <a:pPr eaLnBrk="0" hangingPunct="0"/>
            <a:r>
              <a:rPr lang="ru-RU" sz="2000" b="1"/>
              <a:t> Н — нижний. </a:t>
            </a:r>
          </a:p>
          <a:p>
            <a:pPr eaLnBrk="0" hangingPunct="0"/>
            <a:r>
              <a:rPr lang="ru-RU" sz="2000" b="1"/>
              <a:t>В графе "Абсол. возраст" указано время (млн. лет назад) начала периода</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500" y="285750"/>
            <a:ext cx="5584825" cy="714375"/>
          </a:xfrm>
        </p:spPr>
        <p:txBody>
          <a:bodyPr>
            <a:normAutofit fontScale="90000"/>
          </a:bodyPr>
          <a:lstStyle/>
          <a:p>
            <a:pPr eaLnBrk="1" hangingPunct="1"/>
            <a:r>
              <a:rPr lang="ru-RU" sz="2400" smtClean="0"/>
              <a:t>Геологическое строение Ульяновской области.</a:t>
            </a:r>
          </a:p>
        </p:txBody>
      </p:sp>
      <p:sp>
        <p:nvSpPr>
          <p:cNvPr id="3" name="Текст 2"/>
          <p:cNvSpPr>
            <a:spLocks noGrp="1"/>
          </p:cNvSpPr>
          <p:nvPr>
            <p:ph type="body" idx="2"/>
          </p:nvPr>
        </p:nvSpPr>
        <p:spPr>
          <a:xfrm>
            <a:off x="6215063" y="1071563"/>
            <a:ext cx="2551112" cy="5072062"/>
          </a:xfrm>
        </p:spPr>
        <p:txBody>
          <a:bodyPr>
            <a:normAutofit lnSpcReduction="10000"/>
          </a:bodyPr>
          <a:lstStyle/>
          <a:p>
            <a:pPr eaLnBrk="1" hangingPunct="1">
              <a:lnSpc>
                <a:spcPct val="90000"/>
              </a:lnSpc>
            </a:pPr>
            <a:r>
              <a:rPr lang="ru-RU" sz="1600" smtClean="0"/>
              <a:t>В разных частях области на поверхность выходят разные по возрасту и составу породы. </a:t>
            </a:r>
          </a:p>
          <a:p>
            <a:pPr eaLnBrk="1" hangingPunct="1">
              <a:lnSpc>
                <a:spcPct val="90000"/>
              </a:lnSpc>
            </a:pPr>
            <a:endParaRPr lang="ru-RU" sz="1600" smtClean="0"/>
          </a:p>
          <a:p>
            <a:pPr eaLnBrk="1" hangingPunct="1">
              <a:lnSpc>
                <a:spcPct val="90000"/>
              </a:lnSpc>
            </a:pPr>
            <a:r>
              <a:rPr lang="ru-RU" sz="1600" smtClean="0">
                <a:solidFill>
                  <a:srgbClr val="FF0000"/>
                </a:solidFill>
              </a:rPr>
              <a:t>Заволжье</a:t>
            </a:r>
            <a:r>
              <a:rPr lang="ru-RU" sz="1600" smtClean="0"/>
              <a:t> сложено неоген-четвертичными песками , глинами, суглинками.</a:t>
            </a:r>
          </a:p>
          <a:p>
            <a:pPr eaLnBrk="1" hangingPunct="1">
              <a:lnSpc>
                <a:spcPct val="90000"/>
              </a:lnSpc>
            </a:pPr>
            <a:endParaRPr lang="ru-RU" sz="1600" smtClean="0"/>
          </a:p>
          <a:p>
            <a:pPr eaLnBrk="1" hangingPunct="1">
              <a:lnSpc>
                <a:spcPct val="90000"/>
              </a:lnSpc>
            </a:pPr>
            <a:r>
              <a:rPr lang="ru-RU" sz="1600" smtClean="0"/>
              <a:t>В </a:t>
            </a:r>
            <a:r>
              <a:rPr lang="ru-RU" sz="1600" smtClean="0">
                <a:solidFill>
                  <a:srgbClr val="FF0000"/>
                </a:solidFill>
              </a:rPr>
              <a:t>Предволжье</a:t>
            </a:r>
            <a:r>
              <a:rPr lang="ru-RU" sz="1600" smtClean="0"/>
              <a:t> в основании осадочной толщи на поверхности кристаллического фундамента лежат породы палеогена. Это известняки, доломиты, песчаники девона , местами гипсы , мергели.</a:t>
            </a:r>
          </a:p>
          <a:p>
            <a:pPr eaLnBrk="1" hangingPunct="1">
              <a:lnSpc>
                <a:spcPct val="90000"/>
              </a:lnSpc>
            </a:pPr>
            <a:endParaRPr lang="ru-RU" sz="1600" smtClean="0"/>
          </a:p>
          <a:p>
            <a:pPr eaLnBrk="1" hangingPunct="1">
              <a:lnSpc>
                <a:spcPct val="90000"/>
              </a:lnSpc>
            </a:pPr>
            <a:endParaRPr lang="ru-RU" sz="1600" smtClean="0">
              <a:solidFill>
                <a:srgbClr val="0000FF"/>
              </a:solidFill>
            </a:endParaRPr>
          </a:p>
          <a:p>
            <a:pPr eaLnBrk="1" hangingPunct="1">
              <a:lnSpc>
                <a:spcPct val="90000"/>
              </a:lnSpc>
            </a:pPr>
            <a:r>
              <a:rPr lang="ru-RU" sz="1600" b="1" smtClean="0">
                <a:solidFill>
                  <a:srgbClr val="66CCFF"/>
                </a:solidFill>
              </a:rPr>
              <a:t>Самые  древние породы Ульяновской области- это ЮРСКИЕ. (показаны стрелками)</a:t>
            </a:r>
          </a:p>
        </p:txBody>
      </p:sp>
      <p:pic>
        <p:nvPicPr>
          <p:cNvPr id="5" name="Содержимое 4" descr="P1000534.JPG"/>
          <p:cNvPicPr>
            <a:picLocks noGrp="1" noChangeAspect="1"/>
          </p:cNvPicPr>
          <p:nvPr>
            <p:ph sz="half" idx="1"/>
          </p:nvPr>
        </p:nvPicPr>
        <p:blipFill>
          <a:blip r:embed="rId2" cstate="email"/>
          <a:stretch>
            <a:fillRect/>
          </a:stretch>
        </p:blipFill>
        <p:spPr>
          <a:xfrm>
            <a:off x="2181623" y="2133600"/>
            <a:ext cx="3790153" cy="4371975"/>
          </a:xfrm>
          <a:ln w="38100" cap="sq">
            <a:solidFill>
              <a:srgbClr val="000000"/>
            </a:solidFill>
          </a:ln>
          <a:effectLst>
            <a:outerShdw blurRad="50800" dist="38100" dir="2700000" algn="tl" rotWithShape="0">
              <a:srgbClr val="000000">
                <a:alpha val="43000"/>
              </a:srgbClr>
            </a:outerShdw>
          </a:effectLst>
        </p:spPr>
      </p:pic>
      <p:cxnSp>
        <p:nvCxnSpPr>
          <p:cNvPr id="7" name="Прямая со стрелкой 6"/>
          <p:cNvCxnSpPr/>
          <p:nvPr/>
        </p:nvCxnSpPr>
        <p:spPr>
          <a:xfrm rot="16200000" flipH="1">
            <a:off x="2964645" y="1178703"/>
            <a:ext cx="428628"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rot="10800000">
            <a:off x="3571868" y="4857760"/>
            <a:ext cx="500066"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Блок-схема: узел 7"/>
          <p:cNvSpPr/>
          <p:nvPr/>
        </p:nvSpPr>
        <p:spPr>
          <a:xfrm>
            <a:off x="3357563" y="1571625"/>
            <a:ext cx="214312" cy="214313"/>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Блок-схема: узел 10"/>
          <p:cNvSpPr/>
          <p:nvPr/>
        </p:nvSpPr>
        <p:spPr>
          <a:xfrm>
            <a:off x="3357563" y="4714875"/>
            <a:ext cx="214312" cy="214313"/>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diamond(in)">
                                      <p:cBhvr>
                                        <p:cTn id="5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8686800" cy="1143000"/>
          </a:xfrm>
        </p:spPr>
        <p:txBody>
          <a:bodyPr>
            <a:noAutofit/>
          </a:bodyPr>
          <a:lstStyle/>
          <a:p>
            <a:pPr eaLnBrk="1" fontAlgn="auto" hangingPunct="1">
              <a:spcAft>
                <a:spcPts val="0"/>
              </a:spcAft>
              <a:defRPr/>
            </a:pP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rPr>
              <a:t>Процесс формирования Ульяновской области.</a:t>
            </a:r>
            <a:endParaRPr lang="ru-RU" sz="4000" dirty="0"/>
          </a:p>
        </p:txBody>
      </p:sp>
      <p:graphicFrame>
        <p:nvGraphicFramePr>
          <p:cNvPr id="3" name="Содержимое 3"/>
          <p:cNvGraphicFramePr>
            <a:graphicFrameLocks/>
          </p:cNvGraphicFramePr>
          <p:nvPr/>
        </p:nvGraphicFramePr>
        <p:xfrm>
          <a:off x="357188" y="2143125"/>
          <a:ext cx="8429714" cy="4331976"/>
        </p:xfrm>
        <a:graphic>
          <a:graphicData uri="http://schemas.openxmlformats.org/drawingml/2006/table">
            <a:tbl>
              <a:tblPr firstRow="1" bandRow="1">
                <a:tableStyleId>{5940675A-B579-460E-94D1-54222C63F5DA}</a:tableStyleId>
              </a:tblPr>
              <a:tblGrid>
                <a:gridCol w="1679154"/>
                <a:gridCol w="6750560"/>
              </a:tblGrid>
              <a:tr h="357190">
                <a:tc>
                  <a:txBody>
                    <a:bodyPr/>
                    <a:lstStyle/>
                    <a:p>
                      <a:pPr algn="ctr"/>
                      <a:r>
                        <a:rPr lang="ru-RU" dirty="0" smtClean="0"/>
                        <a:t>эры</a:t>
                      </a:r>
                      <a:endParaRPr lang="ru-RU" dirty="0"/>
                    </a:p>
                  </a:txBody>
                  <a:tcPr/>
                </a:tc>
                <a:tc>
                  <a:txBody>
                    <a:bodyPr/>
                    <a:lstStyle/>
                    <a:p>
                      <a:pPr algn="ctr"/>
                      <a:r>
                        <a:rPr lang="ru-RU" dirty="0" smtClean="0"/>
                        <a:t>Этапы формирования</a:t>
                      </a:r>
                      <a:endParaRPr lang="ru-RU" dirty="0"/>
                    </a:p>
                  </a:txBody>
                  <a:tcPr/>
                </a:tc>
              </a:tr>
              <a:tr h="491496">
                <a:tc>
                  <a:txBody>
                    <a:bodyPr/>
                    <a:lstStyle/>
                    <a:p>
                      <a:r>
                        <a:rPr lang="en-US" dirty="0" err="1" smtClean="0"/>
                        <a:t>Kz</a:t>
                      </a:r>
                      <a:endParaRPr lang="ru-RU" dirty="0"/>
                    </a:p>
                  </a:txBody>
                  <a:tcPr/>
                </a:tc>
                <a:tc>
                  <a:txBody>
                    <a:bodyPr/>
                    <a:lstStyle/>
                    <a:p>
                      <a:r>
                        <a:rPr lang="ru-RU" dirty="0" smtClean="0"/>
                        <a:t>Медленные колебания</a:t>
                      </a:r>
                      <a:endParaRPr lang="ru-RU" dirty="0"/>
                    </a:p>
                  </a:txBody>
                  <a:tcPr/>
                </a:tc>
              </a:tr>
              <a:tr h="370840">
                <a:tc>
                  <a:txBody>
                    <a:bodyPr/>
                    <a:lstStyle/>
                    <a:p>
                      <a:r>
                        <a:rPr lang="en-US" dirty="0" err="1" smtClean="0"/>
                        <a:t>Kz</a:t>
                      </a:r>
                      <a:r>
                        <a:rPr lang="en-US" dirty="0" smtClean="0"/>
                        <a:t>,</a:t>
                      </a:r>
                      <a:r>
                        <a:rPr lang="ru-RU" dirty="0" smtClean="0"/>
                        <a:t>начало.</a:t>
                      </a:r>
                    </a:p>
                  </a:txBody>
                  <a:tcPr/>
                </a:tc>
                <a:tc>
                  <a:txBody>
                    <a:bodyPr/>
                    <a:lstStyle/>
                    <a:p>
                      <a:r>
                        <a:rPr lang="ru-RU" dirty="0" smtClean="0"/>
                        <a:t>Сильное движение, полностью сформировалось</a:t>
                      </a:r>
                      <a:r>
                        <a:rPr lang="ru-RU" baseline="0" dirty="0" smtClean="0"/>
                        <a:t> тектоническое строение территории области, произошло общее поднятие, полностью освободилась от моря.</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Mz</a:t>
                      </a:r>
                      <a:endParaRPr lang="ru-RU" dirty="0" smtClean="0"/>
                    </a:p>
                    <a:p>
                      <a:endParaRPr lang="ru-RU" dirty="0"/>
                    </a:p>
                  </a:txBody>
                  <a:tcPr>
                    <a:solidFill>
                      <a:srgbClr val="00B0F0"/>
                    </a:solidFill>
                  </a:tcPr>
                </a:tc>
                <a:tc>
                  <a:txBody>
                    <a:bodyPr/>
                    <a:lstStyle/>
                    <a:p>
                      <a:r>
                        <a:rPr lang="ru-RU" dirty="0" smtClean="0"/>
                        <a:t>Движение земной</a:t>
                      </a:r>
                      <a:r>
                        <a:rPr lang="ru-RU" baseline="0" dirty="0" smtClean="0"/>
                        <a:t> коры, начал формироваться ульяновско-саратовский прогиб</a:t>
                      </a:r>
                      <a:endParaRPr lang="ru-RU" dirty="0"/>
                    </a:p>
                  </a:txBody>
                  <a:tcPr>
                    <a:solidFill>
                      <a:srgbClr val="00B0F0"/>
                    </a:solidFill>
                  </a:tcPr>
                </a:tc>
              </a:tr>
              <a:tr h="370840">
                <a:tc>
                  <a:txBody>
                    <a:bodyPr/>
                    <a:lstStyle/>
                    <a:p>
                      <a:r>
                        <a:rPr lang="en-US" dirty="0" err="1" smtClean="0"/>
                        <a:t>Mz</a:t>
                      </a:r>
                      <a:r>
                        <a:rPr lang="en-US" dirty="0" smtClean="0"/>
                        <a:t>,</a:t>
                      </a:r>
                      <a:r>
                        <a:rPr lang="ru-RU" dirty="0" smtClean="0"/>
                        <a:t>начало,</a:t>
                      </a:r>
                    </a:p>
                    <a:p>
                      <a:r>
                        <a:rPr lang="en-US" dirty="0" err="1" smtClean="0"/>
                        <a:t>Pz</a:t>
                      </a:r>
                      <a:r>
                        <a:rPr lang="en-US" dirty="0" smtClean="0"/>
                        <a:t>,</a:t>
                      </a:r>
                      <a:r>
                        <a:rPr lang="ru-RU" dirty="0" smtClean="0"/>
                        <a:t>конец</a:t>
                      </a:r>
                      <a:endParaRPr lang="ru-RU" dirty="0"/>
                    </a:p>
                  </a:txBody>
                  <a:tcPr>
                    <a:solidFill>
                      <a:schemeClr val="bg2"/>
                    </a:solidFill>
                  </a:tcPr>
                </a:tc>
                <a:tc>
                  <a:txBody>
                    <a:bodyPr/>
                    <a:lstStyle/>
                    <a:p>
                      <a:r>
                        <a:rPr lang="ru-RU" dirty="0" smtClean="0"/>
                        <a:t>Волго-уральская </a:t>
                      </a:r>
                      <a:r>
                        <a:rPr lang="ru-RU" dirty="0" err="1" smtClean="0"/>
                        <a:t>антеклиза</a:t>
                      </a:r>
                      <a:r>
                        <a:rPr lang="ru-RU" dirty="0" smtClean="0"/>
                        <a:t> разделилась</a:t>
                      </a:r>
                      <a:r>
                        <a:rPr lang="ru-RU" baseline="0" dirty="0" smtClean="0"/>
                        <a:t> на своды. Токмоковский свод, в заволжье-мелекесская впадина.</a:t>
                      </a:r>
                      <a:endParaRPr lang="ru-RU" dirty="0"/>
                    </a:p>
                  </a:txBody>
                  <a:tcPr>
                    <a:solidFill>
                      <a:schemeClr val="bg2"/>
                    </a:solidFill>
                  </a:tcPr>
                </a:tc>
              </a:tr>
              <a:tr h="577228">
                <a:tc>
                  <a:txBody>
                    <a:bodyPr/>
                    <a:lstStyle/>
                    <a:p>
                      <a:r>
                        <a:rPr lang="en-US" sz="1600" dirty="0" err="1" smtClean="0"/>
                        <a:t>Pz</a:t>
                      </a:r>
                      <a:r>
                        <a:rPr lang="en-US" sz="1600" dirty="0" smtClean="0"/>
                        <a:t>,</a:t>
                      </a:r>
                      <a:r>
                        <a:rPr lang="ru-RU" sz="1600" dirty="0" smtClean="0"/>
                        <a:t> начало</a:t>
                      </a:r>
                      <a:endParaRPr lang="ru-RU" sz="1600" dirty="0"/>
                    </a:p>
                  </a:txBody>
                  <a:tcPr/>
                </a:tc>
                <a:tc>
                  <a:txBody>
                    <a:bodyPr/>
                    <a:lstStyle/>
                    <a:p>
                      <a:r>
                        <a:rPr lang="ru-RU" dirty="0" smtClean="0"/>
                        <a:t>расчленение</a:t>
                      </a:r>
                      <a:r>
                        <a:rPr lang="ru-RU" baseline="0" dirty="0" smtClean="0"/>
                        <a:t> фундамента на крупные участки.  Волго-Уральская </a:t>
                      </a:r>
                      <a:r>
                        <a:rPr lang="ru-RU" baseline="0" dirty="0" err="1" smtClean="0"/>
                        <a:t>антеклиза</a:t>
                      </a:r>
                      <a:r>
                        <a:rPr lang="ru-RU" baseline="0" dirty="0" smtClean="0"/>
                        <a:t>. </a:t>
                      </a:r>
                      <a:endParaRPr lang="ru-RU" dirty="0"/>
                    </a:p>
                  </a:txBody>
                  <a:tcPr/>
                </a:tc>
              </a:tr>
              <a:tr h="500066">
                <a:tc>
                  <a:txBody>
                    <a:bodyPr/>
                    <a:lstStyle/>
                    <a:p>
                      <a:r>
                        <a:rPr lang="en-US" dirty="0" err="1" smtClean="0"/>
                        <a:t>Ar</a:t>
                      </a:r>
                      <a:r>
                        <a:rPr lang="en-US" dirty="0" smtClean="0"/>
                        <a:t>,</a:t>
                      </a:r>
                      <a:r>
                        <a:rPr lang="ru-RU" dirty="0" smtClean="0"/>
                        <a:t> </a:t>
                      </a:r>
                      <a:r>
                        <a:rPr lang="en-US" dirty="0" err="1" smtClean="0"/>
                        <a:t>Pz</a:t>
                      </a:r>
                      <a:r>
                        <a:rPr lang="en-US" dirty="0" smtClean="0"/>
                        <a:t>.</a:t>
                      </a:r>
                      <a:endParaRPr lang="ru-RU" dirty="0"/>
                    </a:p>
                  </a:txBody>
                  <a:tcPr/>
                </a:tc>
                <a:tc>
                  <a:txBody>
                    <a:bodyPr/>
                    <a:lstStyle/>
                    <a:p>
                      <a:r>
                        <a:rPr lang="ru-RU" dirty="0" smtClean="0"/>
                        <a:t>Сформировался твердый кристаллический фундамент Восточно-Европейской равнины.</a:t>
                      </a:r>
                      <a:endParaRPr lang="ru-RU" dirty="0"/>
                    </a:p>
                  </a:txBody>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2648</Words>
  <Application>Microsoft Office PowerPoint</Application>
  <PresentationFormat>Экран (4:3)</PresentationFormat>
  <Paragraphs>229</Paragraphs>
  <Slides>59</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Изящная</vt:lpstr>
      <vt:lpstr>Подготовили: учитель химии – Сафронова И.В. И  учитель географии 0 Семенова  Л.С.                        МАОУ»Физико-математический лицей №   38 г .Ульяновка»  </vt:lpstr>
      <vt:lpstr>                                                     </vt:lpstr>
      <vt:lpstr>геологическое строение, палеогеография, и полезные ископаемые Ульяновской области. </vt:lpstr>
      <vt:lpstr>      Цели:</vt:lpstr>
      <vt:lpstr>Тектоническая карта.</vt:lpstr>
      <vt:lpstr>Слайд 6</vt:lpstr>
      <vt:lpstr>Геохронологическая таблица.</vt:lpstr>
      <vt:lpstr>Геологическое строение Ульяновской области.</vt:lpstr>
      <vt:lpstr>Процесс формирования Ульяновской области.</vt:lpstr>
      <vt:lpstr>Слайд 10</vt:lpstr>
      <vt:lpstr>Слайд 11</vt:lpstr>
      <vt:lpstr>Месторождения строительных материалов Ульяновской области.</vt:lpstr>
      <vt:lpstr>Месторождения полезных ископаемых  четвертичного отложения. </vt:lpstr>
      <vt:lpstr>Слайд 14</vt:lpstr>
      <vt:lpstr>Слайд 15</vt:lpstr>
      <vt:lpstr>Слайд 16</vt:lpstr>
      <vt:lpstr>Слайд 17</vt:lpstr>
      <vt:lpstr>Слайд 18</vt:lpstr>
      <vt:lpstr>Языков П. М. (1798-1851)</vt:lpstr>
      <vt:lpstr>Милановский Е.В. (1892-1940)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Цемент. Ульяновский цементный завод.</vt:lpstr>
      <vt:lpstr>Цементная промышленность </vt:lpstr>
      <vt:lpstr>Слайд 41</vt:lpstr>
      <vt:lpstr>История производства цемента</vt:lpstr>
      <vt:lpstr>Слайд 43</vt:lpstr>
      <vt:lpstr>Исторические сведения </vt:lpstr>
      <vt:lpstr>Слайд 45</vt:lpstr>
      <vt:lpstr>Слайд 46</vt:lpstr>
      <vt:lpstr>Производство керамики</vt:lpstr>
      <vt:lpstr>Слайд 48</vt:lpstr>
      <vt:lpstr>Слайд 49</vt:lpstr>
      <vt:lpstr>Производство</vt:lpstr>
      <vt:lpstr>Слайд 51</vt:lpstr>
      <vt:lpstr>Слайд 52</vt:lpstr>
      <vt:lpstr>Различные оборудования</vt:lpstr>
      <vt:lpstr>Слайд 54</vt:lpstr>
      <vt:lpstr>Виды</vt:lpstr>
      <vt:lpstr>Использование</vt:lpstr>
      <vt:lpstr>Производство в других странах</vt:lpstr>
      <vt:lpstr>Слайд 58</vt:lpstr>
      <vt:lpstr>Полезные ископаемые </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Roman</cp:lastModifiedBy>
  <cp:revision>203</cp:revision>
  <dcterms:created xsi:type="dcterms:W3CDTF">2009-03-02T15:38:44Z</dcterms:created>
  <dcterms:modified xsi:type="dcterms:W3CDTF">2013-04-21T23:28:49Z</dcterms:modified>
</cp:coreProperties>
</file>