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9344" autoAdjust="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6003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799" y="2505748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ru" dirty="0"/>
              <a:t>Первообразная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624248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ru"/>
              <a:t>Тема Урока: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5788075" y="5516225"/>
            <a:ext cx="3183600" cy="1139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>
                <a:solidFill>
                  <a:schemeClr val="lt1"/>
                </a:solidFill>
              </a:rPr>
              <a:t>Презентация создана:</a:t>
            </a:r>
          </a:p>
          <a:p>
            <a:pPr lvl="0" rtl="0">
              <a:buNone/>
            </a:pPr>
            <a:r>
              <a:rPr lang="ru">
                <a:solidFill>
                  <a:schemeClr val="lt2"/>
                </a:solidFill>
              </a:rPr>
              <a:t>учителем математики и физики</a:t>
            </a:r>
          </a:p>
          <a:p>
            <a:pPr lvl="0" rtl="0">
              <a:buNone/>
            </a:pPr>
            <a:r>
              <a:rPr lang="ru">
                <a:solidFill>
                  <a:schemeClr val="lt2"/>
                </a:solidFill>
              </a:rPr>
              <a:t>МОАУ СОШ №20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ru">
                <a:solidFill>
                  <a:schemeClr val="lt2"/>
                </a:solidFill>
              </a:rPr>
              <a:t>Кокориной Л. А.</a:t>
            </a:r>
          </a:p>
          <a:p>
            <a:pPr>
              <a:buNone/>
            </a:pPr>
            <a:r>
              <a:rPr lang="ru">
                <a:solidFill>
                  <a:schemeClr val="lt2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5697194"/>
                  </p:ext>
                </p:extLst>
              </p:nvPr>
            </p:nvGraphicFramePr>
            <p:xfrm>
              <a:off x="2843808" y="764704"/>
              <a:ext cx="3312368" cy="5437291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656184"/>
                    <a:gridCol w="1656184"/>
                  </a:tblGrid>
                  <a:tr h="407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f(x)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F(x)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, n≠1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+1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+1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 i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sin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 i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cos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000" b="0" i="0" dirty="0" smtClean="0">
                            <a:solidFill>
                              <a:schemeClr val="bg1"/>
                            </a:solidFill>
                            <a:latin typeface="Cambria Math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&gt;0, 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≠1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sup>
                                    </m:s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func>
                                  </m:den>
                                </m:f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5697194"/>
                  </p:ext>
                </p:extLst>
              </p:nvPr>
            </p:nvGraphicFramePr>
            <p:xfrm>
              <a:off x="2843808" y="764704"/>
              <a:ext cx="3312368" cy="5437291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656184"/>
                    <a:gridCol w="1656184"/>
                  </a:tblGrid>
                  <a:tr h="407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f(x)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F(x)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ru-RU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104478" b="-1132836"/>
                          </a:stretch>
                        </a:blipFill>
                      </a:tcPr>
                    </a:tc>
                  </a:tr>
                  <a:tr h="7075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118103" r="-99632" b="-554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118103" b="-554310"/>
                          </a:stretch>
                        </a:blipFill>
                      </a:tcPr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232110" r="-99632" b="-4899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232110" b="-489908"/>
                          </a:stretch>
                        </a:blipFill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548485" r="-99632" b="-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548485" b="-709091"/>
                          </a:stretch>
                        </a:blipFill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638806" r="-99632" b="-5985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638806" b="-598507"/>
                          </a:stretch>
                        </a:blipFill>
                      </a:tcPr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454128" r="-99632" b="-267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454128" b="-267890"/>
                          </a:stretch>
                        </a:blipFill>
                      </a:tcPr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554128" r="-99632" b="-167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554128" b="-167890"/>
                          </a:stretch>
                        </a:blipFill>
                      </a:tcPr>
                    </a:tc>
                  </a:tr>
                  <a:tr h="4072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1064179" r="-99632" b="-173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1064179" b="-173134"/>
                          </a:stretch>
                        </a:blipFill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68" t="-678261" r="-99632" b="-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738" t="-678261" b="-8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939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Пример использования первообразной</a:t>
            </a:r>
          </a:p>
        </p:txBody>
      </p:sp>
      <p:cxnSp>
        <p:nvCxnSpPr>
          <p:cNvPr id="117" name="Shape 117"/>
          <p:cNvCxnSpPr/>
          <p:nvPr/>
        </p:nvCxnSpPr>
        <p:spPr>
          <a:xfrm>
            <a:off x="457200" y="2139925"/>
            <a:ext cx="8229600" cy="0"/>
          </a:xfrm>
          <a:prstGeom prst="straightConnector1">
            <a:avLst/>
          </a:prstGeom>
          <a:noFill/>
          <a:ln w="28575" cap="flat">
            <a:solidFill>
              <a:schemeClr val="accent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>
            <a:endCxn id="119" idx="1"/>
          </p:cNvCxnSpPr>
          <p:nvPr/>
        </p:nvCxnSpPr>
        <p:spPr>
          <a:xfrm>
            <a:off x="2508293" y="2999039"/>
            <a:ext cx="1822500" cy="66150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0" name="Shape 120"/>
          <p:cNvSpPr txBox="1"/>
          <p:nvPr/>
        </p:nvSpPr>
        <p:spPr>
          <a:xfrm>
            <a:off x="350825" y="2245175"/>
            <a:ext cx="2841299" cy="1113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точка</a:t>
            </a:r>
          </a:p>
        </p:txBody>
      </p:sp>
      <p:sp>
        <p:nvSpPr>
          <p:cNvPr id="119" name="Shape 119"/>
          <p:cNvSpPr/>
          <p:nvPr/>
        </p:nvSpPr>
        <p:spPr>
          <a:xfrm>
            <a:off x="4257600" y="3588619"/>
            <a:ext cx="499800" cy="491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21" name="Shape 121"/>
          <p:cNvCxnSpPr/>
          <p:nvPr/>
        </p:nvCxnSpPr>
        <p:spPr>
          <a:xfrm>
            <a:off x="4520675" y="3851719"/>
            <a:ext cx="0" cy="1657500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2" name="Shape 122"/>
          <p:cNvSpPr txBox="1"/>
          <p:nvPr/>
        </p:nvSpPr>
        <p:spPr>
          <a:xfrm>
            <a:off x="3450875" y="4766300"/>
            <a:ext cx="1069799" cy="69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v=gt</a:t>
            </a:r>
          </a:p>
        </p:txBody>
      </p:sp>
      <p:cxnSp>
        <p:nvCxnSpPr>
          <p:cNvPr id="123" name="Shape 123"/>
          <p:cNvCxnSpPr/>
          <p:nvPr/>
        </p:nvCxnSpPr>
        <p:spPr>
          <a:xfrm>
            <a:off x="2490625" y="4691850"/>
            <a:ext cx="1133100" cy="42030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4" name="Shape 124"/>
          <p:cNvSpPr txBox="1"/>
          <p:nvPr/>
        </p:nvSpPr>
        <p:spPr>
          <a:xfrm>
            <a:off x="78925" y="4079719"/>
            <a:ext cx="2841299" cy="1113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скорость</a:t>
            </a:r>
          </a:p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движения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406675" y="5884350"/>
            <a:ext cx="1069799" cy="69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cxnSp>
        <p:nvCxnSpPr>
          <p:cNvPr id="126" name="Shape 126"/>
          <p:cNvCxnSpPr/>
          <p:nvPr/>
        </p:nvCxnSpPr>
        <p:spPr>
          <a:xfrm>
            <a:off x="5104025" y="2402925"/>
            <a:ext cx="0" cy="3963900"/>
          </a:xfrm>
          <a:prstGeom prst="straightConnector1">
            <a:avLst/>
          </a:prstGeom>
          <a:noFill/>
          <a:ln w="19050" cap="flat">
            <a:solidFill>
              <a:schemeClr val="accent3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7" name="Shape 127"/>
          <p:cNvCxnSpPr/>
          <p:nvPr/>
        </p:nvCxnSpPr>
        <p:spPr>
          <a:xfrm flipH="1">
            <a:off x="5130224" y="2683575"/>
            <a:ext cx="850800" cy="587699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1201450" y="1473325"/>
            <a:ext cx="1350599" cy="66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>
                <a:solidFill>
                  <a:schemeClr val="lt1"/>
                </a:solidFill>
              </a:rPr>
              <a:t>Дано:</a:t>
            </a:r>
          </a:p>
        </p:txBody>
      </p:sp>
      <p:cxnSp>
        <p:nvCxnSpPr>
          <p:cNvPr id="129" name="Shape 129"/>
          <p:cNvCxnSpPr/>
          <p:nvPr/>
        </p:nvCxnSpPr>
        <p:spPr>
          <a:xfrm rot="10800000" flipH="1">
            <a:off x="3192125" y="1525950"/>
            <a:ext cx="8699" cy="5051399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30" name="Shape 130"/>
          <p:cNvCxnSpPr/>
          <p:nvPr/>
        </p:nvCxnSpPr>
        <p:spPr>
          <a:xfrm rot="10800000" flipH="1">
            <a:off x="5700694" y="1525950"/>
            <a:ext cx="8699" cy="5051399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31" name="Shape 131"/>
          <p:cNvSpPr txBox="1"/>
          <p:nvPr/>
        </p:nvSpPr>
        <p:spPr>
          <a:xfrm>
            <a:off x="6519275" y="1473325"/>
            <a:ext cx="1464600" cy="66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>
                <a:solidFill>
                  <a:schemeClr val="lt1"/>
                </a:solidFill>
              </a:rPr>
              <a:t>Найти: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751994" y="2245175"/>
            <a:ext cx="3121799" cy="1113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движения</a:t>
            </a:r>
          </a:p>
          <a:p>
            <a:pPr lvl="0" algn="ctr" rtl="0">
              <a:buNone/>
            </a:pPr>
            <a:r>
              <a:rPr lang="ru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(координата точки)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ru"/>
              <a:t>Пример использования первообразной</a:t>
            </a:r>
          </a:p>
        </p:txBody>
      </p:sp>
      <p:cxnSp>
        <p:nvCxnSpPr>
          <p:cNvPr id="138" name="Shape 138"/>
          <p:cNvCxnSpPr/>
          <p:nvPr/>
        </p:nvCxnSpPr>
        <p:spPr>
          <a:xfrm>
            <a:off x="457200" y="2139925"/>
            <a:ext cx="8229600" cy="0"/>
          </a:xfrm>
          <a:prstGeom prst="straightConnector1">
            <a:avLst/>
          </a:prstGeom>
          <a:noFill/>
          <a:ln w="28575" cap="flat">
            <a:solidFill>
              <a:schemeClr val="accent3"/>
            </a:solidFill>
            <a:prstDash val="solid"/>
            <a:round/>
            <a:headEnd type="none" w="lg" len="lg"/>
            <a:tailEnd type="none" w="lg" len="lg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Shape 139"/>
              <p:cNvSpPr txBox="1"/>
              <p:nvPr/>
            </p:nvSpPr>
            <p:spPr>
              <a:xfrm>
                <a:off x="2967600" y="2626121"/>
                <a:ext cx="4358700" cy="902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b" anchorCtr="0">
                <a:spAutoFit/>
              </a:bodyPr>
              <a:lstStyle/>
              <a:p>
                <a:pPr lvl="0" rtl="0">
                  <a:buNone/>
                </a:pP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i="1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(s)' = </a:t>
                </a: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" sz="300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𝑔</m:t>
                        </m:r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+ </a:t>
                </a:r>
                <a:r>
                  <a:rPr lang="ru" sz="3000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C)</a:t>
                </a:r>
                <a:r>
                  <a:rPr lang="ru" sz="3000" baseline="30000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'</a:t>
                </a:r>
                <a:r>
                  <a:rPr lang="ru" sz="3000" i="1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gt </a:t>
                </a:r>
              </a:p>
            </p:txBody>
          </p:sp>
        </mc:Choice>
        <mc:Fallback xmlns="">
          <p:sp>
            <p:nvSpPr>
              <p:cNvPr id="139" name="Shape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600" y="2626121"/>
                <a:ext cx="4358700" cy="902333"/>
              </a:xfrm>
              <a:prstGeom prst="rect">
                <a:avLst/>
              </a:prstGeom>
              <a:blipFill rotWithShape="1">
                <a:blip r:embed="rId3"/>
                <a:stretch>
                  <a:fillRect l="-1119" b="-47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Shape 141"/>
          <p:cNvSpPr/>
          <p:nvPr/>
        </p:nvSpPr>
        <p:spPr>
          <a:xfrm>
            <a:off x="643425" y="2405855"/>
            <a:ext cx="2245199" cy="1183800"/>
          </a:xfrm>
          <a:prstGeom prst="rightArrowCallout">
            <a:avLst>
              <a:gd name="adj1" fmla="val 32337"/>
              <a:gd name="adj2" fmla="val 35431"/>
              <a:gd name="adj3" fmla="val 25000"/>
              <a:gd name="adj4" fmla="val 64977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3623725" y="1473325"/>
            <a:ext cx="2218800" cy="66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>
                <a:solidFill>
                  <a:schemeClr val="lt1"/>
                </a:solidFill>
              </a:rPr>
              <a:t>Решение:</a:t>
            </a:r>
          </a:p>
        </p:txBody>
      </p:sp>
      <p:sp>
        <p:nvSpPr>
          <p:cNvPr id="144" name="Shape 144"/>
          <p:cNvSpPr/>
          <p:nvPr/>
        </p:nvSpPr>
        <p:spPr>
          <a:xfrm>
            <a:off x="3037750" y="2405855"/>
            <a:ext cx="2542362" cy="17976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538300" y="2440805"/>
            <a:ext cx="1578599" cy="1113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(s)' = v</a:t>
            </a:r>
          </a:p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= gt</a:t>
            </a:r>
          </a:p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Shape 146"/>
              <p:cNvSpPr txBox="1"/>
              <p:nvPr/>
            </p:nvSpPr>
            <p:spPr>
              <a:xfrm>
                <a:off x="3072850" y="4280921"/>
                <a:ext cx="2727299" cy="902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b" anchorCtr="0">
                <a:spAutoFit/>
              </a:bodyPr>
              <a:lstStyle/>
              <a:p>
                <a:pPr lvl="0" rtl="0">
                  <a:buNone/>
                </a:pP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i="1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s(t) </a:t>
                </a:r>
                <a:r>
                  <a:rPr lang="en-US" sz="3000" i="1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𝑔</m:t>
                        </m:r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+</a:t>
                </a:r>
                <a:r>
                  <a:rPr lang="en-US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lang="ru" sz="30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46" name="Shape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850" y="4280921"/>
                <a:ext cx="2727299" cy="902333"/>
              </a:xfrm>
              <a:prstGeom prst="rect">
                <a:avLst/>
              </a:prstGeom>
              <a:blipFill rotWithShape="1">
                <a:blip r:embed="rId4"/>
                <a:stretch>
                  <a:fillRect l="-1566" b="-47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Shape 149"/>
          <p:cNvSpPr/>
          <p:nvPr/>
        </p:nvSpPr>
        <p:spPr>
          <a:xfrm flipH="1">
            <a:off x="2125712" y="4595555"/>
            <a:ext cx="868200" cy="587699"/>
          </a:xfrm>
          <a:prstGeom prst="notchedRightArrow">
            <a:avLst>
              <a:gd name="adj1" fmla="val 50000"/>
              <a:gd name="adj2" fmla="val 50000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442175" y="4595555"/>
            <a:ext cx="1613400" cy="6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s(0) = </a:t>
            </a: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151" name="Shape 151"/>
          <p:cNvSpPr/>
          <p:nvPr/>
        </p:nvSpPr>
        <p:spPr>
          <a:xfrm rot="10800000" flipH="1">
            <a:off x="1235375" y="5273508"/>
            <a:ext cx="1754099" cy="9381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2964825" y="5467080"/>
            <a:ext cx="2762399" cy="9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- координата начала</a:t>
            </a:r>
          </a:p>
        </p:txBody>
      </p:sp>
      <p:sp>
        <p:nvSpPr>
          <p:cNvPr id="153" name="Shape 153"/>
          <p:cNvSpPr/>
          <p:nvPr/>
        </p:nvSpPr>
        <p:spPr>
          <a:xfrm>
            <a:off x="3068275" y="4291177"/>
            <a:ext cx="3376199" cy="2183700"/>
          </a:xfrm>
          <a:prstGeom prst="rightArrowCallout">
            <a:avLst>
              <a:gd name="adj1" fmla="val 16717"/>
              <a:gd name="adj2" fmla="val 17595"/>
              <a:gd name="adj3" fmla="val 18412"/>
              <a:gd name="adj4" fmla="val 79761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54" name="Shape 154"/>
          <p:cNvCxnSpPr>
            <a:stCxn id="153" idx="1"/>
            <a:endCxn id="153" idx="3"/>
          </p:cNvCxnSpPr>
          <p:nvPr/>
        </p:nvCxnSpPr>
        <p:spPr>
          <a:xfrm>
            <a:off x="3068275" y="5383027"/>
            <a:ext cx="3376199" cy="0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lg" len="lg"/>
            <a:tailEnd type="none" w="lg" len="lg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Shape 155"/>
              <p:cNvSpPr txBox="1"/>
              <p:nvPr/>
            </p:nvSpPr>
            <p:spPr>
              <a:xfrm>
                <a:off x="6416700" y="4862025"/>
                <a:ext cx="2727299" cy="1210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b" anchorCtr="0">
                <a:spAutoFit/>
              </a:bodyPr>
              <a:lstStyle/>
              <a:p>
                <a:r>
                  <a:rPr lang="ru" sz="3000" dirty="0" smtClean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i="1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s(t) </a:t>
                </a:r>
                <a:r>
                  <a:rPr lang="en-US" sz="3000" i="1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𝑔</m:t>
                        </m:r>
                        <m:sSup>
                          <m:sSupPr>
                            <m:ctrlPr>
                              <a:rPr lang="en-US" sz="3000" i="1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000" i="1">
                                <a:solidFill>
                                  <a:schemeClr val="lt1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000" i="1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000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ru" sz="3000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+</a:t>
                </a:r>
                <a:r>
                  <a:rPr lang="en-US" sz="3000" dirty="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𝑠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lt1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0</m:t>
                        </m:r>
                      </m:sub>
                    </m:sSub>
                  </m:oMath>
                </a14:m>
                <a:endParaRPr lang="ru" sz="30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lvl="0" rtl="0">
                  <a:buNone/>
                </a:pPr>
                <a:endParaRPr lang="ru" sz="3000" baseline="-250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55" name="Shape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700" y="4862025"/>
                <a:ext cx="2727299" cy="1210109"/>
              </a:xfrm>
              <a:prstGeom prst="rect">
                <a:avLst/>
              </a:prstGeom>
              <a:blipFill rotWithShape="1">
                <a:blip r:embed="rId5"/>
                <a:stretch>
                  <a:fillRect l="-17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ru"/>
              <a:t>Отработка материала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ru"/>
              <a:t>Практические задания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Найти одну из первообразных для следующих функций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387192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ts val="5400"/>
              </a:lnSpc>
              <a:buNone/>
            </a:pP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1) f(x) = 4</a:t>
            </a:r>
          </a:p>
          <a:p>
            <a:pPr lvl="0" rtl="0">
              <a:lnSpc>
                <a:spcPts val="5400"/>
              </a:lnSpc>
              <a:buNone/>
            </a:pP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2) f(x) = -1</a:t>
            </a:r>
          </a:p>
          <a:p>
            <a:pPr lvl="0" rtl="0">
              <a:lnSpc>
                <a:spcPts val="5400"/>
              </a:lnSpc>
              <a:buNone/>
            </a:pP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3) f(x) = x</a:t>
            </a:r>
            <a:r>
              <a:rPr lang="ru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  <a:p>
            <a:pPr lvl="0" rtl="0">
              <a:lnSpc>
                <a:spcPts val="5400"/>
              </a:lnSpc>
              <a:buNone/>
            </a:pP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4) f(x) = sin x</a:t>
            </a:r>
          </a:p>
          <a:p>
            <a:pPr>
              <a:lnSpc>
                <a:spcPts val="5400"/>
              </a:lnSpc>
              <a:buNone/>
            </a:pP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5) f(x) = x</a:t>
            </a:r>
            <a:r>
              <a:rPr lang="ru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i="1" dirty="0">
                <a:latin typeface="Times New Roman"/>
                <a:ea typeface="Times New Roman"/>
                <a:cs typeface="Times New Roman"/>
                <a:sym typeface="Times New Roman"/>
              </a:rPr>
              <a:t> + 3cos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Shape 170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4692273" y="1600200"/>
                <a:ext cx="3994500" cy="396176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spAutoFit/>
              </a:bodyPr>
              <a:lstStyle/>
              <a:p>
                <a:pPr lvl="0" rtl="0">
                  <a:lnSpc>
                    <a:spcPts val="5400"/>
                  </a:lnSpc>
                  <a:buNone/>
                </a:pP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1) F(x) = 4x</a:t>
                </a:r>
              </a:p>
              <a:p>
                <a:pPr lvl="0" rtl="0">
                  <a:lnSpc>
                    <a:spcPts val="54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2) F(x) = -x</a:t>
                </a:r>
              </a:p>
              <a:p>
                <a:pPr lvl="0" rtl="0">
                  <a:lnSpc>
                    <a:spcPts val="54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3)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" i="1" dirty="0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" i="1" dirty="0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/>
                            <a:cs typeface="Times New Roman"/>
                            <a:sym typeface="Times New Roman"/>
                          </a:rPr>
                          <m:t>4</m:t>
                        </m:r>
                      </m:den>
                    </m:f>
                  </m:oMath>
                </a14:m>
                <a:endParaRPr lang="ru" i="1" baseline="30000" dirty="0"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  <a:p>
                <a:pPr lvl="0" rtl="0">
                  <a:lnSpc>
                    <a:spcPts val="54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4) F(x) = -cos x</a:t>
                </a:r>
              </a:p>
              <a:p>
                <a:pPr>
                  <a:lnSpc>
                    <a:spcPts val="54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5) F(x) </a:t>
                </a: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=</a:t>
                </a:r>
                <a:r>
                  <a:rPr lang="en-US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3</m:t>
                        </m:r>
                      </m:den>
                    </m:f>
                  </m:oMath>
                </a14:m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+ 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3sin x</a:t>
                </a:r>
              </a:p>
            </p:txBody>
          </p:sp>
        </mc:Choice>
        <mc:Fallback xmlns="">
          <p:sp>
            <p:nvSpPr>
              <p:cNvPr id="170" name="Shape 17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4692273" y="1600200"/>
                <a:ext cx="3994500" cy="3961760"/>
              </a:xfrm>
              <a:prstGeom prst="rect">
                <a:avLst/>
              </a:prstGeom>
              <a:blipFill rotWithShape="1">
                <a:blip r:embed="rId3"/>
                <a:stretch>
                  <a:fillRect l="-3664" b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/>
              <a:t>Док-ть, что F(x) первообразная для f(x) на заданном промежутке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/>
              <a:t>Условия</a:t>
            </a:r>
          </a:p>
          <a:p>
            <a:endParaRPr lang="ru"/>
          </a:p>
          <a:p>
            <a:pPr lvl="0" algn="ctr" rtl="0">
              <a:buNone/>
            </a:pPr>
            <a:r>
              <a:rPr lang="ru" sz="2400"/>
              <a:t>Дано: </a:t>
            </a:r>
            <a:r>
              <a:rPr lang="ru" sz="2400" i="1">
                <a:latin typeface="Times New Roman"/>
                <a:ea typeface="Times New Roman"/>
                <a:cs typeface="Times New Roman"/>
                <a:sym typeface="Times New Roman"/>
              </a:rPr>
              <a:t>F(x) = 3x</a:t>
            </a:r>
            <a:r>
              <a:rPr lang="ru" sz="2400" i="1" baseline="3000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  <a:p>
            <a:endParaRPr lang="ru" sz="2400" i="1" baseline="30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buNone/>
            </a:pPr>
            <a:r>
              <a:rPr lang="ru" sz="2400"/>
              <a:t>Док-ть: </a:t>
            </a:r>
            <a:r>
              <a:rPr lang="ru" sz="2400" i="1">
                <a:latin typeface="Times New Roman"/>
                <a:ea typeface="Times New Roman"/>
                <a:cs typeface="Times New Roman"/>
                <a:sym typeface="Times New Roman"/>
              </a:rPr>
              <a:t>f(x) = 12x</a:t>
            </a:r>
            <a:r>
              <a:rPr lang="ru" sz="2400" i="1" baseline="300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  <a:p>
            <a:pPr lvl="0" algn="ctr" rtl="0">
              <a:buNone/>
            </a:pPr>
            <a:r>
              <a:rPr lang="ru" sz="2400"/>
              <a:t>при </a:t>
            </a:r>
            <a:r>
              <a:rPr lang="ru" sz="2400" i="1"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∈</a:t>
            </a:r>
            <a:r>
              <a:rPr lang="ru" sz="2400" i="1">
                <a:latin typeface="Times New Roman"/>
                <a:ea typeface="Times New Roman"/>
                <a:cs typeface="Times New Roman"/>
                <a:sym typeface="Times New Roman"/>
              </a:rPr>
              <a:t> (-∞;+∞)</a:t>
            </a:r>
          </a:p>
          <a:p>
            <a:endParaRPr lang="ru" sz="2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" sz="2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" sz="24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dirty="0"/>
              <a:t>Доказательство</a:t>
            </a:r>
          </a:p>
          <a:p>
            <a:endParaRPr lang="ru" dirty="0"/>
          </a:p>
          <a:p>
            <a:pPr lvl="0" algn="ctr" rtl="0">
              <a:buNone/>
            </a:pPr>
            <a:r>
              <a:rPr lang="ru" sz="2400" dirty="0"/>
              <a:t>Найдем производную 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F(x)</a:t>
            </a:r>
            <a:r>
              <a:rPr lang="ru" sz="2400" dirty="0"/>
              <a:t>: 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F'(x) = (3x</a:t>
            </a:r>
            <a:r>
              <a:rPr lang="ru" sz="2400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)' = 12x</a:t>
            </a:r>
            <a:r>
              <a:rPr lang="ru" sz="2400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 = f(x)</a:t>
            </a:r>
          </a:p>
          <a:p>
            <a:endParaRPr lang="ru" sz="24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buNone/>
            </a:pP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F'(x) = f(x), </a:t>
            </a:r>
            <a:r>
              <a:rPr lang="ru" sz="2400" dirty="0"/>
              <a:t>значит </a:t>
            </a:r>
          </a:p>
          <a:p>
            <a:pPr lvl="0" algn="ctr" rtl="0">
              <a:buNone/>
            </a:pP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F(x) = 3x</a:t>
            </a:r>
            <a:r>
              <a:rPr lang="ru" sz="2400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400" dirty="0"/>
              <a:t>первообразная для 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 f(x) = 12x</a:t>
            </a:r>
            <a:r>
              <a:rPr lang="ru" sz="2400" i="1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  <a:p>
            <a:endParaRPr lang="ru" sz="2400" i="1" baseline="30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" sz="2400" i="1" baseline="30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8" name="Shape 178"/>
          <p:cNvCxnSpPr/>
          <p:nvPr/>
        </p:nvCxnSpPr>
        <p:spPr>
          <a:xfrm rot="10800000" flipH="1">
            <a:off x="4577850" y="1613650"/>
            <a:ext cx="8699" cy="5051399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9" name="Shape 179"/>
          <p:cNvCxnSpPr/>
          <p:nvPr/>
        </p:nvCxnSpPr>
        <p:spPr>
          <a:xfrm rot="10800000" flipH="1">
            <a:off x="744000" y="2271450"/>
            <a:ext cx="7656000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Задачи на доказательство: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Shape 18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801284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spAutoFit/>
              </a:bodyPr>
              <a:lstStyle/>
              <a:p>
                <a:pPr lvl="0" rtl="0">
                  <a:lnSpc>
                    <a:spcPts val="7500"/>
                  </a:lnSpc>
                  <a:buNone/>
                </a:pP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1)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ru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; f(x) </a:t>
                </a: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=</a:t>
                </a:r>
                <a:r>
                  <a:rPr lang="en-US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𝑥</m:t>
                        </m:r>
                      </m:e>
                    </m:rad>
                  </m:oMath>
                </a14:m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; 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x </a:t>
                </a:r>
                <a:r>
                  <a:rPr lang="ru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∈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[0;+∞) </a:t>
                </a:r>
              </a:p>
              <a:p>
                <a:pPr lvl="0" rtl="0">
                  <a:lnSpc>
                    <a:spcPts val="75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2) F(x) = 2(sin2x) - 3; f(x) = 4cos2x; x </a:t>
                </a:r>
                <a:r>
                  <a:rPr lang="ru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∈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(-∞;+∞) </a:t>
                </a:r>
              </a:p>
              <a:p>
                <a:pPr lvl="0" rtl="0">
                  <a:lnSpc>
                    <a:spcPts val="7500"/>
                  </a:lnSpc>
                  <a:buNone/>
                </a:pP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3) F(x) = ln(-x); f(x) </a:t>
                </a: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=</a:t>
                </a:r>
                <a:r>
                  <a:rPr lang="en-US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𝑥</m:t>
                        </m:r>
                      </m:den>
                    </m:f>
                  </m:oMath>
                </a14:m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; 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x </a:t>
                </a:r>
                <a:r>
                  <a:rPr lang="ru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∈</a:t>
                </a:r>
                <a:r>
                  <a:rPr lang="ru" i="1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(-∞;0)</a:t>
                </a:r>
              </a:p>
              <a:p>
                <a:pPr lvl="0">
                  <a:lnSpc>
                    <a:spcPts val="7500"/>
                  </a:lnSpc>
                  <a:buClr>
                    <a:srgbClr val="000000"/>
                  </a:buClr>
                  <a:buSzPct val="36666"/>
                  <a:buNone/>
                </a:pP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4) F(x) = ln x; f(x) =</a:t>
                </a:r>
                <a:r>
                  <a:rPr lang="en-US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/>
                            <a:sym typeface="Times New Roman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Times New Roman"/>
                            <a:sym typeface="Times New Roman"/>
                          </a:rPr>
                          <m:t>𝑥</m:t>
                        </m:r>
                      </m:den>
                    </m:f>
                  </m:oMath>
                </a14:m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; x </a:t>
                </a:r>
                <a:r>
                  <a:rPr lang="ru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∈</a:t>
                </a:r>
                <a:r>
                  <a:rPr lang="ru" i="1" dirty="0" smtClean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 (0;+∞)</a:t>
                </a:r>
              </a:p>
              <a:p>
                <a:endParaRPr lang="ru" i="1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85" name="Shape 18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801284"/>
              </a:xfrm>
              <a:prstGeom prst="rect">
                <a:avLst/>
              </a:prstGeom>
              <a:blipFill rotWithShape="1">
                <a:blip r:embed="rId3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Теория:</a:t>
            </a:r>
          </a:p>
          <a:p>
            <a:pPr marL="0" indent="0" algn="ctr">
              <a:buNone/>
            </a:pPr>
            <a:r>
              <a:rPr lang="ru-RU" i="1" dirty="0" smtClean="0"/>
              <a:t>§20, определение наизусть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Практика:</a:t>
            </a:r>
          </a:p>
          <a:p>
            <a:pPr marL="0" indent="0" algn="ctr">
              <a:buNone/>
            </a:pPr>
            <a:r>
              <a:rPr lang="ru-RU" i="1" dirty="0" smtClean="0"/>
              <a:t>№ 20.1</a:t>
            </a:r>
          </a:p>
          <a:p>
            <a:pPr marL="0" indent="0" algn="ctr">
              <a:buNone/>
            </a:pPr>
            <a:r>
              <a:rPr lang="ru-RU" i="1" dirty="0" smtClean="0"/>
              <a:t>№ 20.4 (</a:t>
            </a:r>
            <a:r>
              <a:rPr lang="ru-RU" i="1" dirty="0" err="1" smtClean="0"/>
              <a:t>в,г</a:t>
            </a:r>
            <a:r>
              <a:rPr lang="ru-RU" i="1" dirty="0" smtClean="0"/>
              <a:t>)</a:t>
            </a:r>
            <a:endParaRPr lang="ru-RU" i="1" dirty="0"/>
          </a:p>
          <a:p>
            <a:pPr marL="0" indent="0" algn="ctr">
              <a:buNone/>
            </a:pPr>
            <a:r>
              <a:rPr lang="ru-RU" i="1" dirty="0" smtClean="0"/>
              <a:t>№ 20.5 (</a:t>
            </a:r>
            <a:r>
              <a:rPr lang="ru-RU" i="1" dirty="0" err="1" smtClean="0"/>
              <a:t>в,г</a:t>
            </a:r>
            <a:r>
              <a:rPr lang="ru-RU" i="1" dirty="0" smtClean="0"/>
              <a:t>)</a:t>
            </a:r>
            <a:endParaRPr lang="ru-RU" i="1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49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Содержание урока: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600" i="1" dirty="0">
                <a:latin typeface="Times New Roman"/>
                <a:ea typeface="Times New Roman"/>
                <a:cs typeface="Times New Roman"/>
                <a:sym typeface="Times New Roman"/>
              </a:rPr>
              <a:t>F'(x) = f(x)</a:t>
            </a:r>
          </a:p>
          <a:p>
            <a:pPr lvl="0" algn="ctr" rtl="0">
              <a:buNone/>
            </a:pPr>
            <a:r>
              <a:rPr lang="ru" sz="2400" dirty="0">
                <a:solidFill>
                  <a:schemeClr val="lt2"/>
                </a:solidFill>
              </a:rPr>
              <a:t>Определение первообразной</a:t>
            </a:r>
          </a:p>
          <a:p>
            <a:endParaRPr lang="ru" sz="2400" dirty="0">
              <a:solidFill>
                <a:schemeClr val="lt2"/>
              </a:solidFill>
            </a:endParaRPr>
          </a:p>
          <a:p>
            <a:pPr lvl="0" algn="ctr" rtl="0">
              <a:buNone/>
            </a:pPr>
            <a:r>
              <a:rPr lang="ru" sz="3600" i="1" dirty="0">
                <a:latin typeface="Times New Roman"/>
                <a:ea typeface="Times New Roman"/>
                <a:cs typeface="Times New Roman"/>
                <a:sym typeface="Times New Roman"/>
              </a:rPr>
              <a:t>F(x)+C = </a:t>
            </a:r>
            <a:r>
              <a:rPr lang="ru" sz="3600" i="1" dirty="0">
                <a:latin typeface="Courier New"/>
                <a:ea typeface="Courier New"/>
                <a:cs typeface="Courier New"/>
                <a:sym typeface="Courier New"/>
              </a:rPr>
              <a:t>∫</a:t>
            </a:r>
            <a:r>
              <a:rPr lang="ru" sz="3600" i="1" dirty="0">
                <a:latin typeface="Times New Roman"/>
                <a:ea typeface="Times New Roman"/>
                <a:cs typeface="Times New Roman"/>
                <a:sym typeface="Times New Roman"/>
              </a:rPr>
              <a:t>f(x)dx</a:t>
            </a:r>
          </a:p>
          <a:p>
            <a:pPr lvl="0" algn="ctr" rtl="0">
              <a:buNone/>
            </a:pPr>
            <a:r>
              <a:rPr lang="ru" sz="2400" dirty="0">
                <a:solidFill>
                  <a:schemeClr val="lt2"/>
                </a:solidFill>
              </a:rPr>
              <a:t>Неоднозначность первообразной</a:t>
            </a:r>
          </a:p>
          <a:p>
            <a:endParaRPr lang="ru" sz="2400" dirty="0">
              <a:solidFill>
                <a:schemeClr val="lt2"/>
              </a:solidFill>
            </a:endParaRPr>
          </a:p>
          <a:p>
            <a:pPr lvl="0" algn="ctr" rtl="0">
              <a:buNone/>
            </a:pPr>
            <a:r>
              <a:rPr lang="ru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Нахождение </a:t>
            </a: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первообразных в простейших случаях</a:t>
            </a:r>
          </a:p>
          <a:p>
            <a:endParaRPr lang="ru" sz="24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buNone/>
            </a:pPr>
            <a:r>
              <a:rPr lang="ru" sz="2400" i="1" dirty="0">
                <a:latin typeface="Times New Roman"/>
                <a:ea typeface="Times New Roman"/>
                <a:cs typeface="Times New Roman"/>
                <a:sym typeface="Times New Roman"/>
              </a:rPr>
              <a:t>Проверка первообразной на заданном промежутке</a:t>
            </a:r>
          </a:p>
          <a:p>
            <a:endParaRPr lang="ru" sz="24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2" name="Shape 32"/>
          <p:cNvCxnSpPr/>
          <p:nvPr/>
        </p:nvCxnSpPr>
        <p:spPr>
          <a:xfrm>
            <a:off x="457200" y="4426075"/>
            <a:ext cx="8229600" cy="0"/>
          </a:xfrm>
          <a:prstGeom prst="straightConnector1">
            <a:avLst/>
          </a:prstGeom>
          <a:noFill/>
          <a:ln w="28575" cap="flat">
            <a:solidFill>
              <a:schemeClr val="accent3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 dirty="0"/>
              <a:t>Устные упражнения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Shape 38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339619"/>
              </a:xfrm>
              <a:prstGeom prst="rect">
                <a:avLst/>
              </a:prstGeom>
              <a:ln>
                <a:noFill/>
              </a:ln>
            </p:spPr>
            <p:txBody>
              <a:bodyPr lIns="91425" tIns="91425" rIns="91425" bIns="91425" anchor="t" anchorCtr="0">
                <a:spAutoFit/>
              </a:bodyPr>
              <a:lstStyle/>
              <a:p>
                <a:pPr lv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а)	(</a:t>
                </a:r>
                <a:r>
                  <a:rPr lang="en-US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2x</a:t>
                </a:r>
              </a:p>
              <a:p>
                <a:pPr lvl="0" rt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б)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0 </a:t>
                </a:r>
              </a:p>
              <a:p>
                <a:pPr lvl="0" rt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в)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𝑥</m:t>
                        </m:r>
                      </m:den>
                    </m:f>
                  </m:oMath>
                </a14:m>
                <a:endParaRPr lang="ru" i="1" dirty="0"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  <a:p>
                <a:pPr lvl="0" rt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г)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cos x</a:t>
                </a:r>
              </a:p>
              <a:p>
                <a:pPr lvl="0" rt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д)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e</a:t>
                </a:r>
                <a:r>
                  <a:rPr lang="ru" i="1" baseline="30000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x</a:t>
                </a:r>
              </a:p>
              <a:p>
                <a:pPr lvl="0" rtl="0">
                  <a:lnSpc>
                    <a:spcPts val="5400"/>
                  </a:lnSpc>
                  <a:spcBef>
                    <a:spcPts val="0"/>
                  </a:spcBef>
                  <a:buNone/>
                </a:pP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е)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		</a:t>
                </a:r>
                <a:r>
                  <a:rPr lang="ru" i="1" dirty="0" smtClean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)' </a:t>
                </a:r>
                <a:r>
                  <a:rPr lang="ru" i="1" dirty="0"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=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" i="1" smtClean="0"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  <a:sym typeface="Times New Roman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  <a:cs typeface="Times New Roman"/>
                                    <a:sym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/>
                                    <a:cs typeface="Times New Roman"/>
                                    <a:sym typeface="Times New Roman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cs typeface="Times New Roman"/>
                                    <a:sym typeface="Times New Roman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ru" i="1" dirty="0"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</p:txBody>
          </p:sp>
        </mc:Choice>
        <mc:Fallback xmlns="">
          <p:sp>
            <p:nvSpPr>
              <p:cNvPr id="38" name="Shape 3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339619"/>
              </a:xfrm>
              <a:prstGeom prst="rect">
                <a:avLst/>
              </a:prstGeom>
              <a:blipFill rotWithShape="1">
                <a:blip r:embed="rId3"/>
                <a:stretch>
                  <a:fillRect l="-1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Shape 43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1043608" y="1556792"/>
                <a:ext cx="1424399" cy="5093672"/>
              </a:xfrm>
              <a:prstGeom prst="rect">
                <a:avLst/>
              </a:prstGeom>
              <a:ln>
                <a:noFill/>
              </a:ln>
            </p:spPr>
            <p:txBody>
              <a:bodyPr lIns="91425" tIns="91425" rIns="91425" bIns="91425" anchor="t" anchorCtr="0">
                <a:spAutoFit/>
              </a:bodyPr>
              <a:lstStyle/>
              <a:p>
                <a:pPr lvl="0" algn="ctr">
                  <a:lnSpc>
                    <a:spcPts val="54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" sz="3200" i="1" dirty="0" smtClean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en-US" sz="3200" i="1" dirty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" sz="3000" i="1" baseline="30000" dirty="0">
                  <a:solidFill>
                    <a:schemeClr val="accent5"/>
                  </a:solidFill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  <a:p>
                <a:pPr lvl="0" algn="ctr" rtl="0">
                  <a:lnSpc>
                    <a:spcPts val="5400"/>
                  </a:lnSpc>
                  <a:buNone/>
                </a:pPr>
                <a:r>
                  <a:rPr lang="ru" sz="3000" i="1" dirty="0" smtClean="0">
                    <a:solidFill>
                      <a:schemeClr val="accent5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C</a:t>
                </a:r>
                <a:endParaRPr lang="ru" sz="3000" i="1" dirty="0">
                  <a:solidFill>
                    <a:schemeClr val="accent5"/>
                  </a:solidFill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  <a:p>
                <a:pPr lvl="0" algn="ctr" rtl="0">
                  <a:lnSpc>
                    <a:spcPts val="5400"/>
                  </a:lnSpc>
                  <a:buNone/>
                </a:pPr>
                <a:r>
                  <a:rPr lang="ru" sz="3000" i="1" dirty="0">
                    <a:solidFill>
                      <a:schemeClr val="accent5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ln x</a:t>
                </a:r>
              </a:p>
              <a:p>
                <a:pPr lvl="0" algn="ctr" rtl="0">
                  <a:lnSpc>
                    <a:spcPts val="5400"/>
                  </a:lnSpc>
                  <a:buNone/>
                </a:pPr>
                <a:r>
                  <a:rPr lang="ru" sz="3000" i="1" dirty="0">
                    <a:solidFill>
                      <a:schemeClr val="accent5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sin </a:t>
                </a:r>
                <a:r>
                  <a:rPr lang="ru" sz="3000" i="1" dirty="0" smtClean="0">
                    <a:solidFill>
                      <a:schemeClr val="accent5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  <a:sym typeface="Times New Roman"/>
                  </a:rPr>
                  <a:t>x</a:t>
                </a:r>
                <a:endParaRPr lang="ru" sz="3000" i="1" dirty="0">
                  <a:solidFill>
                    <a:schemeClr val="accent5"/>
                  </a:solidFill>
                  <a:latin typeface="Times New Roman" pitchFamily="18" charset="0"/>
                  <a:ea typeface="Times New Roman"/>
                  <a:cs typeface="Times New Roman" pitchFamily="18" charset="0"/>
                  <a:sym typeface="Times New Roman"/>
                </a:endParaRPr>
              </a:p>
              <a:p>
                <a:pPr lvl="0" algn="ctr" rtl="0">
                  <a:lnSpc>
                    <a:spcPts val="54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accent5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000" i="1" dirty="0" smtClean="0">
                  <a:solidFill>
                    <a:schemeClr val="accent5"/>
                  </a:solidFill>
                  <a:latin typeface="Cambria Math"/>
                  <a:cs typeface="Times New Roman"/>
                  <a:sym typeface="Times New Roman"/>
                </a:endParaRPr>
              </a:p>
              <a:p>
                <a:pPr lvl="0" algn="ctr" rtl="0">
                  <a:lnSpc>
                    <a:spcPts val="54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" sz="3000" i="1" smtClean="0">
                            <a:solidFill>
                              <a:schemeClr val="accent5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" sz="3000" i="1" smtClean="0">
                                <a:solidFill>
                                  <a:schemeClr val="accent5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chemeClr val="accent5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chemeClr val="accent5"/>
                                </a:solidFill>
                                <a:latin typeface="Cambria Math"/>
                                <a:cs typeface="Times New Roman"/>
                                <a:sym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000" b="0" i="1" smtClean="0">
                            <a:solidFill>
                              <a:schemeClr val="accent5"/>
                            </a:solidFill>
                            <a:latin typeface="Cambria Math"/>
                            <a:cs typeface="Times New Roman"/>
                            <a:sym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ru" sz="3000" i="1" dirty="0" smtClean="0">
                    <a:solidFill>
                      <a:schemeClr val="accent5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+</a:t>
                </a:r>
                <a:r>
                  <a:rPr lang="ru" sz="3000" i="1" dirty="0">
                    <a:solidFill>
                      <a:schemeClr val="accent5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tg x</a:t>
                </a:r>
              </a:p>
              <a:p>
                <a:pPr>
                  <a:spcBef>
                    <a:spcPts val="4200"/>
                  </a:spcBef>
                </a:pPr>
                <a:endParaRPr lang="ru" i="1" dirty="0">
                  <a:solidFill>
                    <a:schemeClr val="accent5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43" name="Shape 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1043608" y="1556792"/>
                <a:ext cx="1424399" cy="5093672"/>
              </a:xfrm>
              <a:prstGeom prst="rect">
                <a:avLst/>
              </a:prstGeom>
              <a:blipFill rotWithShape="1">
                <a:blip r:embed="rId4"/>
                <a:stretch>
                  <a:fillRect r="-68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ru"/>
              <a:t>Взаимно-обратные операции в математике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98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/>
              <a:t>Прямая</a:t>
            </a:r>
          </a:p>
          <a:p>
            <a:endParaRPr lang="ru"/>
          </a:p>
          <a:p>
            <a:endParaRPr lang="ru"/>
          </a:p>
          <a:p>
            <a:endParaRPr lang="ru"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98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/>
              <a:t>Обратная</a:t>
            </a:r>
          </a:p>
          <a:p>
            <a:endParaRPr lang="ru"/>
          </a:p>
        </p:txBody>
      </p:sp>
      <p:cxnSp>
        <p:nvCxnSpPr>
          <p:cNvPr id="53" name="Shape 53"/>
          <p:cNvCxnSpPr/>
          <p:nvPr/>
        </p:nvCxnSpPr>
        <p:spPr>
          <a:xfrm rot="10800000" flipH="1">
            <a:off x="4577850" y="1613650"/>
            <a:ext cx="8699" cy="5051399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474769" y="2383450"/>
            <a:ext cx="3994500" cy="17542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ru" sz="3000" i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Возведение в квадрат</a:t>
            </a: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</p:txBody>
      </p:sp>
      <p:cxnSp>
        <p:nvCxnSpPr>
          <p:cNvPr id="55" name="Shape 55"/>
          <p:cNvCxnSpPr/>
          <p:nvPr/>
        </p:nvCxnSpPr>
        <p:spPr>
          <a:xfrm flipH="1">
            <a:off x="1410913" y="3529825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Shape 56"/>
              <p:cNvSpPr txBox="1">
                <a:spLocks noGrp="1"/>
              </p:cNvSpPr>
              <p:nvPr>
                <p:ph type="body" idx="4"/>
              </p:nvPr>
            </p:nvSpPr>
            <p:spPr>
              <a:xfrm>
                <a:off x="4674730" y="2387800"/>
                <a:ext cx="3994500" cy="928494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sp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" sz="30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/>
                              <a:sym typeface="Times New Roman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" sz="3000" i="1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ru" sz="1800" dirty="0">
                    <a:solidFill>
                      <a:schemeClr val="lt2"/>
                    </a:solidFill>
                  </a:rPr>
                  <a:t>Извлечение из корня</a:t>
                </a:r>
              </a:p>
            </p:txBody>
          </p:sp>
        </mc:Choice>
        <mc:Fallback xmlns="">
          <p:sp>
            <p:nvSpPr>
              <p:cNvPr id="56" name="Shape 5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"/>
              </p:nvPr>
            </p:nvSpPr>
            <p:spPr>
              <a:xfrm>
                <a:off x="4674730" y="2387800"/>
                <a:ext cx="3994500" cy="928494"/>
              </a:xfrm>
              <a:prstGeom prst="rect">
                <a:avLst/>
              </a:prstGeom>
              <a:blipFill rotWithShape="1">
                <a:blip r:embed="rId3"/>
                <a:stretch>
                  <a:fillRect b="-4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hape 57"/>
          <p:cNvCxnSpPr/>
          <p:nvPr/>
        </p:nvCxnSpPr>
        <p:spPr>
          <a:xfrm flipH="1">
            <a:off x="5645986" y="3529825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58" name="Shape 58"/>
          <p:cNvCxnSpPr/>
          <p:nvPr/>
        </p:nvCxnSpPr>
        <p:spPr>
          <a:xfrm rot="10800000" flipH="1">
            <a:off x="744000" y="2271450"/>
            <a:ext cx="7656000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0" name="Shape 60"/>
          <p:cNvSpPr txBox="1">
            <a:spLocks noGrp="1"/>
          </p:cNvSpPr>
          <p:nvPr>
            <p:ph type="body" idx="5"/>
          </p:nvPr>
        </p:nvSpPr>
        <p:spPr>
          <a:xfrm>
            <a:off x="474769" y="3635000"/>
            <a:ext cx="3994500" cy="17542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α = 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Синус угла</a:t>
            </a: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6"/>
          </p:nvPr>
        </p:nvSpPr>
        <p:spPr>
          <a:xfrm>
            <a:off x="4674730" y="3639350"/>
            <a:ext cx="39945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arcsin a = </a:t>
            </a:r>
            <a:r>
              <a:rPr lang="ru" sz="3000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-US" sz="3000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ru" sz="3000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ru" sz="3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</a:t>
            </a: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[-1;1]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Арксинус числа</a:t>
            </a:r>
          </a:p>
        </p:txBody>
      </p:sp>
      <p:cxnSp>
        <p:nvCxnSpPr>
          <p:cNvPr id="62" name="Shape 62"/>
          <p:cNvCxnSpPr/>
          <p:nvPr/>
        </p:nvCxnSpPr>
        <p:spPr>
          <a:xfrm flipH="1">
            <a:off x="1410913" y="4700100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63" name="Shape 63"/>
          <p:cNvCxnSpPr/>
          <p:nvPr/>
        </p:nvCxnSpPr>
        <p:spPr>
          <a:xfrm flipH="1">
            <a:off x="5645986" y="4700100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4" name="Shape 64"/>
          <p:cNvSpPr txBox="1">
            <a:spLocks noGrp="1"/>
          </p:cNvSpPr>
          <p:nvPr>
            <p:ph type="body" idx="7"/>
          </p:nvPr>
        </p:nvSpPr>
        <p:spPr>
          <a:xfrm>
            <a:off x="474769" y="4805275"/>
            <a:ext cx="3994500" cy="17542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</a:t>
            </a:r>
            <a:r>
              <a:rPr lang="ru" sz="3000" i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)' = nx</a:t>
            </a:r>
            <a:r>
              <a:rPr lang="ru" sz="3000" i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n-1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Дифференцирование</a:t>
            </a: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8"/>
          </p:nvPr>
        </p:nvSpPr>
        <p:spPr>
          <a:xfrm>
            <a:off x="4674730" y="4809625"/>
            <a:ext cx="39945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∫nx</a:t>
            </a:r>
            <a:r>
              <a:rPr lang="ru" sz="3000" i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n-1</a:t>
            </a: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dx = x</a:t>
            </a:r>
            <a:r>
              <a:rPr lang="ru" sz="3000" i="1" baseline="30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3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Интегрирование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Пояснение в сравнении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2268075"/>
            <a:ext cx="3994500" cy="98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dirty="0"/>
              <a:t>Производная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"Производит" новую ф-ию</a:t>
            </a: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692273" y="2268075"/>
            <a:ext cx="3994500" cy="977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/>
              <a:t>Первообразная</a:t>
            </a:r>
          </a:p>
          <a:p>
            <a:pPr algn="ctr">
              <a:spcBef>
                <a:spcPts val="0"/>
              </a:spcBef>
              <a:buNone/>
            </a:pPr>
            <a:r>
              <a:rPr lang="ru" sz="1800">
                <a:solidFill>
                  <a:schemeClr val="lt2"/>
                </a:solidFill>
              </a:rPr>
              <a:t>Первичный образ</a:t>
            </a:r>
          </a:p>
        </p:txBody>
      </p:sp>
      <p:cxnSp>
        <p:nvCxnSpPr>
          <p:cNvPr id="73" name="Shape 73"/>
          <p:cNvCxnSpPr/>
          <p:nvPr/>
        </p:nvCxnSpPr>
        <p:spPr>
          <a:xfrm rot="10800000" flipH="1">
            <a:off x="4577850" y="1613650"/>
            <a:ext cx="8699" cy="5051399"/>
          </a:xfrm>
          <a:prstGeom prst="straightConnector1">
            <a:avLst/>
          </a:prstGeom>
          <a:noFill/>
          <a:ln w="28575" cap="flat">
            <a:solidFill>
              <a:schemeClr val="accent4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84969" y="3603825"/>
            <a:ext cx="3994500" cy="17542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dirty="0">
                <a:solidFill>
                  <a:schemeClr val="bg1"/>
                </a:solidFill>
              </a:rPr>
              <a:t>дифференцирование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вычисление производной</a:t>
            </a: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  <a:p>
            <a:endParaRPr lang="ru" sz="1800" dirty="0">
              <a:solidFill>
                <a:schemeClr val="lt2"/>
              </a:solidFill>
            </a:endParaRPr>
          </a:p>
        </p:txBody>
      </p:sp>
      <p:cxnSp>
        <p:nvCxnSpPr>
          <p:cNvPr id="75" name="Shape 75"/>
          <p:cNvCxnSpPr/>
          <p:nvPr/>
        </p:nvCxnSpPr>
        <p:spPr>
          <a:xfrm flipH="1">
            <a:off x="1410900" y="3474225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76" name="Shape 76"/>
          <p:cNvSpPr txBox="1">
            <a:spLocks noGrp="1"/>
          </p:cNvSpPr>
          <p:nvPr>
            <p:ph type="body" idx="4"/>
          </p:nvPr>
        </p:nvSpPr>
        <p:spPr>
          <a:xfrm>
            <a:off x="4684930" y="3608175"/>
            <a:ext cx="3994500" cy="120029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dirty="0">
                <a:solidFill>
                  <a:schemeClr val="bg1"/>
                </a:solidFill>
              </a:rPr>
              <a:t>интегрирование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2"/>
                </a:solidFill>
              </a:rPr>
              <a:t>восстановление функции из производной</a:t>
            </a:r>
          </a:p>
        </p:txBody>
      </p:sp>
      <p:cxnSp>
        <p:nvCxnSpPr>
          <p:cNvPr id="77" name="Shape 77"/>
          <p:cNvCxnSpPr/>
          <p:nvPr/>
        </p:nvCxnSpPr>
        <p:spPr>
          <a:xfrm flipH="1">
            <a:off x="5645973" y="3474225"/>
            <a:ext cx="2087099" cy="8699"/>
          </a:xfrm>
          <a:prstGeom prst="straightConnector1">
            <a:avLst/>
          </a:prstGeom>
          <a:noFill/>
          <a:ln w="19050" cap="flat">
            <a:solidFill>
              <a:schemeClr val="accent4"/>
            </a:solidFill>
            <a:prstDash val="dot"/>
            <a:round/>
            <a:headEnd type="none" w="lg" len="lg"/>
            <a:tailEnd type="non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ru" dirty="0"/>
              <a:t>Определение первообразной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472200" y="2709750"/>
            <a:ext cx="8199600" cy="1438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</a:t>
            </a:r>
            <a:r>
              <a:rPr lang="ru" sz="3000" dirty="0">
                <a:solidFill>
                  <a:schemeClr val="lt1"/>
                </a:solidFill>
              </a:rPr>
              <a:t> называют первообразной для </a:t>
            </a:r>
            <a:r>
              <a:rPr lang="ru" sz="3000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</a:t>
            </a:r>
            <a:r>
              <a:rPr lang="ru" sz="3000" dirty="0">
                <a:solidFill>
                  <a:schemeClr val="lt1"/>
                </a:solidFill>
              </a:rPr>
              <a:t> на промежутке </a:t>
            </a:r>
            <a:r>
              <a:rPr lang="ru" sz="3000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X, </a:t>
            </a:r>
            <a:r>
              <a:rPr lang="ru" sz="3000" dirty="0">
                <a:solidFill>
                  <a:schemeClr val="lt1"/>
                </a:solidFill>
              </a:rPr>
              <a:t>если при </a:t>
            </a:r>
            <a:r>
              <a:rPr lang="ru" sz="3000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lang="ru" sz="3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</a:t>
            </a:r>
            <a:r>
              <a:rPr lang="ru" sz="3000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</a:t>
            </a:r>
          </a:p>
          <a:p>
            <a:pPr lvl="0" algn="ctr" rtl="0">
              <a:buNone/>
            </a:pPr>
            <a:r>
              <a:rPr lang="ru" sz="3000" i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F'(x) = f(x)</a:t>
            </a:r>
            <a:r>
              <a:rPr lang="ru" sz="3000" dirty="0">
                <a:solidFill>
                  <a:schemeClr val="lt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 dirty="0"/>
              <a:t>Неоднозначность первообразной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13860" y="2302650"/>
            <a:ext cx="1648499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r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f(x) = 2x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082660" y="1583550"/>
            <a:ext cx="1964399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x</a:t>
            </a:r>
            <a:r>
              <a:rPr lang="ru" sz="3000" i="1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082660" y="2302650"/>
            <a:ext cx="2745000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x</a:t>
            </a:r>
            <a:r>
              <a:rPr lang="ru" sz="3000" i="1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082660" y="3021750"/>
            <a:ext cx="2666100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x</a:t>
            </a:r>
            <a:r>
              <a:rPr lang="ru" sz="3000" i="1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+ 5</a:t>
            </a:r>
          </a:p>
        </p:txBody>
      </p:sp>
      <p:cxnSp>
        <p:nvCxnSpPr>
          <p:cNvPr id="93" name="Shape 93"/>
          <p:cNvCxnSpPr>
            <a:stCxn id="89" idx="3"/>
            <a:endCxn id="90" idx="1"/>
          </p:cNvCxnSpPr>
          <p:nvPr/>
        </p:nvCxnSpPr>
        <p:spPr>
          <a:xfrm rot="10800000" flipH="1">
            <a:off x="2262360" y="1943100"/>
            <a:ext cx="820300" cy="71910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4" name="Shape 94"/>
          <p:cNvCxnSpPr>
            <a:endCxn id="91" idx="1"/>
          </p:cNvCxnSpPr>
          <p:nvPr/>
        </p:nvCxnSpPr>
        <p:spPr>
          <a:xfrm>
            <a:off x="2280160" y="2652300"/>
            <a:ext cx="802500" cy="9899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5" name="Shape 95"/>
          <p:cNvCxnSpPr>
            <a:stCxn id="89" idx="3"/>
            <a:endCxn id="92" idx="1"/>
          </p:cNvCxnSpPr>
          <p:nvPr/>
        </p:nvCxnSpPr>
        <p:spPr>
          <a:xfrm>
            <a:off x="2262360" y="2662200"/>
            <a:ext cx="820300" cy="71910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6" name="Shape 96"/>
          <p:cNvSpPr txBox="1"/>
          <p:nvPr/>
        </p:nvSpPr>
        <p:spPr>
          <a:xfrm>
            <a:off x="6204900" y="1578600"/>
            <a:ext cx="1964399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2x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204900" y="2297700"/>
            <a:ext cx="1990800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2x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204900" y="3016800"/>
            <a:ext cx="2025900" cy="719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" sz="3000" baseline="-25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= 2x</a:t>
            </a:r>
          </a:p>
        </p:txBody>
      </p:sp>
      <p:cxnSp>
        <p:nvCxnSpPr>
          <p:cNvPr id="99" name="Shape 99"/>
          <p:cNvCxnSpPr>
            <a:endCxn id="97" idx="1"/>
          </p:cNvCxnSpPr>
          <p:nvPr/>
        </p:nvCxnSpPr>
        <p:spPr>
          <a:xfrm>
            <a:off x="5595300" y="2657250"/>
            <a:ext cx="609599" cy="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0" name="Shape 100"/>
          <p:cNvCxnSpPr>
            <a:endCxn id="98" idx="1"/>
          </p:cNvCxnSpPr>
          <p:nvPr/>
        </p:nvCxnSpPr>
        <p:spPr>
          <a:xfrm rot="10800000" flipH="1">
            <a:off x="5577600" y="3376350"/>
            <a:ext cx="627299" cy="8699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1" name="Shape 101"/>
          <p:cNvCxnSpPr>
            <a:stCxn id="90" idx="3"/>
            <a:endCxn id="96" idx="1"/>
          </p:cNvCxnSpPr>
          <p:nvPr/>
        </p:nvCxnSpPr>
        <p:spPr>
          <a:xfrm rot="10800000" flipH="1">
            <a:off x="5047060" y="1938150"/>
            <a:ext cx="1157839" cy="495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2" name="Shape 102"/>
          <p:cNvSpPr/>
          <p:nvPr/>
        </p:nvSpPr>
        <p:spPr>
          <a:xfrm>
            <a:off x="666500" y="1508400"/>
            <a:ext cx="7480799" cy="2709899"/>
          </a:xfrm>
          <a:prstGeom prst="downArrowCallout">
            <a:avLst>
              <a:gd name="adj1" fmla="val 26218"/>
              <a:gd name="adj2" fmla="val 21846"/>
              <a:gd name="adj3" fmla="val 10356"/>
              <a:gd name="adj4" fmla="val 84242"/>
            </a:avLst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671110" y="4218300"/>
            <a:ext cx="7489200" cy="14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 </a:t>
            </a:r>
            <a:r>
              <a:rPr lang="ru" sz="3000">
                <a:solidFill>
                  <a:schemeClr val="lt1"/>
                </a:solidFill>
              </a:rPr>
              <a:t>имеет бесконечно много первообразных вида 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F(x)+C, где </a:t>
            </a:r>
          </a:p>
          <a:p>
            <a:pPr lvl="0" algn="ctr" rtl="0">
              <a:buNone/>
            </a:pP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- </a:t>
            </a:r>
            <a:r>
              <a:rPr lang="ru" sz="3000">
                <a:solidFill>
                  <a:schemeClr val="lt1"/>
                </a:solidFill>
              </a:rPr>
              <a:t>произвольное число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/>
              <a:t>Определение интеграла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72200" y="1771500"/>
            <a:ext cx="8199600" cy="1438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ru" sz="3000">
                <a:solidFill>
                  <a:schemeClr val="lt1"/>
                </a:solidFill>
              </a:rPr>
              <a:t>Если у функции 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</a:t>
            </a:r>
            <a:r>
              <a:rPr lang="ru" sz="3000">
                <a:solidFill>
                  <a:schemeClr val="lt1"/>
                </a:solidFill>
              </a:rPr>
              <a:t> на промежутке 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lang="ru" sz="3000">
                <a:solidFill>
                  <a:schemeClr val="lt1"/>
                </a:solidFill>
              </a:rPr>
              <a:t>есть первообразная 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</a:t>
            </a:r>
            <a:r>
              <a:rPr lang="ru" sz="3000">
                <a:solidFill>
                  <a:schemeClr val="lt1"/>
                </a:solidFill>
              </a:rPr>
              <a:t>, то </a:t>
            </a:r>
            <a:r>
              <a:rPr lang="ru" sz="3000">
                <a:solidFill>
                  <a:schemeClr val="accent4"/>
                </a:solidFill>
              </a:rPr>
              <a:t>все множества функций вида </a:t>
            </a:r>
            <a:r>
              <a:rPr lang="ru" sz="3000" i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F(x)+C</a:t>
            </a:r>
            <a:r>
              <a:rPr lang="ru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3000">
                <a:solidFill>
                  <a:schemeClr val="lt1"/>
                </a:solidFill>
              </a:rPr>
              <a:t>называют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89900" y="3481625"/>
            <a:ext cx="8164200" cy="1034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>
                <a:solidFill>
                  <a:schemeClr val="accent5"/>
                </a:solidFill>
              </a:rPr>
              <a:t>неопределенным интегралом от функции</a:t>
            </a:r>
          </a:p>
          <a:p>
            <a:pPr lvl="0" algn="ctr" rtl="0">
              <a:buNone/>
            </a:pPr>
            <a:r>
              <a:rPr lang="ru" sz="3000" i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= f(x)</a:t>
            </a:r>
            <a:r>
              <a:rPr lang="ru" sz="30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22900" y="4595350"/>
            <a:ext cx="7498199" cy="1245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ru" sz="3000">
                <a:solidFill>
                  <a:schemeClr val="lt1"/>
                </a:solidFill>
              </a:rPr>
              <a:t>Обозначается как </a:t>
            </a:r>
            <a:r>
              <a:rPr lang="ru" sz="4800" i="1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</a:rPr>
              <a:t>∫</a:t>
            </a:r>
            <a:r>
              <a:rPr lang="ru" sz="3000" i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f(x)dx</a:t>
            </a:r>
          </a:p>
          <a:p>
            <a:pPr lvl="0" algn="ctr" rtl="0">
              <a:buClr>
                <a:srgbClr val="000000"/>
              </a:buClr>
              <a:buSzPct val="45833"/>
              <a:buFont typeface="Arial"/>
              <a:buNone/>
            </a:pPr>
            <a:r>
              <a:rPr lang="ru" sz="2400" i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неопределенный интеграл f (эф) от x (икс) d (дэ) x (икс)</a:t>
            </a:r>
          </a:p>
          <a:p>
            <a:endParaRPr lang="ru" sz="2400" i="1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интегрирования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3568" y="1772816"/>
                <a:ext cx="7848872" cy="358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solidFill>
                      <a:schemeClr val="bg1"/>
                    </a:solidFill>
                  </a:rPr>
                  <a:t>1) F + G </a:t>
                </a:r>
                <a:r>
                  <a:rPr lang="ru-RU" sz="2400" i="1" dirty="0">
                    <a:solidFill>
                      <a:schemeClr val="bg1"/>
                    </a:solidFill>
                  </a:rPr>
                  <a:t>первообразная для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f + 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2400" dirty="0" smtClean="0">
                  <a:solidFill>
                    <a:schemeClr val="accent5"/>
                  </a:solidFill>
                </a:endParaRPr>
              </a:p>
              <a:p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algn="ctr"/>
                <a:r>
                  <a:rPr lang="en-US" sz="2400" i="1" dirty="0" smtClean="0">
                    <a:solidFill>
                      <a:schemeClr val="bg1"/>
                    </a:solidFill>
                  </a:rPr>
                  <a:t>2) </a:t>
                </a:r>
                <a:r>
                  <a:rPr lang="en-US" sz="2400" i="1" dirty="0" err="1" smtClean="0">
                    <a:solidFill>
                      <a:schemeClr val="bg1"/>
                    </a:solidFill>
                  </a:rPr>
                  <a:t>kF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i="1" dirty="0" smtClean="0">
                    <a:solidFill>
                      <a:schemeClr val="bg1"/>
                    </a:solidFill>
                  </a:rPr>
                  <a:t>первообразная </a:t>
                </a:r>
                <a:r>
                  <a:rPr lang="ru-RU" sz="2400" i="1" dirty="0">
                    <a:solidFill>
                      <a:schemeClr val="bg1"/>
                    </a:solidFill>
                  </a:rPr>
                  <a:t>для </a:t>
                </a:r>
                <a:r>
                  <a:rPr lang="en-US" sz="2400" i="1" dirty="0" err="1" smtClean="0">
                    <a:solidFill>
                      <a:schemeClr val="bg1"/>
                    </a:solidFill>
                  </a:rPr>
                  <a:t>kf</a:t>
                </a:r>
                <a:endParaRPr lang="en-US" sz="2400" i="1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  <m:t>𝑘𝐹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𝑘𝑓</m:t>
                      </m:r>
                    </m:oMath>
                  </m:oMathPara>
                </a14:m>
                <a:endParaRPr lang="en-US" sz="2400" i="1" dirty="0" smtClean="0">
                  <a:solidFill>
                    <a:schemeClr val="accent5"/>
                  </a:solidFill>
                </a:endParaRPr>
              </a:p>
              <a:p>
                <a:pPr algn="ctr"/>
                <a:endParaRPr lang="en-US" sz="2400" i="1" dirty="0">
                  <a:solidFill>
                    <a:schemeClr val="accent5"/>
                  </a:solidFill>
                </a:endParaRPr>
              </a:p>
              <a:p>
                <a:pPr algn="ctr"/>
                <a:r>
                  <a:rPr lang="en-US" sz="2400" i="1" dirty="0" smtClean="0">
                    <a:solidFill>
                      <a:schemeClr val="bg1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𝐹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𝑘𝑥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i="1" dirty="0" smtClean="0">
                    <a:solidFill>
                      <a:schemeClr val="bg1"/>
                    </a:solidFill>
                  </a:rPr>
                  <a:t>первообразная для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𝑘𝑥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, при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en-US" sz="2400" b="0" i="1" dirty="0" smtClean="0">
                  <a:solidFill>
                    <a:schemeClr val="bg1"/>
                  </a:solidFill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chemeClr val="accent5"/>
                                  </a:solidFill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  <m:t>𝑘𝑥</m:t>
                                  </m:r>
                                  <m: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solidFill>
                                        <a:schemeClr val="accent5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sz="2400" i="1" dirty="0">
                                  <a:solidFill>
                                    <a:schemeClr val="accent5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𝑘𝑥</m:t>
                          </m:r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chemeClr val="accent5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𝑘𝑥</m:t>
                          </m:r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7848872" cy="3582840"/>
              </a:xfrm>
              <a:prstGeom prst="rect">
                <a:avLst/>
              </a:prstGeom>
              <a:blipFill rotWithShape="1">
                <a:blip r:embed="rId2"/>
                <a:stretch>
                  <a:fillRect l="-388" t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38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910</Words>
  <Application>Microsoft Office PowerPoint</Application>
  <PresentationFormat>Экран (4:3)</PresentationFormat>
  <Paragraphs>169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/>
      <vt:lpstr>Первообразная</vt:lpstr>
      <vt:lpstr>Содержание урока:</vt:lpstr>
      <vt:lpstr>Устные упражнения</vt:lpstr>
      <vt:lpstr>Взаимно-обратные операции в математике</vt:lpstr>
      <vt:lpstr>Пояснение в сравнении</vt:lpstr>
      <vt:lpstr>Определение первообразной</vt:lpstr>
      <vt:lpstr>Неоднозначность первообразной</vt:lpstr>
      <vt:lpstr>Определение интеграла</vt:lpstr>
      <vt:lpstr>Правила интегрирования</vt:lpstr>
      <vt:lpstr>Презентация PowerPoint</vt:lpstr>
      <vt:lpstr>Пример использования первообразной</vt:lpstr>
      <vt:lpstr>Пример использования первообразной</vt:lpstr>
      <vt:lpstr>Отработка материала</vt:lpstr>
      <vt:lpstr>Найти одну из первообразных для следующих функций</vt:lpstr>
      <vt:lpstr>Док-ть, что F(x) первообразная для f(x) на заданном промежутке </vt:lpstr>
      <vt:lpstr>Задачи на доказательство: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</dc:title>
  <dc:creator>Владимир</dc:creator>
  <cp:lastModifiedBy>Владимир</cp:lastModifiedBy>
  <cp:revision>14</cp:revision>
  <dcterms:modified xsi:type="dcterms:W3CDTF">2013-01-17T15:50:48Z</dcterms:modified>
</cp:coreProperties>
</file>