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87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84" r:id="rId19"/>
    <p:sldId id="285" r:id="rId20"/>
    <p:sldId id="273" r:id="rId21"/>
    <p:sldId id="274" r:id="rId22"/>
    <p:sldId id="275" r:id="rId23"/>
    <p:sldId id="276" r:id="rId24"/>
    <p:sldId id="280" r:id="rId25"/>
    <p:sldId id="277" r:id="rId26"/>
    <p:sldId id="278" r:id="rId27"/>
    <p:sldId id="286" r:id="rId28"/>
    <p:sldId id="282" r:id="rId29"/>
    <p:sldId id="288" r:id="rId30"/>
    <p:sldId id="28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642EFCD0-4940-4D0E-9DFC-313087B35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4A850A-327A-4536-906C-1C5CA646832D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DAA910-23E5-4C15-B5B5-ECECB9E6F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Отношения между понятиями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Уроки информатики 6 класс</a:t>
            </a:r>
          </a:p>
          <a:p>
            <a:r>
              <a:rPr lang="ru-RU" dirty="0" smtClean="0"/>
              <a:t>УМК  </a:t>
            </a:r>
            <a:r>
              <a:rPr lang="ru-RU" dirty="0" err="1" smtClean="0"/>
              <a:t>Босовой</a:t>
            </a:r>
            <a:r>
              <a:rPr lang="ru-RU" dirty="0" smtClean="0"/>
              <a:t> Л</a:t>
            </a:r>
          </a:p>
          <a:p>
            <a:r>
              <a:rPr lang="ru-RU" dirty="0" smtClean="0"/>
              <a:t>Учитель информатики МКОУ Рудовской СОШ  Богатова Ю.Л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5"/>
            <a:ext cx="8229600" cy="1214446"/>
          </a:xfrm>
        </p:spPr>
        <p:txBody>
          <a:bodyPr/>
          <a:lstStyle/>
          <a:p>
            <a:pPr marL="342900" lvl="0" indent="-342900">
              <a:buSzPts val="1000"/>
              <a:buNone/>
              <a:tabLst>
                <a:tab pos="228600" algn="l"/>
              </a:tabLst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Все квадраты –это прямоугольники, значит ли , что  понятие прямоугольник  больше ?</a:t>
            </a:r>
          </a:p>
          <a:p>
            <a:pPr marL="342900" lvl="0" indent="-342900">
              <a:buSzPts val="1000"/>
              <a:buNone/>
              <a:tabLst>
                <a:tab pos="228600" algn="l"/>
              </a:tabLst>
            </a:pP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Объем  какого  понятия больше?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00034" y="2643182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Отношения удобно представить  в виде круга  Эйлера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143372" y="3929066"/>
            <a:ext cx="2786082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43504" y="4286256"/>
            <a:ext cx="928694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29256" y="450057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35782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6072198" y="4357694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2428860" y="5572140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7158" y="464344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«прямоугольник»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414338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В- «квадрат»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/>
      <p:bldP spid="8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Что это ? Сравните </a:t>
            </a:r>
            <a:endParaRPr lang="ru-RU" dirty="0"/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86380" y="1285860"/>
            <a:ext cx="2571768" cy="2606366"/>
          </a:xfrm>
          <a:prstGeom prst="rect">
            <a:avLst/>
          </a:prstGeo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786" y="1214422"/>
            <a:ext cx="3762830" cy="2757494"/>
          </a:xfrm>
          <a:prstGeom prst="rect">
            <a:avLst/>
          </a:prstGeom>
        </p:spPr>
      </p:pic>
      <p:pic>
        <p:nvPicPr>
          <p:cNvPr id="6" name="Рисунок 5" descr="загруженное (8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14876" y="1357298"/>
            <a:ext cx="3989795" cy="2988495"/>
          </a:xfrm>
          <a:prstGeom prst="rect">
            <a:avLst/>
          </a:prstGeom>
        </p:spPr>
      </p:pic>
      <p:pic>
        <p:nvPicPr>
          <p:cNvPr id="7" name="Рисунок 6" descr="загруженное (9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42910" y="1000108"/>
            <a:ext cx="3571900" cy="4082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429132"/>
            <a:ext cx="8229600" cy="116185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Далекие друг от друга по своему содержанию понятия не имеющие общих признаков, </a:t>
            </a:r>
            <a:r>
              <a:rPr lang="ru-RU" dirty="0" smtClean="0">
                <a:solidFill>
                  <a:srgbClr val="FF0000"/>
                </a:solidFill>
              </a:rPr>
              <a:t>называются несравнимыми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Сделайте вывод.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71472" y="307181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Можно сравнивать</a:t>
            </a:r>
            <a:r>
              <a:rPr kumimoji="0" lang="ru-RU" sz="41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данные понятия?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642910" y="1357298"/>
            <a:ext cx="8229600" cy="11618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общие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признаки есть у этих понятий?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03575" y="476250"/>
            <a:ext cx="26638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Понятия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2555875" y="1052513"/>
            <a:ext cx="19446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00563" y="1052513"/>
            <a:ext cx="18002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042988" y="1628775"/>
            <a:ext cx="26638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Сравнимые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003800" y="1628775"/>
            <a:ext cx="26638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Несравнимые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684213" y="2205038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276600" y="2997200"/>
            <a:ext cx="20891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Несовместимые</a:t>
            </a: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411413" y="2205038"/>
            <a:ext cx="1944687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2339975" y="4149725"/>
            <a:ext cx="20891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Пересекающиеся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4149725"/>
            <a:ext cx="20891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Тождественные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755650" y="4941888"/>
            <a:ext cx="208915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Подчиненные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4572000" y="4149725"/>
            <a:ext cx="20891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Соподчиненные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6877050" y="4149725"/>
            <a:ext cx="22669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Противоположные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580063" y="4941888"/>
            <a:ext cx="208915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Противоречащие</a:t>
            </a: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900113" y="35734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1116013" y="3500438"/>
            <a:ext cx="20875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4643438" y="3573463"/>
            <a:ext cx="2889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5357818" y="3143248"/>
            <a:ext cx="3214710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1042988" y="3573463"/>
            <a:ext cx="5048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4932363" y="3500438"/>
            <a:ext cx="194468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2997200"/>
            <a:ext cx="20891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Совместимые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 animBg="1"/>
      <p:bldP spid="3086" grpId="0" animBg="1"/>
      <p:bldP spid="3087" grpId="0" animBg="1"/>
      <p:bldP spid="3089" grpId="0" animBg="1"/>
      <p:bldP spid="3091" grpId="0" animBg="1"/>
      <p:bldP spid="3091" grpId="1" animBg="1"/>
      <p:bldP spid="3092" grpId="0" animBg="1"/>
      <p:bldP spid="3092" grpId="1" animBg="1"/>
      <p:bldP spid="3093" grpId="0" animBg="1"/>
      <p:bldP spid="3093" grpId="1" animBg="1"/>
      <p:bldP spid="3094" grpId="0" animBg="1"/>
      <p:bldP spid="3095" grpId="0" animBg="1"/>
      <p:bldP spid="3096" grpId="0" animBg="1"/>
      <p:bldP spid="3097" grpId="0" animBg="1"/>
      <p:bldP spid="3097" grpId="1" animBg="1"/>
      <p:bldP spid="3098" grpId="0" animBg="1"/>
      <p:bldP spid="3098" grpId="1" animBg="1"/>
      <p:bldP spid="3099" grpId="0" animBg="1"/>
      <p:bldP spid="3100" grpId="0" animBg="1"/>
      <p:bldP spid="3101" grpId="0" animBg="1"/>
      <p:bldP spid="3101" grpId="1" animBg="1"/>
      <p:bldP spid="3102" grpId="0" animBg="1"/>
      <p:bldP spid="31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6178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Отношение  « тождество»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Совместимые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571472" y="2143116"/>
            <a:ext cx="8229600" cy="66178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V1=V2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 отношение называется тождеством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3214686"/>
            <a:ext cx="2352675" cy="19431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4929190" y="3071810"/>
            <a:ext cx="3071834" cy="27146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57818" y="4000504"/>
            <a:ext cx="221457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А=В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407194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жилой дом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528638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В- дом, в котором живут люди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857752" y="1142984"/>
            <a:ext cx="3071834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2071678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А=В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71480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А- город Москва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4286256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В- столица нашей Родины </a:t>
            </a:r>
            <a:endParaRPr lang="ru-RU" sz="2800" dirty="0"/>
          </a:p>
        </p:txBody>
      </p:sp>
      <p:pic>
        <p:nvPicPr>
          <p:cNvPr id="8" name="Рисунок 7" descr="53505123_moskva1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1357298"/>
            <a:ext cx="2905122" cy="2178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3571868" y="1643050"/>
            <a:ext cx="4071966" cy="35004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6178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Отношение  « пересечение»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428596" y="714356"/>
            <a:ext cx="8229600" cy="66178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V1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V2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совпадают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частично , т.е содержат общие элементы ,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 отношение называется пересечение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14348" y="1714488"/>
            <a:ext cx="4071966" cy="35004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54292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 рыбы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542926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В- млекопитающие</a:t>
            </a:r>
            <a:endParaRPr lang="ru-RU" dirty="0"/>
          </a:p>
        </p:txBody>
      </p:sp>
      <p:pic>
        <p:nvPicPr>
          <p:cNvPr id="11" name="Рисунок 10" descr="images (3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86182" y="2928934"/>
            <a:ext cx="812565" cy="857256"/>
          </a:xfrm>
          <a:prstGeom prst="rect">
            <a:avLst/>
          </a:prstGeom>
        </p:spPr>
      </p:pic>
      <p:pic>
        <p:nvPicPr>
          <p:cNvPr id="12" name="Рисунок 11" descr="images (4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00100" y="3357562"/>
            <a:ext cx="1150273" cy="714380"/>
          </a:xfrm>
          <a:prstGeom prst="rect">
            <a:avLst/>
          </a:prstGeom>
        </p:spPr>
      </p:pic>
      <p:pic>
        <p:nvPicPr>
          <p:cNvPr id="13" name="Рисунок 12" descr="images (5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71736" y="3143248"/>
            <a:ext cx="933399" cy="921009"/>
          </a:xfrm>
          <a:prstGeom prst="rect">
            <a:avLst/>
          </a:prstGeom>
        </p:spPr>
      </p:pic>
      <p:pic>
        <p:nvPicPr>
          <p:cNvPr id="14" name="Рисунок 13" descr="images (6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357422" y="2000240"/>
            <a:ext cx="1228169" cy="936658"/>
          </a:xfrm>
          <a:prstGeom prst="rect">
            <a:avLst/>
          </a:prstGeom>
        </p:spPr>
      </p:pic>
      <p:pic>
        <p:nvPicPr>
          <p:cNvPr id="15" name="Рисунок 14" descr="images (7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285852" y="2357430"/>
            <a:ext cx="1000132" cy="572466"/>
          </a:xfrm>
          <a:prstGeom prst="rect">
            <a:avLst/>
          </a:prstGeom>
        </p:spPr>
      </p:pic>
      <p:pic>
        <p:nvPicPr>
          <p:cNvPr id="16" name="Рисунок 15" descr="загруженное (3)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857356" y="4286256"/>
            <a:ext cx="1645970" cy="7143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14414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9" name="Рисунок 18" descr="загруженное (4)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857752" y="1928802"/>
            <a:ext cx="611638" cy="885820"/>
          </a:xfrm>
          <a:prstGeom prst="rect">
            <a:avLst/>
          </a:prstGeom>
        </p:spPr>
      </p:pic>
      <p:pic>
        <p:nvPicPr>
          <p:cNvPr id="20" name="Рисунок 19" descr="загруженное (5)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929322" y="2500306"/>
            <a:ext cx="878750" cy="995361"/>
          </a:xfrm>
          <a:prstGeom prst="rect">
            <a:avLst/>
          </a:prstGeom>
        </p:spPr>
      </p:pic>
      <p:pic>
        <p:nvPicPr>
          <p:cNvPr id="21" name="Рисунок 20" descr="загруженное (6)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5286380" y="3643314"/>
            <a:ext cx="1300163" cy="111289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715140" y="364331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2857488" y="4286256"/>
            <a:ext cx="1643074" cy="9286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3822695" y="4322769"/>
            <a:ext cx="1499404" cy="8564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643042" y="2857496"/>
            <a:ext cx="3071834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786190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А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71480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А- электронные письма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000240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В- письма на русском языке 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3786182" y="2857496"/>
            <a:ext cx="3071834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3571876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В</a:t>
            </a:r>
            <a:endParaRPr lang="ru-RU" sz="4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3714744" y="2143116"/>
            <a:ext cx="2214578" cy="10715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0694" y="785794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электронные письма на русском языке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42852"/>
            <a:ext cx="8594725" cy="6526236"/>
          </a:xfrm>
        </p:spPr>
        <p:txBody>
          <a:bodyPr/>
          <a:lstStyle/>
          <a:p>
            <a:pPr marL="188913" indent="373063">
              <a:buFont typeface="Wingdings" pitchFamily="2" charset="2"/>
              <a:buNone/>
            </a:pPr>
            <a:r>
              <a:rPr lang="ru-RU" dirty="0" smtClean="0"/>
              <a:t>Первичное закрепление . Задание </a:t>
            </a:r>
            <a:r>
              <a:rPr lang="ru-RU" dirty="0"/>
              <a:t>1.</a:t>
            </a:r>
          </a:p>
          <a:p>
            <a:pPr marL="188913" indent="373063">
              <a:buFont typeface="Wingdings" pitchFamily="2" charset="2"/>
              <a:buNone/>
            </a:pPr>
            <a:r>
              <a:rPr lang="ru-RU" dirty="0"/>
              <a:t>В одном множестве </a:t>
            </a:r>
            <a:r>
              <a:rPr lang="ru-RU" dirty="0" smtClean="0"/>
              <a:t>50 </a:t>
            </a:r>
            <a:r>
              <a:rPr lang="ru-RU" dirty="0"/>
              <a:t>элементов, а в другом – </a:t>
            </a:r>
            <a:r>
              <a:rPr lang="ru-RU" dirty="0" smtClean="0"/>
              <a:t>40. </a:t>
            </a:r>
            <a:r>
              <a:rPr lang="ru-RU" dirty="0"/>
              <a:t>Какое максимальное количество </a:t>
            </a:r>
            <a:r>
              <a:rPr lang="ru-RU" dirty="0" smtClean="0"/>
              <a:t>      элементов </a:t>
            </a:r>
            <a:r>
              <a:rPr lang="ru-RU" dirty="0"/>
              <a:t>может быть в их: </a:t>
            </a:r>
          </a:p>
          <a:p>
            <a:pPr marL="188913" indent="373063">
              <a:buFont typeface="Wingdings" pitchFamily="2" charset="2"/>
              <a:buNone/>
            </a:pPr>
            <a:r>
              <a:rPr lang="ru-RU" dirty="0"/>
              <a:t>а) пересечении;</a:t>
            </a:r>
          </a:p>
          <a:p>
            <a:pPr marL="188913" indent="373063">
              <a:buFont typeface="Wingdings" pitchFamily="2" charset="2"/>
              <a:buNone/>
            </a:pPr>
            <a:r>
              <a:rPr lang="ru-RU" dirty="0"/>
              <a:t>б) объединении</a:t>
            </a:r>
            <a:r>
              <a:rPr lang="ru-RU" dirty="0" smtClean="0"/>
              <a:t>.</a:t>
            </a:r>
          </a:p>
          <a:p>
            <a:pPr marL="188913" indent="373063">
              <a:buFont typeface="Wingdings" pitchFamily="2" charset="2"/>
              <a:buNone/>
            </a:pPr>
            <a:endParaRPr lang="ru-RU" dirty="0" smtClean="0"/>
          </a:p>
          <a:p>
            <a:pPr marL="188913" indent="373063">
              <a:buFont typeface="Wingdings" pitchFamily="2" charset="2"/>
              <a:buNone/>
            </a:pPr>
            <a:r>
              <a:rPr lang="ru-RU" dirty="0" smtClean="0"/>
              <a:t>Ответ: 40                      Ответ: 90</a:t>
            </a:r>
          </a:p>
          <a:p>
            <a:pPr marL="188913" indent="373063">
              <a:buFont typeface="Wingdings" pitchFamily="2" charset="2"/>
              <a:buNone/>
            </a:pPr>
            <a:endParaRPr lang="ru-RU" dirty="0"/>
          </a:p>
          <a:p>
            <a:pPr marL="188913" indent="373063"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3643315"/>
            <a:ext cx="3228973" cy="231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3643314"/>
            <a:ext cx="50863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404813"/>
            <a:ext cx="8377237" cy="5691187"/>
          </a:xfrm>
        </p:spPr>
        <p:txBody>
          <a:bodyPr/>
          <a:lstStyle/>
          <a:p>
            <a:pPr marL="6350" indent="555625">
              <a:buFont typeface="Wingdings" pitchFamily="2" charset="2"/>
              <a:buNone/>
            </a:pPr>
            <a:r>
              <a:rPr lang="ru-RU" dirty="0"/>
              <a:t>Задание 2.</a:t>
            </a:r>
          </a:p>
          <a:p>
            <a:pPr marL="6350" indent="555625">
              <a:buFont typeface="Wingdings" pitchFamily="2" charset="2"/>
              <a:buNone/>
            </a:pPr>
            <a:r>
              <a:rPr lang="ru-RU" dirty="0"/>
              <a:t>В детском саду </a:t>
            </a:r>
            <a:r>
              <a:rPr lang="ru-RU" dirty="0" smtClean="0"/>
              <a:t>60 </a:t>
            </a:r>
            <a:r>
              <a:rPr lang="ru-RU" dirty="0"/>
              <a:t>ребенка. Каждый из них любит пирожное или мороженое. Половина детей любит пирожное, а 20 человек – пирожное и мороженое. Сколько детей любит мороженое.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84213" y="4797425"/>
            <a:ext cx="3311525" cy="1008063"/>
          </a:xfrm>
          <a:prstGeom prst="ellipse">
            <a:avLst/>
          </a:prstGeom>
          <a:solidFill>
            <a:schemeClr val="tx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42988" y="5013325"/>
            <a:ext cx="19415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/>
              <a:t>30 </a:t>
            </a:r>
            <a:r>
              <a:rPr lang="ru-RU" b="1" dirty="0"/>
              <a:t>– любители </a:t>
            </a:r>
          </a:p>
          <a:p>
            <a:r>
              <a:rPr lang="ru-RU" b="1" dirty="0"/>
              <a:t>пирожных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3132138" y="4724400"/>
            <a:ext cx="3168650" cy="11525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067175" y="5013325"/>
            <a:ext cx="1725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? – любители</a:t>
            </a:r>
          </a:p>
          <a:p>
            <a:r>
              <a:rPr lang="ru-RU" b="1"/>
              <a:t>мороженого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492500" y="42926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339975" y="3789363"/>
            <a:ext cx="3113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/>
              <a:t>20 - ужасные сладкоежки</a:t>
            </a:r>
            <a:r>
              <a:rPr lang="ru-RU"/>
              <a:t> </a:t>
            </a:r>
          </a:p>
        </p:txBody>
      </p:sp>
      <p:sp>
        <p:nvSpPr>
          <p:cNvPr id="13324" name="AutoShape 12"/>
          <p:cNvSpPr>
            <a:spLocks/>
          </p:cNvSpPr>
          <p:nvPr/>
        </p:nvSpPr>
        <p:spPr bwMode="auto">
          <a:xfrm rot="16200000">
            <a:off x="3131344" y="3285331"/>
            <a:ext cx="504825" cy="5688013"/>
          </a:xfrm>
          <a:prstGeom prst="leftBrace">
            <a:avLst>
              <a:gd name="adj1" fmla="val 938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132138" y="63087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 smtClean="0"/>
              <a:t>60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/>
      <p:bldP spid="13319" grpId="0" animBg="1"/>
      <p:bldP spid="13321" grpId="0"/>
      <p:bldP spid="13322" grpId="0" animBg="1"/>
      <p:bldP spid="13323" grpId="0"/>
      <p:bldP spid="13324" grpId="0" animBg="1"/>
      <p:bldP spid="133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Оцените свое настроение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214414" y="2071678"/>
            <a:ext cx="1857388" cy="1643074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643306" y="2071678"/>
            <a:ext cx="1857388" cy="1643074"/>
          </a:xfrm>
          <a:prstGeom prst="smileyFace">
            <a:avLst>
              <a:gd name="adj" fmla="val -4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6215074" y="2071678"/>
            <a:ext cx="1857388" cy="1643074"/>
          </a:xfrm>
          <a:prstGeom prst="smileyFace">
            <a:avLst>
              <a:gd name="adj" fmla="val -46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6178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Отношение  « подчинение»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500034" y="857232"/>
            <a:ext cx="8229600" cy="66178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V1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одного полностью входит в 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V2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другого ,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 отношение называется подчинением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29190" y="3071810"/>
            <a:ext cx="3071834" cy="27146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57818" y="4000504"/>
            <a:ext cx="857256" cy="7858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7290" y="442913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устройство вывода информации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57686" y="178592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В- монитор </a:t>
            </a:r>
            <a:endParaRPr lang="ru-RU" dirty="0"/>
          </a:p>
        </p:txBody>
      </p:sp>
      <p:pic>
        <p:nvPicPr>
          <p:cNvPr id="12" name="Рисунок 11" descr="p221w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1428736"/>
            <a:ext cx="3238500" cy="2857500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6286512" y="3357562"/>
            <a:ext cx="1357322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572264" y="3571876"/>
            <a:ext cx="857256" cy="7858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66178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Отношение  « Соподчинение»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500034" y="1785926"/>
            <a:ext cx="8229600" cy="661788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V1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</a:t>
            </a:r>
            <a:r>
              <a:rPr lang="en-US" sz="2700" dirty="0" smtClean="0">
                <a:solidFill>
                  <a:srgbClr val="FF0000"/>
                </a:solidFill>
              </a:rPr>
              <a:t>V2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пересекаются ,но принадлежат некоторому общему (родовому) понятию»,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 отношение называется соподчинением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250030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носители информации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43702" y="578645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В- береста </a:t>
            </a:r>
            <a:endParaRPr lang="ru-RU" dirty="0"/>
          </a:p>
        </p:txBody>
      </p:sp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Несовместимые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378619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С- папирус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85918" y="557214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ru-RU" dirty="0" smtClean="0"/>
              <a:t>- диски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250030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ru-RU" dirty="0" smtClean="0"/>
              <a:t>-</a:t>
            </a:r>
            <a:r>
              <a:rPr lang="ru-RU" dirty="0" err="1" smtClean="0"/>
              <a:t>флешкарта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71868" y="600076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Е- глиняная дощечка  </a:t>
            </a:r>
            <a:endParaRPr lang="ru-RU" dirty="0"/>
          </a:p>
        </p:txBody>
      </p:sp>
      <p:pic>
        <p:nvPicPr>
          <p:cNvPr id="19" name="Рисунок 18" descr="images (2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3108" y="3929066"/>
            <a:ext cx="1562100" cy="1504950"/>
          </a:xfrm>
          <a:prstGeom prst="rect">
            <a:avLst/>
          </a:prstGeom>
        </p:spPr>
      </p:pic>
      <p:pic>
        <p:nvPicPr>
          <p:cNvPr id="20" name="Рисунок 19" descr="загруженное 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71934" y="4286256"/>
            <a:ext cx="1643057" cy="1275785"/>
          </a:xfrm>
          <a:prstGeom prst="rect">
            <a:avLst/>
          </a:prstGeom>
        </p:spPr>
      </p:pic>
      <p:pic>
        <p:nvPicPr>
          <p:cNvPr id="21" name="Рисунок 20" descr="загруженное (4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4214818"/>
            <a:ext cx="1143000" cy="1543050"/>
          </a:xfrm>
          <a:prstGeom prst="rect">
            <a:avLst/>
          </a:prstGeom>
        </p:spPr>
      </p:pic>
      <p:pic>
        <p:nvPicPr>
          <p:cNvPr id="22" name="Рисунок 21" descr="images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14612" y="2285992"/>
            <a:ext cx="1770217" cy="1404934"/>
          </a:xfrm>
          <a:prstGeom prst="rect">
            <a:avLst/>
          </a:prstGeom>
        </p:spPr>
      </p:pic>
      <p:pic>
        <p:nvPicPr>
          <p:cNvPr id="23" name="Рисунок 22" descr="загруженное (3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429388" y="4143380"/>
            <a:ext cx="1866894" cy="1148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500166" y="714356"/>
            <a:ext cx="6286544" cy="54292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868" y="1071546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1928794" y="2857496"/>
            <a:ext cx="135732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214546" y="307181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В</a:t>
            </a:r>
          </a:p>
        </p:txBody>
      </p:sp>
      <p:sp>
        <p:nvSpPr>
          <p:cNvPr id="8" name="Овал 7"/>
          <p:cNvSpPr/>
          <p:nvPr/>
        </p:nvSpPr>
        <p:spPr>
          <a:xfrm>
            <a:off x="2786050" y="4214818"/>
            <a:ext cx="135732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71802" y="442913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0" name="Овал 9"/>
          <p:cNvSpPr/>
          <p:nvPr/>
        </p:nvSpPr>
        <p:spPr>
          <a:xfrm>
            <a:off x="5857884" y="2928934"/>
            <a:ext cx="135732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43636" y="321468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12" name="Овал 11"/>
          <p:cNvSpPr/>
          <p:nvPr/>
        </p:nvSpPr>
        <p:spPr>
          <a:xfrm>
            <a:off x="4786314" y="4214818"/>
            <a:ext cx="135732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000628" y="442913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</a:t>
            </a:r>
            <a:endParaRPr lang="ru-RU" sz="4000" dirty="0"/>
          </a:p>
        </p:txBody>
      </p:sp>
      <p:sp>
        <p:nvSpPr>
          <p:cNvPr id="14" name="Овал 13"/>
          <p:cNvSpPr/>
          <p:nvPr/>
        </p:nvSpPr>
        <p:spPr>
          <a:xfrm>
            <a:off x="4000496" y="2428868"/>
            <a:ext cx="135732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286248" y="257174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66178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Отношение  « Противоположность»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500034" y="1785926"/>
            <a:ext cx="8229600" cy="66178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Объемы понятий разделены объемом некоторого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третьего понятия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857496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компьютер с большой памятью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43702" y="2285992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В- компьютер с маленькой памятью </a:t>
            </a:r>
            <a:endParaRPr lang="ru-RU" dirty="0"/>
          </a:p>
        </p:txBody>
      </p:sp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pPr algn="ctr"/>
            <a:r>
              <a:rPr lang="ru-RU" dirty="0" smtClean="0"/>
              <a:t>Несовместимые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3214678" y="2500306"/>
            <a:ext cx="2500330" cy="2143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загруженное (7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6578" y="3500438"/>
            <a:ext cx="1768942" cy="1857388"/>
          </a:xfrm>
          <a:prstGeom prst="rect">
            <a:avLst/>
          </a:prstGeom>
        </p:spPr>
      </p:pic>
      <p:pic>
        <p:nvPicPr>
          <p:cNvPr id="28" name="Рисунок 27" descr="images (7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3857628"/>
            <a:ext cx="2314575" cy="197167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500430" y="5000636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с- компьютер с средней  памятью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000364" y="3571876"/>
            <a:ext cx="1928826" cy="71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4071934" y="3500438"/>
            <a:ext cx="1928826" cy="71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43504" y="32146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286116" y="32146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121442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большая машинка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86578" y="1142984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В- маленькая машинка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3214678" y="2500306"/>
            <a:ext cx="2500330" cy="2143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500430" y="500063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с- средняя машинка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000364" y="3571876"/>
            <a:ext cx="1928826" cy="71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4071934" y="3500438"/>
            <a:ext cx="1928826" cy="71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43504" y="32146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286116" y="32146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pic>
        <p:nvPicPr>
          <p:cNvPr id="17" name="Рисунок 16" descr="images (15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20" y="2214554"/>
            <a:ext cx="2571768" cy="1720561"/>
          </a:xfrm>
          <a:prstGeom prst="rect">
            <a:avLst/>
          </a:prstGeom>
        </p:spPr>
      </p:pic>
      <p:pic>
        <p:nvPicPr>
          <p:cNvPr id="18" name="Рисунок 17" descr="images (15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286512" y="2500306"/>
            <a:ext cx="2028825" cy="900103"/>
          </a:xfrm>
          <a:prstGeom prst="rect">
            <a:avLst/>
          </a:prstGeom>
        </p:spPr>
      </p:pic>
      <p:pic>
        <p:nvPicPr>
          <p:cNvPr id="19" name="Рисунок 18" descr="images (15)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072066" y="4929198"/>
            <a:ext cx="229395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66178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Отношение  « Противоречие»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500034" y="1785926"/>
            <a:ext cx="8229600" cy="66178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Объемы понятий противоречивы друг другу</a:t>
            </a: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700" dirty="0" smtClean="0">
                <a:solidFill>
                  <a:srgbClr val="FF0000"/>
                </a:solidFill>
              </a:rPr>
              <a:t>А и не А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85749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новый компьютер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15140" y="257174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В- не новый компьютер</a:t>
            </a:r>
            <a:endParaRPr lang="ru-RU" dirty="0"/>
          </a:p>
        </p:txBody>
      </p:sp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pPr algn="ctr"/>
            <a:r>
              <a:rPr lang="ru-RU" dirty="0" smtClean="0"/>
              <a:t>Несовместимые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3214678" y="2500306"/>
            <a:ext cx="2500330" cy="2143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загруженное (7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6578" y="3500438"/>
            <a:ext cx="1768942" cy="1857388"/>
          </a:xfrm>
          <a:prstGeom prst="rect">
            <a:avLst/>
          </a:prstGeom>
        </p:spPr>
      </p:pic>
      <p:pic>
        <p:nvPicPr>
          <p:cNvPr id="28" name="Рисунок 27" descr="images (7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3857628"/>
            <a:ext cx="2314575" cy="1971675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036082" y="3536157"/>
            <a:ext cx="1928827" cy="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43504" y="32146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286116" y="32146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034" y="85723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высокий дом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00826" y="785794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В- не высокий дом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3143240" y="714356"/>
            <a:ext cx="2500330" cy="2143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893207" y="1750207"/>
            <a:ext cx="1928827" cy="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43438" y="13572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286116" y="14287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pic>
        <p:nvPicPr>
          <p:cNvPr id="15" name="Рисунок 14" descr="images (13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2357430"/>
            <a:ext cx="2842480" cy="2571768"/>
          </a:xfrm>
          <a:prstGeom prst="rect">
            <a:avLst/>
          </a:prstGeom>
        </p:spPr>
      </p:pic>
      <p:pic>
        <p:nvPicPr>
          <p:cNvPr id="19" name="Рисунок 18" descr="images (13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572132" y="2428868"/>
            <a:ext cx="3107553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333375"/>
            <a:ext cx="8521700" cy="5762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Задание 3.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РТ: № 27 (1) на стр. 59.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11188" y="1916113"/>
            <a:ext cx="7848600" cy="38163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79613" y="450850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Птица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851275" y="2997200"/>
            <a:ext cx="3960813" cy="22304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867400" y="3573463"/>
            <a:ext cx="1441450" cy="14414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1258888" y="2781300"/>
            <a:ext cx="2592387" cy="100806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32000" y="3063875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Воробей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4140200" y="3860800"/>
            <a:ext cx="1584325" cy="936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479925" y="3206750"/>
            <a:ext cx="247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Перелетная птица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192588" y="40973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Ласточка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300788" y="40767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Аист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/>
      <p:bldP spid="14343" grpId="0" animBg="1"/>
      <p:bldP spid="14344" grpId="0" animBg="1"/>
      <p:bldP spid="14345" grpId="0" animBg="1"/>
      <p:bldP spid="14345" grpId="1" animBg="1"/>
      <p:bldP spid="14347" grpId="0"/>
      <p:bldP spid="14347" grpId="1"/>
      <p:bldP spid="14348" grpId="0" animBg="1"/>
      <p:bldP spid="14350" grpId="0"/>
      <p:bldP spid="14352" grpId="0"/>
      <p:bldP spid="1435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9750" y="260350"/>
            <a:ext cx="8032778" cy="576263"/>
          </a:xfrm>
        </p:spPr>
        <p:txBody>
          <a:bodyPr>
            <a:normAutofit fontScale="25000" lnSpcReduction="20000"/>
          </a:bodyPr>
          <a:lstStyle/>
          <a:p>
            <a:pPr marL="98425" indent="465138">
              <a:buFont typeface="Wingdings" pitchFamily="2" charset="2"/>
              <a:buNone/>
            </a:pPr>
            <a:r>
              <a:rPr lang="ru-RU" sz="5900" b="1" dirty="0" smtClean="0"/>
              <a:t>Первичное закрепление </a:t>
            </a:r>
          </a:p>
          <a:p>
            <a:pPr marL="98425" indent="465138">
              <a:buFont typeface="Wingdings" pitchFamily="2" charset="2"/>
              <a:buNone/>
            </a:pPr>
            <a:r>
              <a:rPr lang="ru-RU" sz="5900" b="1" dirty="0" smtClean="0"/>
              <a:t>РТ</a:t>
            </a:r>
            <a:r>
              <a:rPr lang="ru-RU" sz="5900" b="1" dirty="0"/>
              <a:t>: № 24 (стр.52)</a:t>
            </a:r>
          </a:p>
          <a:p>
            <a:pPr marL="98425" indent="465138">
              <a:buFont typeface="Wingdings" pitchFamily="2" charset="2"/>
              <a:buNone/>
            </a:pPr>
            <a:endParaRPr lang="ru-RU" sz="2800" dirty="0"/>
          </a:p>
        </p:txBody>
      </p:sp>
      <p:graphicFrame>
        <p:nvGraphicFramePr>
          <p:cNvPr id="18511" name="Group 79"/>
          <p:cNvGraphicFramePr>
            <a:graphicFrameLocks noGrp="1"/>
          </p:cNvGraphicFramePr>
          <p:nvPr>
            <p:ph sz="half" idx="2"/>
          </p:nvPr>
        </p:nvGraphicFramePr>
        <p:xfrm>
          <a:off x="179388" y="981075"/>
          <a:ext cx="8964612" cy="4801235"/>
        </p:xfrm>
        <a:graphic>
          <a:graphicData uri="http://schemas.openxmlformats.org/drawingml/2006/table">
            <a:tbl>
              <a:tblPr/>
              <a:tblGrid>
                <a:gridCol w="2989262"/>
                <a:gridCol w="2986088"/>
                <a:gridCol w="298926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Понятие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Противоположное понятие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Противоречивое понятие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Большой дом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Маленький дом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Небольшой дом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Громкая речь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Высокий рост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Старый человек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Свежая информация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Кислая ягода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Темное платье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Очень веселый человек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6156325" y="2205038"/>
            <a:ext cx="2987675" cy="360362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Негромкая речь</a:t>
            </a: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3203575" y="2205038"/>
            <a:ext cx="2987675" cy="360362"/>
          </a:xfrm>
          <a:prstGeom prst="rect">
            <a:avLst/>
          </a:prstGeom>
          <a:solidFill>
            <a:srgbClr val="FFFF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/>
              <a:t>Тихая речь</a:t>
            </a:r>
          </a:p>
        </p:txBody>
      </p:sp>
      <p:sp>
        <p:nvSpPr>
          <p:cNvPr id="18499" name="Rectangle 67"/>
          <p:cNvSpPr>
            <a:spLocks noChangeArrowheads="1"/>
          </p:cNvSpPr>
          <p:nvPr/>
        </p:nvSpPr>
        <p:spPr bwMode="auto">
          <a:xfrm>
            <a:off x="6156325" y="2636838"/>
            <a:ext cx="2987675" cy="360362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Невысокий рост</a:t>
            </a:r>
          </a:p>
        </p:txBody>
      </p:sp>
      <p:sp>
        <p:nvSpPr>
          <p:cNvPr id="18500" name="Rectangle 68"/>
          <p:cNvSpPr>
            <a:spLocks noChangeArrowheads="1"/>
          </p:cNvSpPr>
          <p:nvPr/>
        </p:nvSpPr>
        <p:spPr bwMode="auto">
          <a:xfrm>
            <a:off x="3203575" y="2636838"/>
            <a:ext cx="2987675" cy="360362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Низкий рост</a:t>
            </a:r>
          </a:p>
        </p:txBody>
      </p:sp>
      <p:sp>
        <p:nvSpPr>
          <p:cNvPr id="18501" name="Rectangle 69"/>
          <p:cNvSpPr>
            <a:spLocks noChangeArrowheads="1"/>
          </p:cNvSpPr>
          <p:nvPr/>
        </p:nvSpPr>
        <p:spPr bwMode="auto">
          <a:xfrm>
            <a:off x="3203575" y="3068638"/>
            <a:ext cx="2987675" cy="360362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Молодой человек</a:t>
            </a:r>
          </a:p>
        </p:txBody>
      </p:sp>
      <p:sp>
        <p:nvSpPr>
          <p:cNvPr id="18502" name="Rectangle 70"/>
          <p:cNvSpPr>
            <a:spLocks noChangeArrowheads="1"/>
          </p:cNvSpPr>
          <p:nvPr/>
        </p:nvSpPr>
        <p:spPr bwMode="auto">
          <a:xfrm>
            <a:off x="6156325" y="3068638"/>
            <a:ext cx="2987675" cy="360362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Немолодой человек</a:t>
            </a:r>
          </a:p>
        </p:txBody>
      </p:sp>
      <p:sp>
        <p:nvSpPr>
          <p:cNvPr id="18503" name="Rectangle 71"/>
          <p:cNvSpPr>
            <a:spLocks noChangeArrowheads="1"/>
          </p:cNvSpPr>
          <p:nvPr/>
        </p:nvSpPr>
        <p:spPr bwMode="auto">
          <a:xfrm>
            <a:off x="3203575" y="3429000"/>
            <a:ext cx="2987675" cy="360363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Старая информация</a:t>
            </a:r>
          </a:p>
        </p:txBody>
      </p:sp>
      <p:sp>
        <p:nvSpPr>
          <p:cNvPr id="18504" name="Rectangle 72"/>
          <p:cNvSpPr>
            <a:spLocks noChangeArrowheads="1"/>
          </p:cNvSpPr>
          <p:nvPr/>
        </p:nvSpPr>
        <p:spPr bwMode="auto">
          <a:xfrm>
            <a:off x="6156325" y="3429000"/>
            <a:ext cx="2987675" cy="360363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Несвежая инфор-ия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3203575" y="3860800"/>
            <a:ext cx="2987675" cy="360363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Сладкая ягода</a:t>
            </a:r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6156325" y="3860800"/>
            <a:ext cx="2987675" cy="360363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Некислая ягода</a:t>
            </a: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3203575" y="4292600"/>
            <a:ext cx="2987675" cy="360363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Светлое платье</a:t>
            </a: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6156325" y="4292600"/>
            <a:ext cx="2987675" cy="360363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Нетемное платье</a:t>
            </a:r>
          </a:p>
        </p:txBody>
      </p:sp>
      <p:sp>
        <p:nvSpPr>
          <p:cNvPr id="18509" name="Rectangle 77"/>
          <p:cNvSpPr>
            <a:spLocks noChangeArrowheads="1"/>
          </p:cNvSpPr>
          <p:nvPr/>
        </p:nvSpPr>
        <p:spPr bwMode="auto">
          <a:xfrm>
            <a:off x="3203575" y="4652963"/>
            <a:ext cx="2987675" cy="647700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Очень грустный </a:t>
            </a:r>
          </a:p>
          <a:p>
            <a:r>
              <a:rPr lang="ru-RU" sz="2000" b="1"/>
              <a:t>человек</a:t>
            </a:r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6156325" y="4652963"/>
            <a:ext cx="2987675" cy="647700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Не очень веселый </a:t>
            </a:r>
          </a:p>
          <a:p>
            <a:r>
              <a:rPr lang="ru-RU" sz="2000" b="1"/>
              <a:t>человек</a:t>
            </a: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3203575" y="5373688"/>
            <a:ext cx="2987675" cy="360362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/>
              <a:t>х</a:t>
            </a:r>
            <a:r>
              <a:rPr lang="en-US" sz="2000" b="1"/>
              <a:t>&gt;</a:t>
            </a:r>
            <a:r>
              <a:rPr lang="ru-RU" sz="2000" b="1"/>
              <a:t>5</a:t>
            </a: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6156325" y="5373688"/>
            <a:ext cx="2987675" cy="360362"/>
          </a:xfrm>
          <a:prstGeom prst="rect">
            <a:avLst/>
          </a:prstGeom>
          <a:solidFill>
            <a:srgbClr val="FFC000">
              <a:alpha val="6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/>
              <a:t>x&gt;=5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5" grpId="0" animBg="1"/>
      <p:bldP spid="18498" grpId="0" animBg="1"/>
      <p:bldP spid="18499" grpId="0" animBg="1"/>
      <p:bldP spid="18500" grpId="0" animBg="1"/>
      <p:bldP spid="18501" grpId="0" animBg="1"/>
      <p:bldP spid="18502" grpId="0" animBg="1"/>
      <p:bldP spid="18503" grpId="0" animBg="1"/>
      <p:bldP spid="18504" grpId="0" animBg="1"/>
      <p:bldP spid="18505" grpId="0" animBg="1"/>
      <p:bldP spid="18506" grpId="0" animBg="1"/>
      <p:bldP spid="18507" grpId="0" animBg="1"/>
      <p:bldP spid="18508" grpId="0" animBg="1"/>
      <p:bldP spid="18509" grpId="0" animBg="1"/>
      <p:bldP spid="18510" grpId="0" animBg="1"/>
      <p:bldP spid="18512" grpId="0" animBg="1"/>
      <p:bldP spid="185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Рефлексия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dirty="0" smtClean="0"/>
              <a:t>Мордашки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Оцените по 5 бальной системе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это? Что мы о них знаем?</a:t>
            </a:r>
            <a:endParaRPr lang="ru-RU" dirty="0"/>
          </a:p>
        </p:txBody>
      </p:sp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72132" y="2857496"/>
            <a:ext cx="2152649" cy="1866820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00100" y="1928802"/>
            <a:ext cx="3571900" cy="3587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Привести примеры на каждое отношение, оформив решение задания в кругах Эйлера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Можно сравнить ? Как?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700808"/>
          <a:ext cx="8064897" cy="19202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952328"/>
                <a:gridCol w="2880320"/>
                <a:gridCol w="2232249"/>
              </a:tblGrid>
              <a:tr h="11045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П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редмет                                              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Баскетбольный 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мяч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Теннисный мяч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29124" y="2428868"/>
            <a:ext cx="1143008" cy="1148111"/>
          </a:xfrm>
          <a:prstGeom prst="rect">
            <a:avLst/>
          </a:prstGeom>
        </p:spPr>
      </p:pic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000892" y="2571744"/>
            <a:ext cx="1081763" cy="938126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10" y="3643314"/>
          <a:ext cx="8064897" cy="191979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952328"/>
                <a:gridCol w="2880320"/>
                <a:gridCol w="2232249"/>
              </a:tblGrid>
              <a:tr h="6399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Размер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Больше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меньше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399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Цвет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оранжевый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желтый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399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Круглая ( шар)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Круглая(шар)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Выполните сравнение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700808"/>
          <a:ext cx="8064897" cy="420579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952328"/>
                <a:gridCol w="2520280"/>
                <a:gridCol w="2592289"/>
              </a:tblGrid>
              <a:tr h="11045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П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редмет                                              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Учебник</a:t>
                      </a:r>
                    </a:p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Книжка-малышка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399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Размер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Меньше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399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Цвет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3993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Прямоугольник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42910" y="1714488"/>
            <a:ext cx="2928958" cy="221457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43372" y="2214554"/>
            <a:ext cx="1331261" cy="1714503"/>
          </a:xfrm>
          <a:prstGeom prst="rect">
            <a:avLst/>
          </a:prstGeom>
        </p:spPr>
      </p:pic>
      <p:pic>
        <p:nvPicPr>
          <p:cNvPr id="10" name="Рисунок 9" descr="загруженное (2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388" y="2143116"/>
            <a:ext cx="2105023" cy="1685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Укажите объекты с общим признаком</a:t>
            </a:r>
            <a:endParaRPr lang="ru-RU" dirty="0"/>
          </a:p>
        </p:txBody>
      </p:sp>
      <p:graphicFrame>
        <p:nvGraphicFramePr>
          <p:cNvPr id="6" name="Group 56"/>
          <p:cNvGraphicFramePr>
            <a:graphicFrameLocks/>
          </p:cNvGraphicFramePr>
          <p:nvPr/>
        </p:nvGraphicFramePr>
        <p:xfrm>
          <a:off x="357158" y="1643050"/>
          <a:ext cx="8136905" cy="372142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95251"/>
                <a:gridCol w="2049166"/>
                <a:gridCol w="4392488"/>
              </a:tblGrid>
              <a:tr h="5567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признак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6673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1.диван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1.круг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4850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2.монитор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2.стул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4850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3.молоток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3.машина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4850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4.весна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4.ножовка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5572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5.квадрат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зима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4850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6.снег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6.принтер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71934" y="235743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1.2- мебель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3372" y="292893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2.6-устройство ввода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72" y="335756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3.4-инструменты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3372" y="3857628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4.5-времена года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3372" y="442913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5.1.-фигуры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6185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Объекты можно сравнивать </a:t>
            </a:r>
          </a:p>
          <a:p>
            <a:pPr algn="ctr">
              <a:buNone/>
            </a:pPr>
            <a:r>
              <a:rPr lang="ru-RU" dirty="0" smtClean="0"/>
              <a:t>( форма, цвет, размер, величина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Сделайте вывод.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28596" y="21429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Можно сравнивать</a:t>
            </a:r>
            <a:r>
              <a:rPr kumimoji="0" lang="ru-RU" sz="41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понятия?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428596" y="1643050"/>
            <a:ext cx="8229600" cy="11618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Понятия можно  сравнивать 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содержание и объем)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571472" y="321468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Сформулируйте тему урока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500034" y="4500570"/>
            <a:ext cx="8229600" cy="11618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Отношения между понятиями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Квадрат  и  прямоугольник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500174"/>
          <a:ext cx="7272808" cy="45005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65359"/>
                <a:gridCol w="4807449"/>
              </a:tblGrid>
              <a:tr h="513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Понятие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35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Прямоугольник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228600" algn="l"/>
                        </a:tabLs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522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Квадрат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228600" algn="l"/>
                        </a:tabLs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2428868"/>
            <a:ext cx="200026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57290" y="2571744"/>
            <a:ext cx="285752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00298" y="2571744"/>
            <a:ext cx="285752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9313894">
            <a:off x="1609213" y="2611263"/>
            <a:ext cx="1672865" cy="5468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4429132"/>
            <a:ext cx="142876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71604" y="4572008"/>
            <a:ext cx="285752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57422" y="4572008"/>
            <a:ext cx="285752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9313894">
            <a:off x="1609214" y="4611528"/>
            <a:ext cx="1672865" cy="5468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28992" y="2214554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SzPts val="1000"/>
              <a:buNone/>
              <a:tabLst>
                <a:tab pos="2286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Четырехугольник</a:t>
            </a:r>
          </a:p>
          <a:p>
            <a:pPr marL="342900" lvl="0" indent="-342900">
              <a:buSzPts val="1000"/>
              <a:buNone/>
              <a:tabLst>
                <a:tab pos="2286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Все углы прямые</a:t>
            </a:r>
          </a:p>
          <a:p>
            <a:pPr marL="342900" lvl="0" indent="-342900">
              <a:buSzPts val="1000"/>
              <a:buNone/>
              <a:tabLst>
                <a:tab pos="22860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Длины противоположных сторон попарно  равны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428992" y="4429132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SzPts val="1000"/>
              <a:buNone/>
              <a:tabLst>
                <a:tab pos="2286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Четырехугольник</a:t>
            </a:r>
          </a:p>
          <a:p>
            <a:pPr marL="342900" lvl="0" indent="-342900">
              <a:buSzPts val="1000"/>
              <a:buNone/>
              <a:tabLst>
                <a:tab pos="22860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Все углы прямые</a:t>
            </a:r>
          </a:p>
          <a:p>
            <a:pPr marL="342900" lvl="0" indent="-342900">
              <a:buSzPts val="1000"/>
              <a:buNone/>
              <a:tabLst>
                <a:tab pos="22860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Длины сторон равны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274</TotalTime>
  <Words>663</Words>
  <Application>Microsoft Office PowerPoint</Application>
  <PresentationFormat>Экран (4:3)</PresentationFormat>
  <Paragraphs>229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Открытая</vt:lpstr>
      <vt:lpstr>Отношения между понятиями</vt:lpstr>
      <vt:lpstr>Рефлексия </vt:lpstr>
      <vt:lpstr>Что это? Что мы о них знаем?</vt:lpstr>
      <vt:lpstr>Можно сравнить ? Как?</vt:lpstr>
      <vt:lpstr>       Выполните сравнение</vt:lpstr>
      <vt:lpstr>Укажите объекты с общим признаком</vt:lpstr>
      <vt:lpstr>Сделайте вывод.</vt:lpstr>
      <vt:lpstr>Слайд 8</vt:lpstr>
      <vt:lpstr>Квадрат  и  прямоугольник</vt:lpstr>
      <vt:lpstr>Объем  какого  понятия больше?</vt:lpstr>
      <vt:lpstr>        Что это ? Сравните </vt:lpstr>
      <vt:lpstr>Сделайте вывод.</vt:lpstr>
      <vt:lpstr>Слайд 13</vt:lpstr>
      <vt:lpstr>Совместимые</vt:lpstr>
      <vt:lpstr>Слайд 15</vt:lpstr>
      <vt:lpstr>Слайд 16</vt:lpstr>
      <vt:lpstr>Слайд 17</vt:lpstr>
      <vt:lpstr>Слайд 18</vt:lpstr>
      <vt:lpstr>Слайд 19</vt:lpstr>
      <vt:lpstr>Слайд 20</vt:lpstr>
      <vt:lpstr>Несовместимые</vt:lpstr>
      <vt:lpstr>Слайд 22</vt:lpstr>
      <vt:lpstr>Несовместимые</vt:lpstr>
      <vt:lpstr>Слайд 24</vt:lpstr>
      <vt:lpstr>Несовместимые</vt:lpstr>
      <vt:lpstr>Слайд 26</vt:lpstr>
      <vt:lpstr>Слайд 27</vt:lpstr>
      <vt:lpstr>Слайд 28</vt:lpstr>
      <vt:lpstr>              Рефлексия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Отношения между понятиями</dc:title>
  <dc:creator>admin</dc:creator>
  <cp:lastModifiedBy>Roman</cp:lastModifiedBy>
  <cp:revision>28</cp:revision>
  <dcterms:created xsi:type="dcterms:W3CDTF">2013-01-27T06:53:44Z</dcterms:created>
  <dcterms:modified xsi:type="dcterms:W3CDTF">2013-04-27T21:24:17Z</dcterms:modified>
</cp:coreProperties>
</file>