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97" r:id="rId4"/>
    <p:sldId id="271" r:id="rId5"/>
    <p:sldId id="298" r:id="rId6"/>
    <p:sldId id="281" r:id="rId7"/>
    <p:sldId id="299" r:id="rId8"/>
    <p:sldId id="284" r:id="rId9"/>
    <p:sldId id="287" r:id="rId10"/>
    <p:sldId id="282" r:id="rId11"/>
    <p:sldId id="283" r:id="rId12"/>
    <p:sldId id="286" r:id="rId13"/>
    <p:sldId id="289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4590" autoAdjust="0"/>
  </p:normalViewPr>
  <p:slideViewPr>
    <p:cSldViewPr>
      <p:cViewPr varScale="1">
        <p:scale>
          <a:sx n="69" d="100"/>
          <a:sy n="69" d="100"/>
        </p:scale>
        <p:origin x="-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9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-pushkin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i031.radikal.ru/1012/90/4ce788eea0fa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-pushkin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900igr.net/datai/biologija/Biologija-Darvin/0001-002-Etapy-zhizni.pn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l.rsl.ru/images/199_kapitanskaja_jpg/ill05686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festival.1september.ru/files/articles/51/5131/513121/img3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hyperlink" Target="http://raduga.edu.ru/_ph/20/89415097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843234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>Лишь на мгновенье умер…</a:t>
            </a:r>
            <a:b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>или мгновенье жил?..</a:t>
            </a:r>
            <a:endParaRPr lang="ru-RU" b="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929066"/>
            <a:ext cx="5343540" cy="2643206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Человек есть тайна. Ее надо разгадать, и ежели будешь ее разгадывать всю жизнь, то не говори, что потерял время; я занимаюсь этой тайной, ибо хочу быть человеком.</a:t>
            </a:r>
          </a:p>
          <a:p>
            <a:r>
              <a:rPr lang="ru-RU" dirty="0" smtClean="0"/>
              <a:t>                                    Ф.М.Достоевский</a:t>
            </a:r>
            <a:endParaRPr lang="ru-RU" dirty="0"/>
          </a:p>
        </p:txBody>
      </p:sp>
      <p:pic>
        <p:nvPicPr>
          <p:cNvPr id="12290" name="Picture 2" descr="Пушкин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2119314" cy="2557465"/>
          </a:xfrm>
          <a:prstGeom prst="rect">
            <a:avLst/>
          </a:prstGeom>
          <a:noFill/>
        </p:spPr>
      </p:pic>
      <p:pic>
        <p:nvPicPr>
          <p:cNvPr id="5" name="Рисунок 4" descr="bd7b2bc59c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3429000"/>
            <a:ext cx="1428728" cy="34290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214282" y="0"/>
            <a:ext cx="8929718" cy="6858000"/>
          </a:xfrm>
          <a:prstGeom prst="verticalScroll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ru-RU" sz="2400" b="1" dirty="0" err="1" smtClean="0">
                <a:solidFill>
                  <a:schemeClr val="bg1"/>
                </a:solidFill>
              </a:rPr>
              <a:t>Германн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(с нем.яз. </a:t>
            </a:r>
            <a:r>
              <a:rPr lang="ru-RU" sz="2000" b="1" dirty="0" err="1" smtClean="0">
                <a:solidFill>
                  <a:schemeClr val="bg1"/>
                </a:solidFill>
              </a:rPr>
              <a:t>Herr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mann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</a:t>
            </a:r>
            <a:r>
              <a:rPr lang="ru-RU" sz="2400" b="1" i="1" dirty="0" smtClean="0">
                <a:solidFill>
                  <a:schemeClr val="bg1"/>
                </a:solidFill>
              </a:rPr>
              <a:t>«господин человек»</a:t>
            </a:r>
            <a:r>
              <a:rPr lang="ru-RU" sz="2000" b="1" dirty="0" smtClean="0">
                <a:solidFill>
                  <a:schemeClr val="bg1"/>
                </a:solidFill>
              </a:rPr>
              <a:t>) 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– молодой военный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        инженер, 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с профилем Наполеона                                          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и душой Мефистофеля</a:t>
            </a:r>
            <a:r>
              <a:rPr lang="ru-RU" sz="1600" b="1" dirty="0" smtClean="0">
                <a:ln w="17780" cmpd="sng">
                  <a:solidFill>
                    <a:srgbClr val="665878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1600" b="1" dirty="0">
              <a:ln w="17780" cmpd="sng">
                <a:solidFill>
                  <a:srgbClr val="665878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vinflore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357422" y="1071546"/>
            <a:ext cx="4857784" cy="592456"/>
          </a:xfrm>
          <a:prstGeom prst="rect">
            <a:avLst/>
          </a:prstGeom>
        </p:spPr>
      </p:pic>
      <p:pic>
        <p:nvPicPr>
          <p:cNvPr id="4" name="Рисунок 3" descr="vinflore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643578"/>
            <a:ext cx="4857784" cy="592456"/>
          </a:xfrm>
          <a:prstGeom prst="rect">
            <a:avLst/>
          </a:prstGeom>
        </p:spPr>
      </p:pic>
      <p:pic>
        <p:nvPicPr>
          <p:cNvPr id="5" name="Рисунок 4" descr="IcnHwilQhivkn1JxFGLyQ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286256"/>
            <a:ext cx="2008200" cy="1643074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Картинка 2 из 293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1571612"/>
            <a:ext cx="2930725" cy="39604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5400" i="1" dirty="0" smtClean="0">
                <a:solidFill>
                  <a:schemeClr val="bg1"/>
                </a:solidFill>
                <a:latin typeface="Monotype Corsiva" pitchFamily="66" charset="0"/>
              </a:rPr>
              <a:t>«Чёрный человек»</a:t>
            </a:r>
            <a:endParaRPr lang="ru-RU" sz="5400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38688"/>
            <a:ext cx="8229600" cy="47986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 Гений и злодейство –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     две вещи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          несовместные»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Александр\Desktop\item_4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624" y="1484784"/>
            <a:ext cx="2979415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4398496"/>
            <a:ext cx="4786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Сказка ложь, да в ней намек!</a:t>
            </a:r>
          </a:p>
          <a:p>
            <a:r>
              <a:rPr lang="ru-RU" sz="2800" dirty="0" smtClean="0"/>
              <a:t>Добрым молодцам урок.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362376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err="1" smtClean="0">
                <a:solidFill>
                  <a:srgbClr val="C00000"/>
                </a:solidFill>
                <a:latin typeface="Monotype Corsiva" pitchFamily="66" charset="0"/>
              </a:rPr>
              <a:t>самостоянье</a:t>
            </a:r>
            <a:endParaRPr lang="ru-RU" sz="60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На  них  основано от  века                                 </a:t>
            </a:r>
            <a:br>
              <a:rPr lang="ru-RU" dirty="0" smtClean="0"/>
            </a:br>
            <a:r>
              <a:rPr lang="ru-RU" dirty="0" smtClean="0"/>
              <a:t>По  воле  бога  самого                            </a:t>
            </a:r>
            <a:br>
              <a:rPr lang="ru-RU" dirty="0" smtClean="0"/>
            </a:br>
            <a:r>
              <a:rPr lang="ru-RU" dirty="0" err="1" smtClean="0"/>
              <a:t>Самостоянье</a:t>
            </a:r>
            <a:r>
              <a:rPr lang="ru-RU" dirty="0" smtClean="0"/>
              <a:t>  человека,  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Залог  величия  его. </a:t>
            </a:r>
            <a:r>
              <a:rPr lang="ru-RU" smtClean="0"/>
              <a:t>(октябрь 1830 года)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Самостоятельность - самостоятельный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Самостийность - самостийный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err="1" smtClean="0">
                <a:solidFill>
                  <a:schemeClr val="bg1"/>
                </a:solidFill>
              </a:rPr>
              <a:t>Самостоянье</a:t>
            </a:r>
            <a:r>
              <a:rPr lang="ru-RU" sz="3600" dirty="0" smtClean="0">
                <a:solidFill>
                  <a:schemeClr val="bg1"/>
                </a:solidFill>
              </a:rPr>
              <a:t> – сам стоит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843234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>Лишь на мгновенье умер…</a:t>
            </a:r>
            <a:b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b="0" i="1" dirty="0" smtClean="0">
                <a:solidFill>
                  <a:schemeClr val="bg1"/>
                </a:solidFill>
                <a:latin typeface="Times New Roman" pitchFamily="18" charset="0"/>
              </a:rPr>
              <a:t>или </a:t>
            </a:r>
            <a:r>
              <a:rPr lang="ru-RU" b="0" i="1" smtClean="0">
                <a:solidFill>
                  <a:schemeClr val="bg1"/>
                </a:solidFill>
                <a:latin typeface="Times New Roman" pitchFamily="18" charset="0"/>
              </a:rPr>
              <a:t>мгновенье жил...</a:t>
            </a:r>
            <a:endParaRPr lang="ru-RU" b="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929066"/>
            <a:ext cx="5343540" cy="2643206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Человек есть тайна. Ее надо разгадать, и ежели будешь ее разгадывать всю жизнь, то не говори, что потерял время; я занимаюсь этой тайной, ибо хочу быть человеком.</a:t>
            </a:r>
          </a:p>
          <a:p>
            <a:r>
              <a:rPr lang="ru-RU" dirty="0" smtClean="0"/>
              <a:t>                                    Ф.М.Достоевский</a:t>
            </a:r>
            <a:endParaRPr lang="ru-RU" dirty="0"/>
          </a:p>
        </p:txBody>
      </p:sp>
      <p:pic>
        <p:nvPicPr>
          <p:cNvPr id="12290" name="Picture 2" descr="Пушкин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2119314" cy="2557465"/>
          </a:xfrm>
          <a:prstGeom prst="rect">
            <a:avLst/>
          </a:prstGeom>
          <a:noFill/>
        </p:spPr>
      </p:pic>
      <p:pic>
        <p:nvPicPr>
          <p:cNvPr id="5" name="Рисунок 4" descr="bd7b2bc59c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3429000"/>
            <a:ext cx="1428728" cy="34290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Картинка 4 из 9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185" y="0"/>
            <a:ext cx="91611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79912" y="764704"/>
            <a:ext cx="1288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Германн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771800" y="1268760"/>
            <a:ext cx="79208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6096" y="1412776"/>
            <a:ext cx="64807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79712" y="2060848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Трудолюбивый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060848"/>
            <a:ext cx="250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Умеренно-Расчетливый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07704" y="2708920"/>
            <a:ext cx="72008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263691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2708920"/>
            <a:ext cx="648072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31640" y="314096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Играет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3212976"/>
            <a:ext cx="142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Обманывает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3212976"/>
            <a:ext cx="986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Убивает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55976" y="36450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619672" y="4365104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Человек, который в будущем не в состоянии  жертвовать необходимым в надежде приобрести излишнее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355976" y="53012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95936" y="5877272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iagara_falls_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1" y="-142925"/>
            <a:ext cx="4286280" cy="7090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071934" y="-142900"/>
            <a:ext cx="509535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latin typeface="Monotype Corsiva" pitchFamily="66" charset="0"/>
            </a:endParaRPr>
          </a:p>
          <a:p>
            <a:pPr algn="ctr"/>
            <a:endParaRPr lang="ru-RU" sz="2800" b="1" i="1" dirty="0" smtClean="0">
              <a:latin typeface="Monotype Corsiva" pitchFamily="66" charset="0"/>
            </a:endParaRPr>
          </a:p>
          <a:p>
            <a:pPr algn="ctr"/>
            <a:r>
              <a:rPr lang="ru-RU" sz="2800" b="1" i="1" dirty="0" smtClean="0">
                <a:latin typeface="Monotype Corsiva" pitchFamily="66" charset="0"/>
              </a:rPr>
              <a:t>ГЕРМАНН </a:t>
            </a:r>
          </a:p>
          <a:p>
            <a:pPr algn="ctr"/>
            <a:r>
              <a:rPr lang="ru-RU" sz="2000" b="1" i="1" dirty="0" smtClean="0">
                <a:latin typeface="Monotype Corsiva" pitchFamily="66" charset="0"/>
              </a:rPr>
              <a:t>(Господин  Человек)</a:t>
            </a:r>
            <a:endParaRPr lang="ru-RU" sz="2000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b="1" dirty="0" smtClean="0">
              <a:latin typeface="Monotype Corsiva" pitchFamily="66" charset="0"/>
            </a:endParaRPr>
          </a:p>
          <a:p>
            <a:endParaRPr lang="ru-RU" sz="2400" b="1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     Расчетливый, честолюбивый</a:t>
            </a:r>
          </a:p>
          <a:p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Обманывает, манипулирует, убивает</a:t>
            </a:r>
          </a:p>
          <a:p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Проигрывает в поединке с жизнью</a:t>
            </a:r>
          </a:p>
          <a:p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b="1" dirty="0" smtClean="0">
                <a:latin typeface="Monotype Corsiva" pitchFamily="66" charset="0"/>
              </a:rPr>
              <a:t>                         ПУСТОТА</a:t>
            </a:r>
          </a:p>
          <a:p>
            <a:endParaRPr lang="ru-RU" sz="1200" dirty="0" smtClean="0">
              <a:latin typeface="Monotype Corsiva" pitchFamily="66" charset="0"/>
            </a:endParaRPr>
          </a:p>
          <a:p>
            <a:endParaRPr lang="ru-RU" sz="1200" dirty="0" smtClean="0">
              <a:latin typeface="Monotype Corsiva" pitchFamily="66" charset="0"/>
            </a:endParaRPr>
          </a:p>
          <a:p>
            <a:r>
              <a:rPr lang="ru-RU" sz="1600" spc="300" dirty="0" smtClean="0">
                <a:latin typeface="Monotype Corsiva" pitchFamily="66" charset="0"/>
              </a:rPr>
              <a:t> 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61975"/>
          </a:xfrm>
          <a:prstGeom prst="rect">
            <a:avLst/>
          </a:prstGeom>
        </p:spPr>
        <p:txBody>
          <a:bodyPr rtlCol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Синквейны</a:t>
            </a:r>
            <a:endParaRPr kumimoji="0" lang="ru-RU" sz="4100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052513"/>
            <a:ext cx="4038600" cy="5073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0" y="1036638"/>
            <a:ext cx="1714500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200" b="1" i="1" dirty="0">
                <a:solidFill>
                  <a:schemeClr val="bg1"/>
                </a:solidFill>
                <a:latin typeface="Calibri" pitchFamily="34" charset="0"/>
              </a:rPr>
              <a:t>  Сальери</a:t>
            </a:r>
            <a:r>
              <a:rPr lang="ru-RU" sz="2200" i="1" dirty="0">
                <a:solidFill>
                  <a:schemeClr val="bg1"/>
                </a:solidFill>
                <a:latin typeface="Calibri" pitchFamily="34" charset="0"/>
              </a:rPr>
              <a:t>      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413258" y="5086846"/>
            <a:ext cx="1839912" cy="11842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bg1"/>
                </a:solidFill>
              </a:rPr>
              <a:t>Ремеслен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</a:rPr>
              <a:t>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936081" y="2497138"/>
            <a:ext cx="1701800" cy="1152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Отстраненный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12764" y="2527568"/>
            <a:ext cx="1594940" cy="1152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Завист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-</a:t>
            </a:r>
          </a:p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bg1"/>
                </a:solidFill>
                <a:latin typeface="Calibri" pitchFamily="34" charset="0"/>
              </a:rPr>
              <a:t>ливый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223818" y="3846562"/>
            <a:ext cx="1455737" cy="1162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Завидует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567856" y="3696196"/>
            <a:ext cx="1482725" cy="13906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Восстанавливает справедливость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02394" y="3861048"/>
            <a:ext cx="1257300" cy="1181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Само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-утверждается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74650" y="1694866"/>
            <a:ext cx="4075112" cy="742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Поставил ремесло подножию </a:t>
            </a:r>
            <a:r>
              <a:rPr lang="ru-RU" dirty="0" smtClean="0">
                <a:solidFill>
                  <a:schemeClr val="bg1"/>
                </a:solidFill>
              </a:rPr>
              <a:t>искусству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867400" y="1052513"/>
            <a:ext cx="1714500" cy="568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ru-RU" sz="2200" b="1" i="1" dirty="0">
                <a:solidFill>
                  <a:schemeClr val="bg1"/>
                </a:solidFill>
                <a:latin typeface="Calibri" pitchFamily="34" charset="0"/>
              </a:rPr>
              <a:t>Моцарт</a:t>
            </a:r>
            <a:r>
              <a:rPr lang="ru-RU" sz="2200" i="1" dirty="0">
                <a:solidFill>
                  <a:schemeClr val="bg1"/>
                </a:solidFill>
                <a:latin typeface="Calibri" pitchFamily="34" charset="0"/>
              </a:rPr>
              <a:t>      </a:t>
            </a:r>
            <a:r>
              <a:rPr lang="ru-RU" sz="2200" dirty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865828" y="4939507"/>
            <a:ext cx="1784011" cy="1179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Творец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6881828" y="2460098"/>
            <a:ext cx="1584076" cy="1168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Интересующийся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4724864" y="2468069"/>
            <a:ext cx="1690687" cy="11144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«Живой»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7673866" y="3654956"/>
            <a:ext cx="1311275" cy="1252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Радуется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6021482" y="3601511"/>
            <a:ext cx="1509712" cy="12969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Сочиняет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692744" y="3680093"/>
            <a:ext cx="1328738" cy="1206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Творит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747417" y="1687513"/>
            <a:ext cx="3954463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</a:rPr>
              <a:t>Гений, хотя и сам не </a:t>
            </a: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подозревает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71802" y="2571744"/>
            <a:ext cx="2357454" cy="1714512"/>
          </a:xfrm>
          <a:prstGeom prst="ellipse">
            <a:avLst/>
          </a:prstGeom>
          <a:solidFill>
            <a:schemeClr val="accent3">
              <a:lumMod val="75000"/>
            </a:schemeClr>
          </a:solidFill>
          <a:scene3d>
            <a:camera prst="orthographicFront">
              <a:rot lat="0" lon="0" rev="0"/>
            </a:camera>
            <a:lightRig rig="sunset" dir="t"/>
          </a:scene3d>
          <a:sp3d prstMaterial="dkEdge">
            <a:bevelT w="139700" h="8255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Гений и злодейство 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4030270" cy="2862322"/>
          </a:xfrm>
          <a:prstGeom prst="rect">
            <a:avLst/>
          </a:prstGeom>
          <a:noFill/>
          <a:scene3d>
            <a:camera prst="orthographicFront"/>
            <a:lightRig rig="chilly" dir="t"/>
          </a:scene3d>
          <a:sp3d prstMaterial="translucentPowder"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МОЦАРТ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Жизнерадостный, счастливый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Творит, восхищает, любит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Гармонией музыки покоряет сердца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ГЕНИЙ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3786190"/>
            <a:ext cx="53944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САЛЬЕРИ</a:t>
            </a:r>
          </a:p>
          <a:p>
            <a:pPr algn="ctr"/>
            <a:endParaRPr lang="ru-RU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Надменный, трудолюбивый</a:t>
            </a:r>
          </a:p>
          <a:p>
            <a:pPr algn="ctr"/>
            <a:endParaRPr lang="ru-RU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Преодолевает, умертвляет, завидует</a:t>
            </a:r>
          </a:p>
          <a:p>
            <a:pPr algn="ctr"/>
            <a:endParaRPr lang="ru-RU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Никогда не испытывает вдохновения, ушел из живой жизни</a:t>
            </a:r>
          </a:p>
          <a:p>
            <a:pPr algn="ctr"/>
            <a:endParaRPr lang="ru-RU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РЕМЕСЛЕННИК</a:t>
            </a:r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9" name="Picture 4" descr="Копия P10102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496"/>
            <a:ext cx="2786082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 descr="http://www.trkoblaka.ru/pics/motsart_i_salier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1"/>
            <a:ext cx="3857620" cy="30003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Синквейн</a:t>
            </a:r>
            <a:r>
              <a:rPr kumimoji="0" lang="ru-RU" sz="410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100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Дадона</a:t>
            </a:r>
            <a:endParaRPr kumimoji="0" lang="ru-RU" sz="4100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Дадон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грозный                 старый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правил          полюбил          убил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Царь хватил его жезлом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По лбу: тот упал ничком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Корысть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714612" y="2143116"/>
            <a:ext cx="714380" cy="142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outerShdw blurRad="50800" dist="50800" dir="5400000" sx="1000" sy="1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857752" y="2071678"/>
            <a:ext cx="714380" cy="21431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571604" y="2643182"/>
            <a:ext cx="1571636" cy="142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2643182"/>
            <a:ext cx="1357322" cy="142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27960000" flipV="1">
            <a:off x="3957211" y="4434826"/>
            <a:ext cx="214314" cy="714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27960000" flipV="1">
            <a:off x="4028648" y="2434562"/>
            <a:ext cx="214314" cy="714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0"/>
            <a:ext cx="9144000" cy="6858000"/>
          </a:xfrm>
          <a:prstGeom prst="verticalScroll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Царь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Дадон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Ленивый , жестокий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Нарушает, не исполняет, убивает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Решает свои проблемы ценой других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Пустота </a:t>
            </a:r>
          </a:p>
          <a:p>
            <a:pPr algn="ctr"/>
            <a:endParaRPr lang="ru-RU" b="1" dirty="0">
              <a:ln w="17780" cmpd="sng">
                <a:solidFill>
                  <a:srgbClr val="665878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vinflore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357422" y="1071546"/>
            <a:ext cx="4857784" cy="592456"/>
          </a:xfrm>
          <a:prstGeom prst="rect">
            <a:avLst/>
          </a:prstGeom>
        </p:spPr>
      </p:pic>
      <p:pic>
        <p:nvPicPr>
          <p:cNvPr id="4" name="Рисунок 3" descr="vinflore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643578"/>
            <a:ext cx="4857784" cy="592456"/>
          </a:xfrm>
          <a:prstGeom prst="rect">
            <a:avLst/>
          </a:prstGeom>
        </p:spPr>
      </p:pic>
      <p:pic>
        <p:nvPicPr>
          <p:cNvPr id="5" name="Рисунок 4" descr="IcnHwilQhivkn1JxFGLyQ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4429132"/>
            <a:ext cx="2008200" cy="1643074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Коленченко В.В. Светлодарская гимназия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antiquebooks.ru/pic/6/437/88967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4357686" cy="3929040"/>
          </a:xfrm>
          <a:prstGeom prst="rect">
            <a:avLst/>
          </a:prstGeom>
          <a:noFill/>
        </p:spPr>
      </p:pic>
      <p:pic>
        <p:nvPicPr>
          <p:cNvPr id="9222" name="Picture 6" descr="http://screenshots.etvnet.com/000/055/401/b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86314" cy="3857628"/>
          </a:xfrm>
          <a:prstGeom prst="rect">
            <a:avLst/>
          </a:prstGeom>
          <a:noFill/>
        </p:spPr>
      </p:pic>
      <p:pic>
        <p:nvPicPr>
          <p:cNvPr id="9224" name="Picture 8" descr="Картинка 4 из 104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786190"/>
            <a:ext cx="4286248" cy="3071810"/>
          </a:xfrm>
          <a:prstGeom prst="rect">
            <a:avLst/>
          </a:prstGeom>
          <a:noFill/>
        </p:spPr>
      </p:pic>
      <p:pic>
        <p:nvPicPr>
          <p:cNvPr id="9226" name="Picture 10" descr="Картинка 427 из 258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3857628"/>
            <a:ext cx="4876800" cy="30003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0"/>
            <a:ext cx="4286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/>
              <a:t>Мчатся тучи, вьются тучи;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Невидимкою луна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Освещает снег летучий;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Мутно небо, ночь мутна.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bd7b2bc59c40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43800" y="4429132"/>
            <a:ext cx="1600200" cy="210312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extBox 1"/>
          <p:cNvSpPr txBox="1"/>
          <p:nvPr/>
        </p:nvSpPr>
        <p:spPr>
          <a:xfrm>
            <a:off x="0" y="428604"/>
            <a:ext cx="953337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                     </a:t>
            </a:r>
            <a:r>
              <a:rPr lang="ru-RU" sz="4400" i="1" dirty="0" smtClean="0"/>
              <a:t>Царь </a:t>
            </a:r>
            <a:r>
              <a:rPr lang="ru-RU" sz="4400" i="1" dirty="0" err="1" smtClean="0"/>
              <a:t>Дадон</a:t>
            </a:r>
            <a:r>
              <a:rPr lang="ru-RU" sz="4400" i="1" dirty="0" smtClean="0"/>
              <a:t>-</a:t>
            </a:r>
          </a:p>
          <a:p>
            <a:endParaRPr lang="ru-RU" sz="4400" dirty="0" smtClean="0"/>
          </a:p>
          <a:p>
            <a:r>
              <a:rPr lang="ru-RU" sz="4400" dirty="0" smtClean="0"/>
              <a:t>                                ( </a:t>
            </a:r>
            <a:r>
              <a:rPr lang="ru-RU" sz="3200" dirty="0" smtClean="0"/>
              <a:t>древнерусское</a:t>
            </a:r>
          </a:p>
          <a:p>
            <a:r>
              <a:rPr lang="ru-RU" sz="3200" dirty="0" smtClean="0"/>
              <a:t>                                                      слово означает</a:t>
            </a:r>
          </a:p>
          <a:p>
            <a:endParaRPr lang="ru-RU" sz="3200" dirty="0" smtClean="0"/>
          </a:p>
          <a:p>
            <a:r>
              <a:rPr lang="ru-RU" sz="4400" dirty="0" smtClean="0"/>
              <a:t>                                   </a:t>
            </a:r>
            <a:r>
              <a:rPr lang="en-US" sz="4400" dirty="0" smtClean="0"/>
              <a:t>“</a:t>
            </a:r>
            <a:r>
              <a:rPr lang="ru-RU" sz="4400" i="1" dirty="0" smtClean="0"/>
              <a:t>несуразный </a:t>
            </a:r>
          </a:p>
          <a:p>
            <a:r>
              <a:rPr lang="ru-RU" sz="4400" i="1" dirty="0" smtClean="0"/>
              <a:t>                                      человек</a:t>
            </a:r>
            <a:r>
              <a:rPr lang="en-US" sz="4400" i="1" dirty="0" smtClean="0"/>
              <a:t>”</a:t>
            </a:r>
            <a:r>
              <a:rPr lang="ru-RU" sz="4400" i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Monotype Corsiva" pitchFamily="66" charset="0"/>
              </a:rPr>
              <a:t>                                                                               </a:t>
            </a:r>
            <a:endParaRPr lang="ru-RU" b="1" i="1" spc="300" dirty="0" smtClean="0">
              <a:solidFill>
                <a:srgbClr val="FFFFCC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6" name="Рисунок 5" descr="5922a81dcce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9396"/>
            <a:ext cx="9144000" cy="428604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Картинка 73 из 1453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57166"/>
            <a:ext cx="3929038" cy="5715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329</Words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Апекс</vt:lpstr>
      <vt:lpstr>Тема Office</vt:lpstr>
      <vt:lpstr>Лишь на мгновенье умер…  или мгновенье жил?..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«Чёрный человек»</vt:lpstr>
      <vt:lpstr>самостоянье</vt:lpstr>
      <vt:lpstr>Лишь на мгновенье умер…  или мгновенье жил...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Лишь на мгновенье умер…   или мгновенье жил?..</dc:title>
  <cp:lastModifiedBy>Tata</cp:lastModifiedBy>
  <cp:revision>80</cp:revision>
  <dcterms:modified xsi:type="dcterms:W3CDTF">2013-04-28T16:35:31Z</dcterms:modified>
</cp:coreProperties>
</file>