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2B9E7F1-5FE6-45FB-9058-F779F0C89F4B}" type="datetimeFigureOut">
              <a:rPr lang="ru-RU" smtClean="0"/>
              <a:t>13.01.2013</a:t>
            </a:fld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B658070-DC5E-48DF-B8D6-C848502218F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9E7F1-5FE6-45FB-9058-F779F0C89F4B}" type="datetimeFigureOut">
              <a:rPr lang="ru-RU" smtClean="0"/>
              <a:t>13.01.2013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58070-DC5E-48DF-B8D6-C848502218F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9E7F1-5FE6-45FB-9058-F779F0C89F4B}" type="datetimeFigureOut">
              <a:rPr lang="ru-RU" smtClean="0"/>
              <a:t>13.01.2013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58070-DC5E-48DF-B8D6-C848502218F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9E7F1-5FE6-45FB-9058-F779F0C89F4B}" type="datetimeFigureOut">
              <a:rPr lang="ru-RU" smtClean="0"/>
              <a:t>13.01.2013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58070-DC5E-48DF-B8D6-C848502218F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2B9E7F1-5FE6-45FB-9058-F779F0C89F4B}" type="datetimeFigureOut">
              <a:rPr lang="ru-RU" smtClean="0"/>
              <a:t>13.01.2013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B658070-DC5E-48DF-B8D6-C848502218F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9E7F1-5FE6-45FB-9058-F779F0C89F4B}" type="datetimeFigureOut">
              <a:rPr lang="ru-RU" smtClean="0"/>
              <a:t>13.01.2013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B658070-DC5E-48DF-B8D6-C848502218F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9E7F1-5FE6-45FB-9058-F779F0C89F4B}" type="datetimeFigureOut">
              <a:rPr lang="ru-RU" smtClean="0"/>
              <a:t>13.01.2013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B658070-DC5E-48DF-B8D6-C848502218F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9E7F1-5FE6-45FB-9058-F779F0C89F4B}" type="datetimeFigureOut">
              <a:rPr lang="ru-RU" smtClean="0"/>
              <a:t>13.01.2013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58070-DC5E-48DF-B8D6-C848502218F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9E7F1-5FE6-45FB-9058-F779F0C89F4B}" type="datetimeFigureOut">
              <a:rPr lang="ru-RU" smtClean="0"/>
              <a:t>13.01.2013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58070-DC5E-48DF-B8D6-C848502218F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2B9E7F1-5FE6-45FB-9058-F779F0C89F4B}" type="datetimeFigureOut">
              <a:rPr lang="ru-RU" smtClean="0"/>
              <a:t>13.01.2013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B658070-DC5E-48DF-B8D6-C848502218F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2B9E7F1-5FE6-45FB-9058-F779F0C89F4B}" type="datetimeFigureOut">
              <a:rPr lang="ru-RU" smtClean="0"/>
              <a:t>13.01.2013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B658070-DC5E-48DF-B8D6-C848502218F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2B9E7F1-5FE6-45FB-9058-F779F0C89F4B}" type="datetimeFigureOut">
              <a:rPr lang="ru-RU" smtClean="0"/>
              <a:t>13.01.2013</a:t>
            </a:fld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B658070-DC5E-48DF-B8D6-C848502218F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80928"/>
            <a:ext cx="1747418" cy="1693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i="1" dirty="0" smtClean="0"/>
              <a:t>Решение линейных уравнений и сюжетных задач.          Числа Древнего мира.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819400"/>
            <a:ext cx="8370306" cy="3705944"/>
          </a:xfrm>
        </p:spPr>
        <p:txBody>
          <a:bodyPr>
            <a:normAutofit/>
          </a:bodyPr>
          <a:lstStyle/>
          <a:p>
            <a:pPr algn="l"/>
            <a:r>
              <a:rPr lang="ru-RU" b="1" i="1" dirty="0"/>
              <a:t> </a:t>
            </a:r>
            <a:r>
              <a:rPr lang="ru-RU" b="1" i="1" dirty="0" smtClean="0"/>
              <a:t>                  </a:t>
            </a:r>
            <a:r>
              <a:rPr lang="ru-RU" b="1" i="1" u="sng" dirty="0" smtClean="0"/>
              <a:t>Цель </a:t>
            </a:r>
            <a:r>
              <a:rPr lang="ru-RU" b="1" i="1" u="sng" dirty="0"/>
              <a:t>урока</a:t>
            </a:r>
            <a:r>
              <a:rPr lang="ru-RU" dirty="0"/>
              <a:t>: развитие </a:t>
            </a:r>
            <a:r>
              <a:rPr lang="ru-RU" dirty="0" smtClean="0"/>
              <a:t>   </a:t>
            </a:r>
          </a:p>
          <a:p>
            <a:pPr algn="l"/>
            <a:r>
              <a:rPr lang="ru-RU" dirty="0"/>
              <a:t> </a:t>
            </a:r>
            <a:r>
              <a:rPr lang="ru-RU" dirty="0" smtClean="0"/>
              <a:t>                  познавательной </a:t>
            </a:r>
            <a:r>
              <a:rPr lang="ru-RU" dirty="0"/>
              <a:t>деятельности </a:t>
            </a:r>
            <a:r>
              <a:rPr lang="ru-RU" dirty="0" smtClean="0"/>
              <a:t>    </a:t>
            </a:r>
          </a:p>
          <a:p>
            <a:pPr algn="l"/>
            <a:r>
              <a:rPr lang="ru-RU" dirty="0"/>
              <a:t> </a:t>
            </a:r>
            <a:r>
              <a:rPr lang="ru-RU" dirty="0" smtClean="0"/>
              <a:t>                  учащихся</a:t>
            </a:r>
            <a:r>
              <a:rPr lang="ru-RU" dirty="0"/>
              <a:t>, формирование навыков решения линейных уравнений и сюжетных задач с помощью уравнений.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27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Пожелания на день: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Желаю вам хорошего настроения на весь день.</a:t>
            </a:r>
          </a:p>
          <a:p>
            <a:r>
              <a:rPr lang="ru-RU" dirty="0" smtClean="0"/>
              <a:t>Желаю вам узнать в этот день много интересного, важного и нужного.</a:t>
            </a:r>
          </a:p>
          <a:p>
            <a:r>
              <a:rPr lang="ru-RU" dirty="0" smtClean="0"/>
              <a:t>Улыбайтесь, радуйтесь и радуйте окружающих вас людей.</a:t>
            </a:r>
          </a:p>
          <a:p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3275856" y="4725144"/>
            <a:ext cx="2232248" cy="18002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2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Задачи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1. Ознакомление учащихся с историей возникновения натурального числа.</a:t>
            </a:r>
          </a:p>
          <a:p>
            <a:r>
              <a:rPr lang="ru-RU" dirty="0"/>
              <a:t>2. Отработка навыков решения линейных  уравнений и сюжетных задач.</a:t>
            </a:r>
          </a:p>
          <a:p>
            <a:r>
              <a:rPr lang="ru-RU" dirty="0"/>
              <a:t>3. </a:t>
            </a:r>
            <a:r>
              <a:rPr lang="ru-RU" dirty="0" smtClean="0"/>
              <a:t>Развитие умений </a:t>
            </a:r>
            <a:r>
              <a:rPr lang="ru-RU" dirty="0"/>
              <a:t>записывать натуральные числа на разных языках Древнего мира.</a:t>
            </a:r>
          </a:p>
          <a:p>
            <a:r>
              <a:rPr lang="ru-RU" dirty="0"/>
              <a:t>4. </a:t>
            </a:r>
            <a:r>
              <a:rPr lang="ru-RU" dirty="0" smtClean="0"/>
              <a:t>Расширение математического кругозора </a:t>
            </a:r>
            <a:r>
              <a:rPr lang="ru-RU" dirty="0" smtClean="0"/>
              <a:t>учащихся.</a:t>
            </a:r>
          </a:p>
          <a:p>
            <a:r>
              <a:rPr lang="ru-RU" dirty="0" smtClean="0"/>
              <a:t>5.Развитие грамотной математической речи </a:t>
            </a:r>
            <a:r>
              <a:rPr lang="ru-RU" dirty="0" smtClean="0"/>
              <a:t>учащихся.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068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2632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В Древнем Египет:</a:t>
            </a:r>
            <a:br>
              <a:rPr lang="ru-RU" sz="2400" dirty="0" smtClean="0"/>
            </a:br>
            <a:r>
              <a:rPr lang="ru-RU" sz="2400" dirty="0" smtClean="0"/>
              <a:t>цифры от 1 до 9 – вертикальные палочки,</a:t>
            </a:r>
            <a:br>
              <a:rPr lang="ru-RU" sz="2400" dirty="0" smtClean="0"/>
            </a:br>
            <a:r>
              <a:rPr lang="ru-RU" sz="2400" dirty="0" smtClean="0"/>
              <a:t>10 - ∩, 100 -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ln>
            <a:solidFill>
              <a:schemeClr val="bg1">
                <a:lumMod val="90000"/>
                <a:lumOff val="10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Задание №1.</a:t>
            </a:r>
          </a:p>
          <a:p>
            <a:pPr marL="0" indent="0">
              <a:buNone/>
            </a:pPr>
            <a:r>
              <a:rPr lang="ru-RU" sz="2400" dirty="0" smtClean="0"/>
              <a:t>Запишите числа </a:t>
            </a:r>
            <a:r>
              <a:rPr lang="ru-RU" sz="2400" dirty="0" smtClean="0"/>
              <a:t>с помощью цифр </a:t>
            </a:r>
            <a:r>
              <a:rPr lang="ru-RU" sz="2400" dirty="0" smtClean="0"/>
              <a:t>Древнего Египта:</a:t>
            </a:r>
          </a:p>
          <a:p>
            <a:r>
              <a:rPr lang="ru-RU" sz="2400" dirty="0" smtClean="0"/>
              <a:t>а)  5.          </a:t>
            </a:r>
          </a:p>
          <a:p>
            <a:r>
              <a:rPr lang="ru-RU" sz="2400" dirty="0"/>
              <a:t>б</a:t>
            </a:r>
            <a:r>
              <a:rPr lang="ru-RU" sz="2400" dirty="0" smtClean="0"/>
              <a:t>) 42.</a:t>
            </a:r>
          </a:p>
          <a:p>
            <a:r>
              <a:rPr lang="ru-RU" sz="2400" dirty="0"/>
              <a:t>в</a:t>
            </a:r>
            <a:r>
              <a:rPr lang="ru-RU" sz="2400" dirty="0" smtClean="0"/>
              <a:t>). 151.</a:t>
            </a:r>
          </a:p>
          <a:p>
            <a:pPr marL="0" indent="0">
              <a:buNone/>
            </a:pPr>
            <a:r>
              <a:rPr lang="ru-RU" sz="2400" dirty="0" smtClean="0"/>
              <a:t>Ответы: </a:t>
            </a:r>
          </a:p>
          <a:p>
            <a:r>
              <a:rPr lang="ru-RU" sz="2400" dirty="0" smtClean="0"/>
              <a:t>а) ||||| </a:t>
            </a:r>
          </a:p>
          <a:p>
            <a:r>
              <a:rPr lang="ru-RU" sz="2400" dirty="0"/>
              <a:t>б</a:t>
            </a:r>
            <a:r>
              <a:rPr lang="ru-RU" sz="2400" dirty="0" smtClean="0"/>
              <a:t>).  ∩</a:t>
            </a:r>
            <a:r>
              <a:rPr lang="ru-RU" sz="2400" dirty="0"/>
              <a:t> </a:t>
            </a:r>
            <a:r>
              <a:rPr lang="ru-RU" sz="2400" dirty="0" smtClean="0"/>
              <a:t>∩</a:t>
            </a:r>
            <a:r>
              <a:rPr lang="ru-RU" sz="2400" dirty="0"/>
              <a:t> </a:t>
            </a:r>
            <a:r>
              <a:rPr lang="ru-RU" sz="2400" dirty="0" smtClean="0"/>
              <a:t>∩</a:t>
            </a:r>
            <a:r>
              <a:rPr lang="ru-RU" sz="2400" dirty="0"/>
              <a:t> </a:t>
            </a:r>
            <a:r>
              <a:rPr lang="ru-RU" sz="2400" dirty="0" smtClean="0"/>
              <a:t>∩||</a:t>
            </a:r>
          </a:p>
          <a:p>
            <a:r>
              <a:rPr lang="ru-RU" sz="2400" dirty="0"/>
              <a:t>в</a:t>
            </a:r>
            <a:r>
              <a:rPr lang="ru-RU" sz="2400" dirty="0" smtClean="0"/>
              <a:t>).     ∩ </a:t>
            </a:r>
            <a:r>
              <a:rPr lang="ru-RU" sz="2400" dirty="0"/>
              <a:t>∩ ∩ ∩ </a:t>
            </a:r>
            <a:r>
              <a:rPr lang="ru-RU" sz="2400" dirty="0" smtClean="0"/>
              <a:t>∩|</a:t>
            </a:r>
          </a:p>
          <a:p>
            <a:pPr marL="0" indent="0">
              <a:buNone/>
            </a:pPr>
            <a:r>
              <a:rPr lang="ru-RU" sz="2400" dirty="0" smtClean="0"/>
              <a:t>Запишите </a:t>
            </a:r>
            <a:r>
              <a:rPr lang="ru-RU" sz="2400" dirty="0" smtClean="0"/>
              <a:t>с помощью цифр </a:t>
            </a:r>
            <a:r>
              <a:rPr lang="ru-RU" sz="2400" dirty="0" smtClean="0"/>
              <a:t>Древнего Египта любые два натуральных числа.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147" y="1628800"/>
            <a:ext cx="4038600" cy="4526280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Задание №2. </a:t>
            </a:r>
          </a:p>
          <a:p>
            <a:pPr marL="0" indent="0">
              <a:buNone/>
            </a:pPr>
            <a:r>
              <a:rPr lang="ru-RU" sz="2400" dirty="0" smtClean="0"/>
              <a:t>Задумано число. Если это число умножить на </a:t>
            </a:r>
            <a:r>
              <a:rPr lang="ru-RU" sz="2400" dirty="0" smtClean="0"/>
              <a:t>5, </a:t>
            </a:r>
            <a:r>
              <a:rPr lang="ru-RU" sz="2400" dirty="0" smtClean="0"/>
              <a:t>из произведения вычесть 10 и эту разность поделить на 2, то получится число 122,5. </a:t>
            </a:r>
            <a:r>
              <a:rPr lang="ru-RU" sz="2400" dirty="0" smtClean="0"/>
              <a:t> </a:t>
            </a:r>
            <a:r>
              <a:rPr lang="ru-RU" sz="2400" dirty="0" smtClean="0"/>
              <a:t>Результат запишите </a:t>
            </a:r>
            <a:r>
              <a:rPr lang="ru-RU" sz="2400" dirty="0" smtClean="0"/>
              <a:t>с помощью цифр </a:t>
            </a:r>
            <a:r>
              <a:rPr lang="ru-RU" sz="2400" dirty="0" smtClean="0"/>
              <a:t>Древнего Египта.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Уравнение: (5х-10):2=122,5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Ответ : х=47.</a:t>
            </a:r>
          </a:p>
          <a:p>
            <a:pPr marL="0" indent="0">
              <a:buNone/>
            </a:pPr>
            <a:endParaRPr lang="ru-RU" sz="2400" dirty="0" smtClean="0"/>
          </a:p>
        </p:txBody>
      </p:sp>
      <p:sp>
        <p:nvSpPr>
          <p:cNvPr id="5" name="Полилиния 4"/>
          <p:cNvSpPr/>
          <p:nvPr/>
        </p:nvSpPr>
        <p:spPr>
          <a:xfrm>
            <a:off x="5652120" y="1080655"/>
            <a:ext cx="114970" cy="221672"/>
          </a:xfrm>
          <a:custGeom>
            <a:avLst/>
            <a:gdLst>
              <a:gd name="connsiteX0" fmla="*/ 17974 w 114970"/>
              <a:gd name="connsiteY0" fmla="*/ 221672 h 221672"/>
              <a:gd name="connsiteX1" fmla="*/ 17974 w 114970"/>
              <a:gd name="connsiteY1" fmla="*/ 13854 h 221672"/>
              <a:gd name="connsiteX2" fmla="*/ 59538 w 114970"/>
              <a:gd name="connsiteY2" fmla="*/ 0 h 221672"/>
              <a:gd name="connsiteX3" fmla="*/ 101102 w 114970"/>
              <a:gd name="connsiteY3" fmla="*/ 13854 h 221672"/>
              <a:gd name="connsiteX4" fmla="*/ 101102 w 114970"/>
              <a:gd name="connsiteY4" fmla="*/ 138545 h 221672"/>
              <a:gd name="connsiteX5" fmla="*/ 45683 w 114970"/>
              <a:gd name="connsiteY5" fmla="*/ 110836 h 22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970" h="221672">
                <a:moveTo>
                  <a:pt x="17974" y="221672"/>
                </a:moveTo>
                <a:cubicBezTo>
                  <a:pt x="2706" y="145329"/>
                  <a:pt x="-13376" y="100066"/>
                  <a:pt x="17974" y="13854"/>
                </a:cubicBezTo>
                <a:cubicBezTo>
                  <a:pt x="22965" y="129"/>
                  <a:pt x="45683" y="4618"/>
                  <a:pt x="59538" y="0"/>
                </a:cubicBezTo>
                <a:cubicBezTo>
                  <a:pt x="73393" y="4618"/>
                  <a:pt x="90775" y="3527"/>
                  <a:pt x="101102" y="13854"/>
                </a:cubicBezTo>
                <a:cubicBezTo>
                  <a:pt x="130335" y="43087"/>
                  <a:pt x="104861" y="115992"/>
                  <a:pt x="101102" y="138545"/>
                </a:cubicBezTo>
                <a:cubicBezTo>
                  <a:pt x="41203" y="123570"/>
                  <a:pt x="45683" y="143732"/>
                  <a:pt x="45683" y="11083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олилиния 8"/>
          <p:cNvSpPr/>
          <p:nvPr/>
        </p:nvSpPr>
        <p:spPr>
          <a:xfrm>
            <a:off x="1335310" y="4725144"/>
            <a:ext cx="114970" cy="221672"/>
          </a:xfrm>
          <a:custGeom>
            <a:avLst/>
            <a:gdLst>
              <a:gd name="connsiteX0" fmla="*/ 17974 w 114970"/>
              <a:gd name="connsiteY0" fmla="*/ 221672 h 221672"/>
              <a:gd name="connsiteX1" fmla="*/ 17974 w 114970"/>
              <a:gd name="connsiteY1" fmla="*/ 13854 h 221672"/>
              <a:gd name="connsiteX2" fmla="*/ 59538 w 114970"/>
              <a:gd name="connsiteY2" fmla="*/ 0 h 221672"/>
              <a:gd name="connsiteX3" fmla="*/ 101102 w 114970"/>
              <a:gd name="connsiteY3" fmla="*/ 13854 h 221672"/>
              <a:gd name="connsiteX4" fmla="*/ 101102 w 114970"/>
              <a:gd name="connsiteY4" fmla="*/ 138545 h 221672"/>
              <a:gd name="connsiteX5" fmla="*/ 45683 w 114970"/>
              <a:gd name="connsiteY5" fmla="*/ 110836 h 22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970" h="221672">
                <a:moveTo>
                  <a:pt x="17974" y="221672"/>
                </a:moveTo>
                <a:cubicBezTo>
                  <a:pt x="2706" y="145329"/>
                  <a:pt x="-13376" y="100066"/>
                  <a:pt x="17974" y="13854"/>
                </a:cubicBezTo>
                <a:cubicBezTo>
                  <a:pt x="22965" y="129"/>
                  <a:pt x="45683" y="4618"/>
                  <a:pt x="59538" y="0"/>
                </a:cubicBezTo>
                <a:cubicBezTo>
                  <a:pt x="73393" y="4618"/>
                  <a:pt x="90775" y="3527"/>
                  <a:pt x="101102" y="13854"/>
                </a:cubicBezTo>
                <a:cubicBezTo>
                  <a:pt x="130335" y="43087"/>
                  <a:pt x="104861" y="115992"/>
                  <a:pt x="101102" y="138545"/>
                </a:cubicBezTo>
                <a:cubicBezTo>
                  <a:pt x="41203" y="123570"/>
                  <a:pt x="45683" y="143732"/>
                  <a:pt x="45683" y="11083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5-конечная звезда 5"/>
          <p:cNvSpPr/>
          <p:nvPr/>
        </p:nvSpPr>
        <p:spPr>
          <a:xfrm>
            <a:off x="611560" y="274675"/>
            <a:ext cx="972636" cy="1027652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16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Цифры Древней </a:t>
            </a:r>
            <a:r>
              <a:rPr lang="ru-RU" sz="2800" dirty="0" smtClean="0"/>
              <a:t>Греции</a:t>
            </a:r>
            <a:br>
              <a:rPr lang="ru-RU" sz="2800" dirty="0" smtClean="0"/>
            </a:br>
            <a:r>
              <a:rPr lang="ru-RU" sz="2800" dirty="0" smtClean="0"/>
              <a:t>1 – 9 -  буквы от </a:t>
            </a:r>
            <a:r>
              <a:rPr lang="el-GR" sz="2800" dirty="0" smtClean="0"/>
              <a:t>α</a:t>
            </a:r>
            <a:r>
              <a:rPr lang="ru-RU" sz="2800" dirty="0" smtClean="0"/>
              <a:t> до</a:t>
            </a:r>
            <a:r>
              <a:rPr lang="el-GR" sz="2800" dirty="0" smtClean="0"/>
              <a:t>θ</a:t>
            </a:r>
            <a:r>
              <a:rPr lang="ru-RU" sz="2800" dirty="0" smtClean="0"/>
              <a:t>,10-99 – буквы от </a:t>
            </a:r>
            <a:r>
              <a:rPr lang="el-GR" sz="2800" dirty="0" smtClean="0"/>
              <a:t>ι</a:t>
            </a:r>
            <a:r>
              <a:rPr lang="ru-RU" sz="2800" dirty="0" smtClean="0"/>
              <a:t>до</a:t>
            </a:r>
            <a:r>
              <a:rPr lang="el-GR" sz="2800" dirty="0" smtClean="0"/>
              <a:t>ς</a:t>
            </a:r>
            <a:r>
              <a:rPr lang="ru-RU" sz="2800" dirty="0" smtClean="0"/>
              <a:t>,</a:t>
            </a:r>
            <a:br>
              <a:rPr lang="ru-RU" sz="2800" dirty="0" smtClean="0"/>
            </a:br>
            <a:r>
              <a:rPr lang="ru-RU" sz="2800" dirty="0" smtClean="0"/>
              <a:t> сотни – буквы от </a:t>
            </a:r>
            <a:r>
              <a:rPr lang="el-GR" sz="2800" dirty="0" smtClean="0"/>
              <a:t>ρ</a:t>
            </a:r>
            <a:r>
              <a:rPr lang="ru-RU" sz="2800" dirty="0" smtClean="0"/>
              <a:t> до </a:t>
            </a:r>
            <a:r>
              <a:rPr lang="el-GR" sz="2800" i="1" dirty="0" smtClean="0">
                <a:effectLst/>
              </a:rPr>
              <a:t>π</a:t>
            </a:r>
            <a:r>
              <a:rPr lang="ru-RU" sz="2800" dirty="0" smtClean="0"/>
              <a:t>.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Задание №3.</a:t>
            </a:r>
          </a:p>
          <a:p>
            <a:r>
              <a:rPr lang="ru-RU" dirty="0" smtClean="0"/>
              <a:t>Запишите в виде чисел Древней Греции числа:</a:t>
            </a:r>
          </a:p>
          <a:p>
            <a:r>
              <a:rPr lang="ru-RU" dirty="0"/>
              <a:t>а</a:t>
            </a:r>
            <a:r>
              <a:rPr lang="ru-RU" dirty="0" smtClean="0"/>
              <a:t>)  2.</a:t>
            </a:r>
          </a:p>
          <a:p>
            <a:r>
              <a:rPr lang="ru-RU" dirty="0"/>
              <a:t>б</a:t>
            </a:r>
            <a:r>
              <a:rPr lang="ru-RU" dirty="0" smtClean="0"/>
              <a:t>)  34.</a:t>
            </a:r>
          </a:p>
          <a:p>
            <a:r>
              <a:rPr lang="ru-RU" dirty="0"/>
              <a:t>в</a:t>
            </a:r>
            <a:r>
              <a:rPr lang="ru-RU" dirty="0" smtClean="0"/>
              <a:t>)  921.</a:t>
            </a:r>
          </a:p>
          <a:p>
            <a:pPr marL="0" indent="0">
              <a:buNone/>
            </a:pPr>
            <a:r>
              <a:rPr lang="ru-RU" dirty="0" smtClean="0"/>
              <a:t>Ответы:</a:t>
            </a:r>
          </a:p>
          <a:p>
            <a:r>
              <a:rPr lang="ru-RU" dirty="0" smtClean="0"/>
              <a:t>а). </a:t>
            </a:r>
            <a:r>
              <a:rPr lang="el-GR" dirty="0"/>
              <a:t>β</a:t>
            </a:r>
            <a:endParaRPr lang="ru-RU" dirty="0" smtClean="0"/>
          </a:p>
          <a:p>
            <a:r>
              <a:rPr lang="ru-RU" dirty="0"/>
              <a:t>б</a:t>
            </a:r>
            <a:r>
              <a:rPr lang="ru-RU" dirty="0" smtClean="0"/>
              <a:t>) </a:t>
            </a:r>
            <a:r>
              <a:rPr lang="el-GR" dirty="0" smtClean="0"/>
              <a:t>λδ</a:t>
            </a:r>
            <a:r>
              <a:rPr lang="ru-RU" dirty="0" smtClean="0"/>
              <a:t>.</a:t>
            </a:r>
          </a:p>
          <a:p>
            <a:r>
              <a:rPr lang="ru-RU" dirty="0"/>
              <a:t>в</a:t>
            </a:r>
            <a:r>
              <a:rPr lang="ru-RU" dirty="0" smtClean="0"/>
              <a:t>). </a:t>
            </a:r>
            <a:r>
              <a:rPr lang="el-GR" dirty="0" smtClean="0"/>
              <a:t>πκα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№4. Решить уравнение</a:t>
            </a:r>
          </a:p>
          <a:p>
            <a:r>
              <a:rPr lang="ru-RU" dirty="0"/>
              <a:t>а</a:t>
            </a:r>
            <a:r>
              <a:rPr lang="ru-RU" dirty="0" smtClean="0"/>
              <a:t>).  5х+3х-7=9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б).  (7х+1</a:t>
            </a:r>
            <a:r>
              <a:rPr lang="ru-RU" dirty="0"/>
              <a:t>)- (6х+3)=5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          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Ответы:</a:t>
            </a:r>
          </a:p>
          <a:p>
            <a:r>
              <a:rPr lang="ru-RU" dirty="0"/>
              <a:t>а</a:t>
            </a:r>
            <a:r>
              <a:rPr lang="ru-RU" dirty="0" smtClean="0"/>
              <a:t>). </a:t>
            </a:r>
            <a:r>
              <a:rPr lang="ru-RU" dirty="0"/>
              <a:t>2</a:t>
            </a:r>
            <a:endParaRPr lang="ru-RU" dirty="0" smtClean="0"/>
          </a:p>
          <a:p>
            <a:r>
              <a:rPr lang="ru-RU" dirty="0"/>
              <a:t>б</a:t>
            </a:r>
            <a:r>
              <a:rPr lang="ru-RU" dirty="0" smtClean="0"/>
              <a:t>). 7</a:t>
            </a:r>
            <a:endParaRPr lang="ru-RU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323528" y="332656"/>
            <a:ext cx="914400" cy="91440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22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Римские </a:t>
            </a:r>
            <a:r>
              <a:rPr lang="ru-RU" dirty="0" smtClean="0"/>
              <a:t>цифры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5 – </a:t>
            </a:r>
            <a:r>
              <a:rPr lang="en-US" dirty="0" smtClean="0"/>
              <a:t>V, 10 – X, 50 – L, 100 – C,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500 – D, 1000 – M.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№5. Запишите числа </a:t>
            </a:r>
            <a:r>
              <a:rPr lang="ru-RU" sz="2800" dirty="0" smtClean="0"/>
              <a:t>с помощью </a:t>
            </a:r>
            <a:r>
              <a:rPr lang="ru-RU" sz="2800" dirty="0" smtClean="0"/>
              <a:t>римских </a:t>
            </a:r>
            <a:r>
              <a:rPr lang="ru-RU" sz="2800" dirty="0" smtClean="0"/>
              <a:t>цифр:</a:t>
            </a:r>
            <a:endParaRPr lang="ru-RU" sz="2800" dirty="0" smtClean="0"/>
          </a:p>
          <a:p>
            <a:r>
              <a:rPr lang="ru-RU" sz="2800" dirty="0"/>
              <a:t>а</a:t>
            </a:r>
            <a:r>
              <a:rPr lang="ru-RU" sz="2800" dirty="0" smtClean="0"/>
              <a:t>).  56</a:t>
            </a:r>
          </a:p>
          <a:p>
            <a:r>
              <a:rPr lang="ru-RU" sz="2800" dirty="0"/>
              <a:t>б</a:t>
            </a:r>
            <a:r>
              <a:rPr lang="ru-RU" sz="2800" dirty="0" smtClean="0"/>
              <a:t>).  237 </a:t>
            </a:r>
          </a:p>
          <a:p>
            <a:pPr marL="0" indent="0">
              <a:buNone/>
            </a:pPr>
            <a:r>
              <a:rPr lang="ru-RU" sz="2800" dirty="0" smtClean="0"/>
              <a:t>Ответы:</a:t>
            </a:r>
          </a:p>
          <a:p>
            <a:r>
              <a:rPr lang="ru-RU" sz="2800" dirty="0"/>
              <a:t>а</a:t>
            </a:r>
            <a:r>
              <a:rPr lang="ru-RU" sz="2800" dirty="0" smtClean="0"/>
              <a:t>).  </a:t>
            </a:r>
            <a:r>
              <a:rPr lang="en-US" sz="2800" dirty="0" smtClean="0"/>
              <a:t>LVI</a:t>
            </a:r>
            <a:r>
              <a:rPr lang="ru-RU" sz="2800" dirty="0" smtClean="0"/>
              <a:t>.</a:t>
            </a:r>
          </a:p>
          <a:p>
            <a:r>
              <a:rPr lang="ru-RU" sz="2800" dirty="0"/>
              <a:t>б</a:t>
            </a:r>
            <a:r>
              <a:rPr lang="ru-RU" sz="2800" dirty="0" smtClean="0"/>
              <a:t>).  </a:t>
            </a:r>
            <a:r>
              <a:rPr lang="en-US" sz="2800" dirty="0" smtClean="0"/>
              <a:t>CCXXXVII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№6. </a:t>
            </a:r>
            <a:r>
              <a:rPr lang="ru-RU" sz="2800" dirty="0"/>
              <a:t>Решить уравнение. Ответ записать </a:t>
            </a:r>
            <a:r>
              <a:rPr lang="ru-RU" sz="2800" dirty="0" smtClean="0"/>
              <a:t>с помощью римских цифр.</a:t>
            </a:r>
            <a:endParaRPr lang="ru-RU" sz="2800" dirty="0"/>
          </a:p>
          <a:p>
            <a:r>
              <a:rPr lang="ru-RU" sz="2800" dirty="0"/>
              <a:t>а).  (8х+11)-13 = 9х – 5</a:t>
            </a:r>
          </a:p>
          <a:p>
            <a:r>
              <a:rPr lang="ru-RU" sz="2800" dirty="0"/>
              <a:t>б).  2 = (3х - 5)-(7-4х) . </a:t>
            </a:r>
          </a:p>
          <a:p>
            <a:pPr marL="0" indent="0">
              <a:buNone/>
            </a:pPr>
            <a:r>
              <a:rPr lang="ru-RU" sz="2800" dirty="0"/>
              <a:t>Ответы:</a:t>
            </a:r>
          </a:p>
          <a:p>
            <a:r>
              <a:rPr lang="ru-RU" sz="2800" dirty="0"/>
              <a:t>а).  3.</a:t>
            </a:r>
          </a:p>
          <a:p>
            <a:r>
              <a:rPr lang="ru-RU" sz="2800" dirty="0"/>
              <a:t>б).  2.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7" name="5-конечная звезда 6"/>
          <p:cNvSpPr/>
          <p:nvPr/>
        </p:nvSpPr>
        <p:spPr>
          <a:xfrm>
            <a:off x="611560" y="451520"/>
            <a:ext cx="914400" cy="91440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73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         ЗАДАНИЕ: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i="1" dirty="0" smtClean="0">
                <a:solidFill>
                  <a:schemeClr val="bg1"/>
                </a:solidFill>
              </a:rPr>
              <a:t>№6</a:t>
            </a:r>
            <a:r>
              <a:rPr lang="ru-RU" sz="2400" dirty="0" smtClean="0"/>
              <a:t>.</a:t>
            </a:r>
            <a:r>
              <a:rPr lang="ru-RU" sz="2400" dirty="0"/>
              <a:t> Решить задачи и ответы записать </a:t>
            </a:r>
            <a:r>
              <a:rPr lang="ru-RU" sz="2400" dirty="0" smtClean="0"/>
              <a:t>с помощью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римских </a:t>
            </a:r>
            <a:r>
              <a:rPr lang="ru-RU" sz="2400" dirty="0"/>
              <a:t>и египетских </a:t>
            </a:r>
            <a:r>
              <a:rPr lang="ru-RU" sz="2400" dirty="0" smtClean="0"/>
              <a:t>цифр:</a:t>
            </a:r>
            <a:endParaRPr lang="ru-RU" sz="2400" dirty="0"/>
          </a:p>
          <a:p>
            <a:pPr lvl="0"/>
            <a:r>
              <a:rPr lang="ru-RU" sz="2400" b="1" i="1" dirty="0">
                <a:solidFill>
                  <a:schemeClr val="tx2">
                    <a:lumMod val="10000"/>
                  </a:schemeClr>
                </a:solidFill>
              </a:rPr>
              <a:t>а</a:t>
            </a:r>
            <a:r>
              <a:rPr lang="ru-RU" sz="2400" b="1" i="1" dirty="0" smtClean="0">
                <a:solidFill>
                  <a:schemeClr val="tx2">
                    <a:lumMod val="10000"/>
                  </a:schemeClr>
                </a:solidFill>
              </a:rPr>
              <a:t>)</a:t>
            </a:r>
            <a:r>
              <a:rPr lang="ru-RU" sz="2400" dirty="0" smtClean="0"/>
              <a:t>. Таня </a:t>
            </a:r>
            <a:r>
              <a:rPr lang="ru-RU" sz="2400" dirty="0"/>
              <a:t>сначала в школу едет на автобусе, а потом идет пешком. Вся </a:t>
            </a:r>
            <a:r>
              <a:rPr lang="ru-RU" sz="2400" dirty="0" smtClean="0"/>
              <a:t>дорога </a:t>
            </a:r>
            <a:r>
              <a:rPr lang="ru-RU" sz="2400" dirty="0"/>
              <a:t>у нее занимает 26 минут. Идет она на 6 минут больше, чем едет на автобусе. Сколько минут Таня едет на автобусе?</a:t>
            </a:r>
          </a:p>
          <a:p>
            <a:pPr marL="0" indent="0">
              <a:buNone/>
            </a:pPr>
            <a:r>
              <a:rPr lang="ru-RU" sz="2400" dirty="0"/>
              <a:t>Ответ: </a:t>
            </a:r>
            <a:r>
              <a:rPr lang="ru-RU" sz="2400" dirty="0" smtClean="0"/>
              <a:t>10   ( Х )</a:t>
            </a:r>
            <a:endParaRPr lang="ru-RU" sz="2400" dirty="0"/>
          </a:p>
          <a:p>
            <a:pPr lvl="0"/>
            <a:r>
              <a:rPr lang="ru-RU" sz="2400" b="1" i="1" dirty="0">
                <a:solidFill>
                  <a:schemeClr val="tx2">
                    <a:lumMod val="10000"/>
                  </a:schemeClr>
                </a:solidFill>
              </a:rPr>
              <a:t>б</a:t>
            </a:r>
            <a:r>
              <a:rPr lang="ru-RU" sz="2400" b="1" i="1" dirty="0" smtClean="0">
                <a:solidFill>
                  <a:schemeClr val="tx2">
                    <a:lumMod val="10000"/>
                  </a:schemeClr>
                </a:solidFill>
              </a:rPr>
              <a:t>)</a:t>
            </a:r>
            <a:r>
              <a:rPr lang="ru-RU" sz="2400" dirty="0" smtClean="0"/>
              <a:t>. В </a:t>
            </a:r>
            <a:r>
              <a:rPr lang="ru-RU" sz="2400" dirty="0"/>
              <a:t>двух сараях сложено сено, причем в первом сарае сена в 3 раза больше, чем во втором. После того, как из первого сарая увезли 20 тонн сена, а во второй привезли 10 тонн, в обоих сараях сена стало поровну. Сколько всего сена было в двух сараях первоначально? </a:t>
            </a:r>
          </a:p>
          <a:p>
            <a:pPr marL="0" indent="0">
              <a:buNone/>
            </a:pPr>
            <a:r>
              <a:rPr lang="ru-RU" sz="2400" dirty="0"/>
              <a:t>Ответ</a:t>
            </a:r>
            <a:r>
              <a:rPr lang="ru-RU" sz="2400" dirty="0" smtClean="0"/>
              <a:t>: 60т  (</a:t>
            </a:r>
            <a:r>
              <a:rPr lang="en-US" sz="2400" dirty="0" smtClean="0"/>
              <a:t> LX</a:t>
            </a:r>
            <a:r>
              <a:rPr lang="ru-RU" sz="2400" dirty="0" smtClean="0"/>
              <a:t>)</a:t>
            </a:r>
            <a:endParaRPr lang="ru-RU" sz="2400" dirty="0"/>
          </a:p>
          <a:p>
            <a:endParaRPr lang="ru-RU" sz="2400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971600" y="426159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47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b="1" i="1" dirty="0" smtClean="0">
                <a:solidFill>
                  <a:schemeClr val="tx2">
                    <a:lumMod val="10000"/>
                  </a:schemeClr>
                </a:solidFill>
                <a:effectLst/>
              </a:rPr>
              <a:t>№</a:t>
            </a:r>
            <a:r>
              <a:rPr lang="ru-RU" sz="3200" b="1" i="1" dirty="0">
                <a:solidFill>
                  <a:schemeClr val="tx2">
                    <a:lumMod val="10000"/>
                  </a:schemeClr>
                </a:solidFill>
                <a:effectLst/>
              </a:rPr>
              <a:t>7.</a:t>
            </a:r>
            <a:r>
              <a:rPr lang="ru-RU" sz="3200" dirty="0">
                <a:effectLst/>
              </a:rPr>
              <a:t> Решить уравнения и </a:t>
            </a:r>
            <a:r>
              <a:rPr lang="ru-RU" sz="3200" dirty="0" smtClean="0">
                <a:effectLst/>
              </a:rPr>
              <a:t>результаты </a:t>
            </a:r>
            <a:r>
              <a:rPr lang="ru-RU" sz="3200" dirty="0">
                <a:effectLst/>
              </a:rPr>
              <a:t>записать  </a:t>
            </a:r>
            <a:r>
              <a:rPr lang="ru-RU" sz="3200" dirty="0" smtClean="0">
                <a:effectLst/>
              </a:rPr>
              <a:t>с помощью римских цифр.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tx2">
                    <a:lumMod val="10000"/>
                  </a:schemeClr>
                </a:solidFill>
              </a:rPr>
              <a:t>а)</a:t>
            </a:r>
            <a:r>
              <a:rPr lang="ru-RU" dirty="0"/>
              <a:t>. (5х-3)+(7х - 4) = 8 – (15-11х). </a:t>
            </a:r>
          </a:p>
          <a:p>
            <a:r>
              <a:rPr lang="ru-RU" b="1" i="1" dirty="0">
                <a:solidFill>
                  <a:schemeClr val="tx2">
                    <a:lumMod val="10000"/>
                  </a:schemeClr>
                </a:solidFill>
              </a:rPr>
              <a:t>б)</a:t>
            </a:r>
            <a:r>
              <a:rPr lang="ru-RU" dirty="0"/>
              <a:t>. (4х+3)- (10х+11)= 7+(13 – 4х). </a:t>
            </a:r>
            <a:endParaRPr lang="ru-RU" dirty="0" smtClean="0"/>
          </a:p>
          <a:p>
            <a:r>
              <a:rPr lang="ru-RU" b="1" i="1" dirty="0" smtClean="0">
                <a:solidFill>
                  <a:schemeClr val="tx2">
                    <a:lumMod val="10000"/>
                  </a:schemeClr>
                </a:solidFill>
              </a:rPr>
              <a:t>в</a:t>
            </a:r>
            <a:r>
              <a:rPr lang="ru-RU" b="1" i="1" dirty="0">
                <a:solidFill>
                  <a:schemeClr val="tx2">
                    <a:lumMod val="10000"/>
                  </a:schemeClr>
                </a:solidFill>
              </a:rPr>
              <a:t>)</a:t>
            </a:r>
            <a:r>
              <a:rPr lang="ru-RU" dirty="0"/>
              <a:t>.  8х+5=119+(7-3х)                     </a:t>
            </a:r>
          </a:p>
          <a:p>
            <a:pPr marL="0" indent="0">
              <a:buNone/>
            </a:pPr>
            <a:r>
              <a:rPr lang="ru-RU" dirty="0" smtClean="0"/>
              <a:t>Ответы:</a:t>
            </a:r>
          </a:p>
          <a:p>
            <a:r>
              <a:rPr lang="ru-RU" b="1" i="1" dirty="0">
                <a:solidFill>
                  <a:schemeClr val="tx2">
                    <a:lumMod val="10000"/>
                  </a:schemeClr>
                </a:solidFill>
              </a:rPr>
              <a:t>а</a:t>
            </a:r>
            <a:r>
              <a:rPr lang="ru-RU" b="1" i="1" dirty="0" smtClean="0">
                <a:solidFill>
                  <a:schemeClr val="tx2">
                    <a:lumMod val="10000"/>
                  </a:schemeClr>
                </a:solidFill>
              </a:rPr>
              <a:t>)</a:t>
            </a:r>
            <a:r>
              <a:rPr lang="ru-RU" dirty="0" smtClean="0"/>
              <a:t>.  14  (</a:t>
            </a:r>
            <a:r>
              <a:rPr lang="en-US" dirty="0" smtClean="0"/>
              <a:t>XIV</a:t>
            </a:r>
            <a:r>
              <a:rPr lang="ru-RU" dirty="0" smtClean="0"/>
              <a:t>)</a:t>
            </a:r>
          </a:p>
          <a:p>
            <a:r>
              <a:rPr lang="ru-RU" b="1" i="1" dirty="0">
                <a:solidFill>
                  <a:schemeClr val="tx2">
                    <a:lumMod val="10000"/>
                  </a:schemeClr>
                </a:solidFill>
              </a:rPr>
              <a:t>б</a:t>
            </a:r>
            <a:r>
              <a:rPr lang="ru-RU" b="1" i="1" dirty="0" smtClean="0">
                <a:solidFill>
                  <a:schemeClr val="tx2">
                    <a:lumMod val="10000"/>
                  </a:schemeClr>
                </a:solidFill>
              </a:rPr>
              <a:t>)</a:t>
            </a:r>
            <a:r>
              <a:rPr lang="ru-RU" dirty="0" smtClean="0"/>
              <a:t>.  14  (</a:t>
            </a:r>
            <a:r>
              <a:rPr lang="en-US" dirty="0" smtClean="0"/>
              <a:t>XIV</a:t>
            </a:r>
            <a:r>
              <a:rPr lang="ru-RU" dirty="0" smtClean="0"/>
              <a:t>)</a:t>
            </a:r>
          </a:p>
          <a:p>
            <a:r>
              <a:rPr lang="ru-RU" b="1" i="1" dirty="0">
                <a:solidFill>
                  <a:schemeClr val="tx2">
                    <a:lumMod val="10000"/>
                  </a:schemeClr>
                </a:solidFill>
              </a:rPr>
              <a:t>в</a:t>
            </a:r>
            <a:r>
              <a:rPr lang="ru-RU" b="1" i="1" dirty="0" smtClean="0">
                <a:solidFill>
                  <a:schemeClr val="tx2">
                    <a:lumMod val="10000"/>
                  </a:schemeClr>
                </a:solidFill>
              </a:rPr>
              <a:t>)</a:t>
            </a:r>
            <a:r>
              <a:rPr lang="ru-RU" dirty="0" smtClean="0"/>
              <a:t>.   11  (</a:t>
            </a:r>
            <a:r>
              <a:rPr lang="en-US" dirty="0" smtClean="0"/>
              <a:t>XI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99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                          Домашнее задание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№1</a:t>
            </a:r>
            <a:r>
              <a:rPr lang="ru-RU" sz="2000" dirty="0"/>
              <a:t>. Р</a:t>
            </a:r>
            <a:r>
              <a:rPr lang="ru-RU" sz="2400" dirty="0" smtClean="0"/>
              <a:t>ешить уравнение:                                                                      а). </a:t>
            </a:r>
            <a:r>
              <a:rPr lang="ru-RU" sz="2400" dirty="0"/>
              <a:t>(2х - 7)+(6х+1)=</a:t>
            </a:r>
            <a:r>
              <a:rPr lang="ru-RU" sz="2400" dirty="0" smtClean="0"/>
              <a:t>18.               б).  </a:t>
            </a:r>
            <a:r>
              <a:rPr lang="ru-RU" sz="2400" dirty="0"/>
              <a:t>24 – 2(5х+4)=</a:t>
            </a:r>
            <a:r>
              <a:rPr lang="ru-RU" sz="2400" dirty="0" smtClean="0"/>
              <a:t>6;                                                               в). 20 </a:t>
            </a:r>
            <a:r>
              <a:rPr lang="ru-RU" sz="2400" dirty="0"/>
              <a:t>+ 4(2х-5)= </a:t>
            </a:r>
            <a:r>
              <a:rPr lang="ru-RU" sz="2400" dirty="0" smtClean="0"/>
              <a:t>14х+12            г). </a:t>
            </a:r>
            <a:r>
              <a:rPr lang="ru-RU" sz="2400" dirty="0"/>
              <a:t>– 8(11 – 2х)+40=3(5х-4).</a:t>
            </a:r>
          </a:p>
          <a:p>
            <a:r>
              <a:rPr lang="ru-RU" sz="2400" dirty="0"/>
              <a:t>№2. </a:t>
            </a:r>
            <a:r>
              <a:rPr lang="ru-RU" sz="2400" dirty="0" smtClean="0"/>
              <a:t>Решите задачи, с помощью уравнений, результаты запишите с помощью </a:t>
            </a:r>
            <a:r>
              <a:rPr lang="ru-RU" sz="2400" dirty="0"/>
              <a:t>римских и арабских чисел: </a:t>
            </a:r>
          </a:p>
          <a:p>
            <a:pPr marL="0" indent="0">
              <a:buNone/>
            </a:pPr>
            <a:r>
              <a:rPr lang="ru-RU" sz="2400" dirty="0"/>
              <a:t>а). Часть пути в 600 км турист пролетел на самолете, а часть </a:t>
            </a:r>
            <a:r>
              <a:rPr lang="ru-RU" sz="2400" dirty="0" smtClean="0"/>
              <a:t>  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проехал </a:t>
            </a:r>
            <a:r>
              <a:rPr lang="ru-RU" sz="2400" dirty="0"/>
              <a:t>на автобусе. На самолете он проделал путь в 9 раз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больший</a:t>
            </a:r>
            <a:r>
              <a:rPr lang="ru-RU" sz="2400" dirty="0"/>
              <a:t>, чем проехал на автобусе. Сколько километров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турист </a:t>
            </a:r>
            <a:r>
              <a:rPr lang="ru-RU" sz="2400" dirty="0"/>
              <a:t>проехал на автобусе?</a:t>
            </a:r>
          </a:p>
          <a:p>
            <a:pPr marL="0" indent="0">
              <a:buNone/>
            </a:pPr>
            <a:r>
              <a:rPr lang="ru-RU" sz="2400" dirty="0"/>
              <a:t>б). На одном участке было в 5 раз больше саженцев </a:t>
            </a:r>
            <a:r>
              <a:rPr lang="ru-RU" sz="2400" dirty="0" smtClean="0"/>
              <a:t>  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смородины</a:t>
            </a:r>
            <a:r>
              <a:rPr lang="ru-RU" sz="2400" dirty="0"/>
              <a:t>, чем на другом. После того как с первого </a:t>
            </a:r>
            <a:r>
              <a:rPr lang="ru-RU" sz="2400" dirty="0" smtClean="0"/>
              <a:t> 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участка </a:t>
            </a:r>
            <a:r>
              <a:rPr lang="ru-RU" sz="2400" dirty="0"/>
              <a:t>увезли 50 саженцев, а на второй посадили еще 90,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то </a:t>
            </a:r>
            <a:r>
              <a:rPr lang="ru-RU" sz="2400" dirty="0"/>
              <a:t>на обоих участках стало поровну. Сколько всего </a:t>
            </a:r>
            <a:r>
              <a:rPr lang="ru-RU" sz="2400" dirty="0" smtClean="0"/>
              <a:t>  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саженцев </a:t>
            </a:r>
            <a:r>
              <a:rPr lang="ru-RU" sz="2400" dirty="0"/>
              <a:t>смородины было на двух участках?</a:t>
            </a:r>
          </a:p>
          <a:p>
            <a:endParaRPr lang="ru-RU" sz="2400" dirty="0"/>
          </a:p>
        </p:txBody>
      </p:sp>
      <p:pic>
        <p:nvPicPr>
          <p:cNvPr id="3074" name="Picture 2" descr="C:\Program Files (x86)\Microsoft Office\MEDIA\CAGCAT10\j023087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805" y="317656"/>
            <a:ext cx="1152128" cy="116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96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             Итоги урока.</a:t>
            </a:r>
            <a:br>
              <a:rPr lang="ru-RU" dirty="0" smtClean="0"/>
            </a:br>
            <a:r>
              <a:rPr lang="ru-RU" dirty="0" smtClean="0"/>
              <a:t>            Ответьте на 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Какие вы знаете общие </a:t>
            </a:r>
            <a:r>
              <a:rPr lang="ru-RU" dirty="0" smtClean="0"/>
              <a:t>правила решения уравнения.</a:t>
            </a:r>
          </a:p>
          <a:p>
            <a:r>
              <a:rPr lang="ru-RU" dirty="0" smtClean="0"/>
              <a:t>Почему уравнения, которые мы с вами изучаем, называются линейными?</a:t>
            </a:r>
          </a:p>
          <a:p>
            <a:r>
              <a:rPr lang="ru-RU" dirty="0" smtClean="0"/>
              <a:t>Какие вы знаете </a:t>
            </a:r>
            <a:r>
              <a:rPr lang="ru-RU" dirty="0" smtClean="0"/>
              <a:t>общие правила решения сюжетных задач.</a:t>
            </a:r>
          </a:p>
          <a:p>
            <a:r>
              <a:rPr lang="ru-RU" dirty="0" smtClean="0"/>
              <a:t>Цифры </a:t>
            </a:r>
            <a:r>
              <a:rPr lang="ru-RU" dirty="0" smtClean="0"/>
              <a:t>каких государств Древнего мира вы </a:t>
            </a:r>
            <a:r>
              <a:rPr lang="ru-RU" dirty="0" smtClean="0"/>
              <a:t>узнали на этом уроке?</a:t>
            </a:r>
            <a:endParaRPr lang="ru-RU" dirty="0" smtClean="0"/>
          </a:p>
          <a:p>
            <a:r>
              <a:rPr lang="ru-RU" dirty="0" smtClean="0"/>
              <a:t>Что вы знаете о том, как в Древнем мире обозначали числа?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89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276</TotalTime>
  <Words>790</Words>
  <Application>Microsoft Office PowerPoint</Application>
  <PresentationFormat>Экран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Решение линейных уравнений и сюжетных задач.          Числа Древнего мира.</vt:lpstr>
      <vt:lpstr>Задачи урока:</vt:lpstr>
      <vt:lpstr>В Древнем Египет: цифры от 1 до 9 – вертикальные палочки, 10 - ∩, 100 - </vt:lpstr>
      <vt:lpstr>Цифры Древней Греции 1 – 9 -  буквы от α доθ,10-99 – буквы от ιдоς,  сотни – буквы от ρ до π. </vt:lpstr>
      <vt:lpstr>Римские цифры  </vt:lpstr>
      <vt:lpstr>           ЗАДАНИЕ:</vt:lpstr>
      <vt:lpstr> №7. Решить уравнения и результаты записать  с помощью римских цифр.</vt:lpstr>
      <vt:lpstr>                          Домашнее задание</vt:lpstr>
      <vt:lpstr>                 Итоги урока.             Ответьте на вопросы:</vt:lpstr>
      <vt:lpstr>Пожелания на день: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линейных уравнений и сюжетных задач. Числа Древнего мира.</dc:title>
  <dc:creator>Дмитрий</dc:creator>
  <cp:lastModifiedBy>Дмитрий</cp:lastModifiedBy>
  <cp:revision>24</cp:revision>
  <dcterms:created xsi:type="dcterms:W3CDTF">2013-01-09T05:27:18Z</dcterms:created>
  <dcterms:modified xsi:type="dcterms:W3CDTF">2013-01-13T10:26:51Z</dcterms:modified>
</cp:coreProperties>
</file>