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8" r:id="rId6"/>
    <p:sldId id="267" r:id="rId7"/>
    <p:sldId id="273" r:id="rId8"/>
    <p:sldId id="266" r:id="rId9"/>
    <p:sldId id="269" r:id="rId10"/>
    <p:sldId id="271" r:id="rId11"/>
    <p:sldId id="262" r:id="rId12"/>
    <p:sldId id="263" r:id="rId13"/>
    <p:sldId id="274" r:id="rId14"/>
    <p:sldId id="275" r:id="rId15"/>
    <p:sldId id="291" r:id="rId16"/>
    <p:sldId id="292" r:id="rId17"/>
    <p:sldId id="293" r:id="rId18"/>
    <p:sldId id="29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4" r:id="rId27"/>
    <p:sldId id="285" r:id="rId28"/>
    <p:sldId id="287" r:id="rId29"/>
    <p:sldId id="296" r:id="rId30"/>
    <p:sldId id="286" r:id="rId31"/>
    <p:sldId id="288" r:id="rId32"/>
    <p:sldId id="290" r:id="rId33"/>
    <p:sldId id="289" r:id="rId34"/>
    <p:sldId id="295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2039" autoAdjust="0"/>
    <p:restoredTop sz="94660"/>
  </p:normalViewPr>
  <p:slideViewPr>
    <p:cSldViewPr>
      <p:cViewPr varScale="1">
        <p:scale>
          <a:sx n="83" d="100"/>
          <a:sy n="83" d="100"/>
        </p:scale>
        <p:origin x="-22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8E64-E5CC-40E8-8828-68037A3EC2DA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33951A-5B59-4CEF-9D09-6CEA79C55A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8E64-E5CC-40E8-8828-68037A3EC2DA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951A-5B59-4CEF-9D09-6CEA79C55A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8E64-E5CC-40E8-8828-68037A3EC2DA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951A-5B59-4CEF-9D09-6CEA79C55A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0068E64-E5CC-40E8-8828-68037A3EC2DA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833951A-5B59-4CEF-9D09-6CEA79C55A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8E64-E5CC-40E8-8828-68037A3EC2DA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951A-5B59-4CEF-9D09-6CEA79C55A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8E64-E5CC-40E8-8828-68037A3EC2DA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951A-5B59-4CEF-9D09-6CEA79C55A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951A-5B59-4CEF-9D09-6CEA79C55A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8E64-E5CC-40E8-8828-68037A3EC2DA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8E64-E5CC-40E8-8828-68037A3EC2DA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951A-5B59-4CEF-9D09-6CEA79C55A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8E64-E5CC-40E8-8828-68037A3EC2DA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951A-5B59-4CEF-9D09-6CEA79C55A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0068E64-E5CC-40E8-8828-68037A3EC2DA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833951A-5B59-4CEF-9D09-6CEA79C55A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8E64-E5CC-40E8-8828-68037A3EC2DA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33951A-5B59-4CEF-9D09-6CEA79C55A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0068E64-E5CC-40E8-8828-68037A3EC2DA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833951A-5B59-4CEF-9D09-6CEA79C55A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</a:rPr>
              <a:t>Сюжетно-ролевой урок в 6 классе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88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«Масленица»</a:t>
            </a:r>
            <a:endParaRPr lang="ru-RU" sz="8800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35732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4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Бегали на  лыжах на скорость…</a:t>
            </a:r>
            <a:endParaRPr lang="ru-RU" sz="4400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5362" name="Picture 2" descr="C:\Documents and Settings\User\Рабочий стол\к презен\рис\childski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3" y="2285992"/>
            <a:ext cx="4714907" cy="45720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363" name="Picture 3" descr="C:\Documents and Settings\User\Рабочий стол\к презен\рис\childski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1" y="2428868"/>
            <a:ext cx="4196045" cy="44291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User\Рабочий стол\к презен\15108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858280" cy="6500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01080" cy="156208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4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Строили снежные городки и играли в снежки.</a:t>
            </a:r>
            <a:endParaRPr lang="ru-RU" sz="4400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42" name="Picture 2" descr="C:\Documents and Settings\User\Рабочий стол\к презен\151048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857364"/>
            <a:ext cx="8643998" cy="49322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2428868"/>
            <a:ext cx="8186766" cy="4143404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/>
              <a:t>«Блин, добро не один»</a:t>
            </a:r>
          </a:p>
          <a:p>
            <a:endParaRPr lang="ru-RU" sz="3200" dirty="0" smtClean="0"/>
          </a:p>
          <a:p>
            <a:r>
              <a:rPr lang="ru-RU" sz="3200" dirty="0" smtClean="0"/>
              <a:t>«Блины  брюхо не портят»</a:t>
            </a:r>
          </a:p>
          <a:p>
            <a:endParaRPr lang="ru-RU" sz="3200" dirty="0" smtClean="0"/>
          </a:p>
          <a:p>
            <a:r>
              <a:rPr lang="ru-RU" sz="3200" dirty="0" smtClean="0"/>
              <a:t>«Блин не клин- брюха не расколет»</a:t>
            </a:r>
          </a:p>
          <a:p>
            <a:endParaRPr lang="ru-RU" sz="3200" dirty="0" smtClean="0"/>
          </a:p>
          <a:p>
            <a:r>
              <a:rPr lang="ru-RU" sz="3200" dirty="0" smtClean="0"/>
              <a:t>«Н е все коту Масленица, будет и великий пост»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58246" cy="221457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8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 русском языке есть немало пословиц об этом празднике:</a:t>
            </a:r>
            <a:endParaRPr lang="ru-RU" sz="4800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2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8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2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68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4305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4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Масленичная неделя начинается:</a:t>
            </a:r>
            <a:endParaRPr lang="ru-RU" sz="4400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05396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«Понедельник- В этот день </a:t>
            </a:r>
          </a:p>
          <a:p>
            <a:pPr>
              <a:buNone/>
            </a:pPr>
            <a:r>
              <a:rPr lang="ru-RU" sz="2800" dirty="0" err="1" smtClean="0"/>
              <a:t>Масляну</a:t>
            </a:r>
            <a:r>
              <a:rPr lang="ru-RU" sz="2800" dirty="0" smtClean="0"/>
              <a:t> встретить нам не лень,</a:t>
            </a:r>
          </a:p>
          <a:p>
            <a:pPr>
              <a:buNone/>
            </a:pPr>
            <a:r>
              <a:rPr lang="ru-RU" sz="2800" dirty="0" smtClean="0"/>
              <a:t>День так и зовется встреча</a:t>
            </a:r>
          </a:p>
          <a:p>
            <a:pPr>
              <a:buNone/>
            </a:pPr>
            <a:r>
              <a:rPr lang="ru-RU" sz="2800" dirty="0" smtClean="0"/>
              <a:t>Целый день с утра по вечер».</a:t>
            </a:r>
          </a:p>
          <a:p>
            <a:pPr>
              <a:buNone/>
            </a:pPr>
            <a:r>
              <a:rPr lang="ru-RU" sz="2800" dirty="0" smtClean="0"/>
              <a:t>                                        </a:t>
            </a:r>
          </a:p>
          <a:p>
            <a:pPr algn="r">
              <a:buNone/>
            </a:pPr>
            <a:r>
              <a:rPr lang="ru-RU" sz="2800" dirty="0" smtClean="0"/>
              <a:t>  Вторник называется </a:t>
            </a:r>
            <a:r>
              <a:rPr lang="ru-RU" sz="2800" dirty="0" err="1" smtClean="0"/>
              <a:t>заигрыш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                                        Заиграем мы во вторник</a:t>
            </a:r>
          </a:p>
          <a:p>
            <a:pPr>
              <a:buNone/>
            </a:pPr>
            <a:r>
              <a:rPr lang="ru-RU" sz="2800" dirty="0" smtClean="0"/>
              <a:t>                                          Заиграем пред постом</a:t>
            </a:r>
          </a:p>
          <a:p>
            <a:pPr>
              <a:buNone/>
            </a:pPr>
            <a:r>
              <a:rPr lang="ru-RU" sz="2800" dirty="0" smtClean="0"/>
              <a:t>                                          Покажись ты нам </a:t>
            </a:r>
            <a:r>
              <a:rPr lang="ru-RU" sz="2800" dirty="0" err="1" smtClean="0"/>
              <a:t>маслена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                                        Шаньгой ,булкой, пирогом».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60"/>
                            </p:stCondLst>
                            <p:childTnLst>
                              <p:par>
                                <p:cTn id="1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60"/>
                            </p:stCondLst>
                            <p:childTnLst>
                              <p:par>
                                <p:cTn id="1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60"/>
                            </p:stCondLst>
                            <p:childTnLst>
                              <p:par>
                                <p:cTn id="1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60"/>
                            </p:stCondLst>
                            <p:childTnLst>
                              <p:par>
                                <p:cTn id="2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160"/>
                            </p:stCondLst>
                            <p:childTnLst>
                              <p:par>
                                <p:cTn id="2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660"/>
                            </p:stCondLst>
                            <p:childTnLst>
                              <p:par>
                                <p:cTn id="3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160"/>
                            </p:stCondLst>
                            <p:childTnLst>
                              <p:par>
                                <p:cTn id="3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660"/>
                            </p:stCondLst>
                            <p:childTnLst>
                              <p:par>
                                <p:cTn id="3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160"/>
                            </p:stCondLst>
                            <p:childTnLst>
                              <p:par>
                                <p:cTn id="4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660"/>
                            </p:stCondLst>
                            <p:childTnLst>
                              <p:par>
                                <p:cTn id="4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User\Мои документы\проводы зимы фото\Проводы зимы 2\IMGP19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User\Мои документы\проводы зимы фото\Проводы зимы 2\IMGP19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6643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User\Мои документы\проводы зимы фото\Проводы зимы 2\IMGP19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8929718" cy="6643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User\Мои документы\проводы зимы фото\Проводы зимы 2\IMGP19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6643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785926"/>
            <a:ext cx="8258204" cy="4310074"/>
          </a:xfrm>
        </p:spPr>
        <p:txBody>
          <a:bodyPr>
            <a:normAutofit/>
          </a:bodyPr>
          <a:lstStyle/>
          <a:p>
            <a:r>
              <a:rPr lang="ru-RU" dirty="0" smtClean="0"/>
              <a:t>Среда – лакомкой слывет</a:t>
            </a:r>
          </a:p>
          <a:p>
            <a:pPr>
              <a:buNone/>
            </a:pPr>
            <a:r>
              <a:rPr lang="ru-RU" dirty="0" smtClean="0"/>
              <a:t>Наготовит напечет</a:t>
            </a:r>
          </a:p>
          <a:p>
            <a:pPr>
              <a:buNone/>
            </a:pPr>
            <a:r>
              <a:rPr lang="ru-RU" dirty="0" smtClean="0"/>
              <a:t>Масленицу ублажает</a:t>
            </a:r>
          </a:p>
          <a:p>
            <a:pPr>
              <a:buNone/>
            </a:pPr>
            <a:r>
              <a:rPr lang="ru-RU" dirty="0" smtClean="0"/>
              <a:t>Всех гостей за стол сажает.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Разгуляй четверг пришел</a:t>
            </a:r>
          </a:p>
          <a:p>
            <a:pPr>
              <a:buNone/>
            </a:pPr>
            <a:r>
              <a:rPr lang="ru-RU" dirty="0" smtClean="0"/>
              <a:t>                                                  С утречка накрыл на стол.</a:t>
            </a:r>
          </a:p>
          <a:p>
            <a:pPr>
              <a:buNone/>
            </a:pPr>
            <a:r>
              <a:rPr lang="ru-RU" dirty="0" smtClean="0"/>
              <a:t>                                                   Масленица - </a:t>
            </a:r>
            <a:r>
              <a:rPr lang="ru-RU" dirty="0" err="1" smtClean="0"/>
              <a:t>блиноеда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Всех накормит до обеда.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56208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4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Масленичная неделя продолжается</a:t>
            </a:r>
            <a:endParaRPr lang="ru-RU" sz="4400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00"/>
                            </p:stCondLst>
                            <p:childTnLst>
                              <p:par>
                                <p:cTn id="1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00"/>
                            </p:stCondLst>
                            <p:childTnLst>
                              <p:par>
                                <p:cTn id="1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00"/>
                            </p:stCondLst>
                            <p:childTnLst>
                              <p:par>
                                <p:cTn id="2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00"/>
                            </p:stCondLst>
                            <p:childTnLst>
                              <p:par>
                                <p:cTn id="2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00"/>
                            </p:stCondLst>
                            <p:childTnLst>
                              <p:par>
                                <p:cTn id="3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00"/>
                            </p:stCondLst>
                            <p:childTnLst>
                              <p:par>
                                <p:cTn id="3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00"/>
                            </p:stCondLst>
                            <p:childTnLst>
                              <p:par>
                                <p:cTn id="3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29666" cy="107634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4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Масленица – масляная неделя</a:t>
            </a:r>
            <a:r>
              <a:rPr lang="ru-RU" sz="4400" dirty="0" smtClean="0">
                <a:solidFill>
                  <a:schemeClr val="tx1"/>
                </a:solidFill>
              </a:rPr>
              <a:t>.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4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472" y="1785926"/>
            <a:ext cx="8115328" cy="46434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FFC000"/>
                </a:solidFill>
              </a:rPr>
              <a:t>1 группа: </a:t>
            </a:r>
            <a:r>
              <a:rPr lang="ru-RU" sz="2800" b="1" dirty="0" smtClean="0">
                <a:solidFill>
                  <a:srgbClr val="FFC000"/>
                </a:solidFill>
              </a:rPr>
              <a:t>«Стройные ноги»</a:t>
            </a:r>
            <a:endParaRPr lang="ru-RU" sz="2800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ru-RU" sz="2800" dirty="0" smtClean="0"/>
              <a:t>Комплекс упражнений со скакалкой</a:t>
            </a:r>
          </a:p>
          <a:p>
            <a:pPr>
              <a:buNone/>
            </a:pPr>
            <a:endParaRPr lang="ru-RU" sz="2800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FFC000"/>
                </a:solidFill>
              </a:rPr>
              <a:t>2 группа:  </a:t>
            </a:r>
            <a:r>
              <a:rPr lang="ru-RU" sz="2800" b="1" dirty="0" smtClean="0">
                <a:solidFill>
                  <a:srgbClr val="FFC000"/>
                </a:solidFill>
              </a:rPr>
              <a:t>«Сильные руки»              </a:t>
            </a:r>
          </a:p>
          <a:p>
            <a:pPr>
              <a:buNone/>
            </a:pPr>
            <a:r>
              <a:rPr lang="ru-RU" sz="2800" dirty="0" smtClean="0"/>
              <a:t>  комплекс упражнений на руки </a:t>
            </a:r>
          </a:p>
          <a:p>
            <a:pPr>
              <a:buNone/>
            </a:pPr>
            <a:r>
              <a:rPr lang="ru-RU" sz="2800" dirty="0" smtClean="0"/>
              <a:t>   </a:t>
            </a:r>
          </a:p>
          <a:p>
            <a:pPr>
              <a:buNone/>
            </a:pPr>
            <a:r>
              <a:rPr lang="ru-RU" sz="2800" dirty="0" smtClean="0">
                <a:solidFill>
                  <a:srgbClr val="FFC000"/>
                </a:solidFill>
              </a:rPr>
              <a:t>3  группа: </a:t>
            </a:r>
            <a:r>
              <a:rPr lang="ru-RU" sz="2800" b="1" dirty="0" smtClean="0">
                <a:solidFill>
                  <a:srgbClr val="FFC000"/>
                </a:solidFill>
              </a:rPr>
              <a:t>«Крепкая спина»</a:t>
            </a:r>
            <a:r>
              <a:rPr lang="ru-RU" sz="2800" dirty="0" smtClean="0">
                <a:solidFill>
                  <a:srgbClr val="FFC000"/>
                </a:solidFill>
              </a:rPr>
              <a:t> </a:t>
            </a:r>
          </a:p>
          <a:p>
            <a:pPr>
              <a:buNone/>
            </a:pPr>
            <a:r>
              <a:rPr lang="ru-RU" sz="2800" dirty="0" smtClean="0"/>
              <a:t>комплекс упражнений на брюшной пресс          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1921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54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Работа по группам</a:t>
            </a:r>
            <a:endParaRPr lang="ru-RU" sz="5400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40"/>
                            </p:stCondLst>
                            <p:childTnLst>
                              <p:par>
                                <p:cTn id="1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40"/>
                            </p:stCondLst>
                            <p:childTnLst>
                              <p:par>
                                <p:cTn id="1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40"/>
                            </p:stCondLst>
                            <p:childTnLst>
                              <p:par>
                                <p:cTn id="1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40"/>
                            </p:stCondLst>
                            <p:childTnLst>
                              <p:par>
                                <p:cTn id="2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640"/>
                            </p:stCondLst>
                            <p:childTnLst>
                              <p:par>
                                <p:cTn id="2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140"/>
                            </p:stCondLst>
                            <p:childTnLst>
                              <p:par>
                                <p:cTn id="3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640"/>
                            </p:stCondLst>
                            <p:childTnLst>
                              <p:par>
                                <p:cTn id="3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Хотя тещины блинки вкусны да сладки</a:t>
            </a:r>
          </a:p>
          <a:p>
            <a:pPr>
              <a:buNone/>
            </a:pPr>
            <a:r>
              <a:rPr lang="ru-RU" sz="6000" dirty="0" smtClean="0"/>
              <a:t>Но тещ угощают на масленицу зятьки.</a:t>
            </a:r>
            <a:endParaRPr lang="ru-RU" sz="6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8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Пятница – тещины вечерки</a:t>
            </a:r>
            <a:endParaRPr lang="ru-RU" sz="4800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2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8858280" cy="6643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-1"/>
            <a:ext cx="9144000" cy="6857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929718" cy="6643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643998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50017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60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Катание с горок</a:t>
            </a:r>
            <a:endParaRPr lang="ru-RU" sz="6000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122" name="Picture 2" descr="C:\Documents and Settings\User\Мои документы\Мои рисунки\Изображение\Изображение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182" t="66116" r="12121"/>
          <a:stretch>
            <a:fillRect/>
          </a:stretch>
        </p:blipFill>
        <p:spPr bwMode="auto">
          <a:xfrm rot="16200000">
            <a:off x="3957630" y="1885910"/>
            <a:ext cx="5229269" cy="47149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57158" y="1714488"/>
            <a:ext cx="48577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Катание с «</a:t>
            </a:r>
            <a:r>
              <a:rPr lang="ru-RU" sz="5400" dirty="0" err="1" smtClean="0"/>
              <a:t>катливых</a:t>
            </a:r>
            <a:r>
              <a:rPr lang="ru-RU" sz="5400" dirty="0" smtClean="0"/>
              <a:t>»</a:t>
            </a:r>
          </a:p>
          <a:p>
            <a:r>
              <a:rPr lang="ru-RU" sz="5400" dirty="0" smtClean="0"/>
              <a:t>горок  взрослых и детей…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6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72518" cy="184784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146" name="Picture 2" descr="C:\Documents and Settings\User\Мои документы\Мои рисунки\Изображение\Изображение 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0744" t="65854" r="18182" b="1626"/>
          <a:stretch>
            <a:fillRect/>
          </a:stretch>
        </p:blipFill>
        <p:spPr bwMode="auto">
          <a:xfrm>
            <a:off x="357158" y="2143116"/>
            <a:ext cx="8643998" cy="4429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00035" y="214290"/>
            <a:ext cx="8358246" cy="17859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 этих горках всех угощали блинами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4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Documents and Settings\User\Мои документы\Мои рисунки\Изображение\Изображение 0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7915" t="48955" r="11958" b="16836"/>
          <a:stretch>
            <a:fillRect/>
          </a:stretch>
        </p:blipFill>
        <p:spPr bwMode="auto">
          <a:xfrm>
            <a:off x="285720" y="1857364"/>
            <a:ext cx="8607649" cy="5000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14282" y="0"/>
            <a:ext cx="8929718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Молодые люди показывали свою удаль богатырскую и их тоже кормили блинами…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sz="4800" dirty="0" smtClean="0"/>
              <a:t>«Широкая масленица</a:t>
            </a:r>
          </a:p>
          <a:p>
            <a:pPr algn="ctr">
              <a:buNone/>
            </a:pPr>
            <a:r>
              <a:rPr lang="ru-RU" sz="4800" dirty="0" smtClean="0"/>
              <a:t>Всем помогает</a:t>
            </a:r>
          </a:p>
          <a:p>
            <a:pPr algn="ctr">
              <a:buNone/>
            </a:pPr>
            <a:r>
              <a:rPr lang="ru-RU" sz="4800" dirty="0" err="1" smtClean="0"/>
              <a:t>Блиночками</a:t>
            </a:r>
            <a:r>
              <a:rPr lang="ru-RU" sz="4800" dirty="0" smtClean="0"/>
              <a:t> угощает</a:t>
            </a:r>
          </a:p>
          <a:p>
            <a:pPr algn="ctr">
              <a:buNone/>
            </a:pPr>
            <a:r>
              <a:rPr lang="ru-RU" sz="4800" dirty="0" smtClean="0"/>
              <a:t>Подарками одаривает»</a:t>
            </a:r>
          </a:p>
          <a:p>
            <a:pPr algn="ctr">
              <a:buNone/>
            </a:pPr>
            <a:endParaRPr lang="ru-RU" sz="4800" dirty="0" smtClean="0"/>
          </a:p>
          <a:p>
            <a:pPr algn="ctr">
              <a:buNone/>
            </a:pPr>
            <a:r>
              <a:rPr lang="ru-RU" sz="4800" dirty="0" smtClean="0"/>
              <a:t>Эстафеты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44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Наступила суббота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80"/>
                            </p:stCondLst>
                            <p:childTnLst>
                              <p:par>
                                <p:cTn id="1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80"/>
                            </p:stCondLst>
                            <p:childTnLst>
                              <p:par>
                                <p:cTn id="1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80"/>
                            </p:stCondLst>
                            <p:childTnLst>
                              <p:par>
                                <p:cTn id="1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80"/>
                            </p:stCondLst>
                            <p:childTnLst>
                              <p:par>
                                <p:cTn id="2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680"/>
                            </p:stCondLst>
                            <p:childTnLst>
                              <p:par>
                                <p:cTn id="2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1921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2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n-lt"/>
              </a:rPr>
              <a:t>С давних времен люди весело провожали зиму и ласково встречали яркое, весеннее солнце.</a:t>
            </a:r>
            <a:endParaRPr lang="ru-RU" sz="3200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+mn-lt"/>
            </a:endParaRPr>
          </a:p>
        </p:txBody>
      </p:sp>
      <p:pic>
        <p:nvPicPr>
          <p:cNvPr id="5123" name="Picture 3" descr="C:\Documents and Settings\User\Рабочий стол\к презен\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8929718" cy="50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5" name="Picture 5" descr="C:\Documents and Settings\User\Рабочий стол\к презен\рис\SO00257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6413" y="1755775"/>
            <a:ext cx="3049587" cy="3344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/>
              <a:t>«Воскресенье проводины,</a:t>
            </a:r>
          </a:p>
          <a:p>
            <a:pPr algn="ctr">
              <a:buNone/>
            </a:pPr>
            <a:r>
              <a:rPr lang="ru-RU" sz="4800" dirty="0" smtClean="0"/>
              <a:t>А еще прощенье всех!</a:t>
            </a:r>
          </a:p>
          <a:p>
            <a:pPr algn="ctr">
              <a:buNone/>
            </a:pPr>
            <a:r>
              <a:rPr lang="ru-RU" sz="4800" dirty="0" smtClean="0"/>
              <a:t>Мы прощения попросим,</a:t>
            </a:r>
          </a:p>
          <a:p>
            <a:pPr algn="ctr">
              <a:buNone/>
            </a:pPr>
            <a:r>
              <a:rPr lang="ru-RU" sz="4800" dirty="0" smtClean="0"/>
              <a:t> поцелуем </a:t>
            </a:r>
            <a:r>
              <a:rPr lang="ru-RU" sz="4800" dirty="0" err="1" smtClean="0"/>
              <a:t>напослед</a:t>
            </a:r>
            <a:r>
              <a:rPr lang="ru-RU" sz="4800" dirty="0" smtClean="0"/>
              <a:t>»</a:t>
            </a:r>
            <a:endParaRPr lang="ru-RU" sz="4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8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Наступило воскресенье</a:t>
            </a:r>
            <a:endParaRPr lang="ru-RU" sz="4800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40"/>
                            </p:stCondLst>
                            <p:childTnLst>
                              <p:par>
                                <p:cTn id="1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40"/>
                            </p:stCondLst>
                            <p:childTnLst>
                              <p:par>
                                <p:cTn id="1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840"/>
                            </p:stCondLst>
                            <p:childTnLst>
                              <p:par>
                                <p:cTn id="1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840"/>
                            </p:stCondLst>
                            <p:childTnLst>
                              <p:par>
                                <p:cTn id="2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7" name="Picture 3" descr="C:\Documents and Settings\User\Мои документы\Мои рисунки\Изображение\Изображение 0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7562" t="42153" r="12975" b="25900"/>
          <a:stretch>
            <a:fillRect/>
          </a:stretch>
        </p:blipFill>
        <p:spPr bwMode="auto">
          <a:xfrm>
            <a:off x="285720" y="1571613"/>
            <a:ext cx="8501122" cy="5217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500034" y="214290"/>
            <a:ext cx="8286808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весь этот праздник заканчивался сжиганием «Масленицы…»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\Мои документы\проводы зимы фото\Проводы зимы 2\IMGP19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8929718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C000"/>
                </a:solidFill>
              </a:rPr>
              <a:t>Ребята, что вам больше всего запомнилось  на уроке ?</a:t>
            </a:r>
          </a:p>
          <a:p>
            <a:endParaRPr lang="ru-RU" sz="3600" dirty="0" smtClean="0">
              <a:solidFill>
                <a:srgbClr val="FFC000"/>
              </a:solidFill>
            </a:endParaRPr>
          </a:p>
          <a:p>
            <a:endParaRPr lang="ru-RU" sz="3600" dirty="0" smtClean="0">
              <a:solidFill>
                <a:srgbClr val="FFC000"/>
              </a:solidFill>
            </a:endParaRPr>
          </a:p>
          <a:p>
            <a:r>
              <a:rPr lang="ru-RU" sz="3600" dirty="0" smtClean="0">
                <a:solidFill>
                  <a:srgbClr val="FFC000"/>
                </a:solidFill>
              </a:rPr>
              <a:t>Что понравилось?</a:t>
            </a:r>
          </a:p>
          <a:p>
            <a:endParaRPr lang="ru-RU" sz="3600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ru-RU" sz="3600" dirty="0" smtClean="0">
              <a:solidFill>
                <a:srgbClr val="FFC000"/>
              </a:solidFill>
            </a:endParaRPr>
          </a:p>
          <a:p>
            <a:r>
              <a:rPr lang="ru-RU" sz="3600" dirty="0" smtClean="0">
                <a:solidFill>
                  <a:srgbClr val="FFC000"/>
                </a:solidFill>
              </a:rPr>
              <a:t>А что вы узнали нового?</a:t>
            </a:r>
            <a:endParaRPr lang="ru-RU" sz="3600" dirty="0">
              <a:solidFill>
                <a:srgbClr val="FFC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2192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60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Рефлексия</a:t>
            </a:r>
            <a:endParaRPr lang="ru-RU" sz="6000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2192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8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 за внимание!</a:t>
            </a:r>
            <a:endParaRPr lang="ru-RU" sz="4800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Picture 5" descr="C:\Documents and Settings\User\Рабочий стол\к презен\рис\SO00257_.WM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7245" y="2137372"/>
            <a:ext cx="3049509" cy="33452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1921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 честь проводов зимы проводились катания на коньках, санках, лепили снежные бабы…</a:t>
            </a:r>
            <a:endParaRPr lang="ru-RU" sz="3200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170" name="Picture 2" descr="C:\Documents and Settings\User\Рабочий стол\к презен\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1571612"/>
            <a:ext cx="8850011" cy="5286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8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52400"/>
            <a:ext cx="8186766" cy="141921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4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Проводились всевозможные состязания</a:t>
            </a:r>
            <a:endParaRPr lang="ru-RU" sz="4400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4338" name="Picture 2" descr="C:\Documents and Settings\User\Рабочий стол\к презен\рис\PE03731_.WM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389014"/>
            <a:ext cx="4286816" cy="3468986"/>
          </a:xfrm>
          <a:prstGeom prst="rect">
            <a:avLst/>
          </a:prstGeom>
          <a:noFill/>
        </p:spPr>
      </p:pic>
      <p:pic>
        <p:nvPicPr>
          <p:cNvPr id="14339" name="Picture 3" descr="C:\Documents and Settings\User\Рабочий стол\к презен\рис\PE03731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1357298"/>
            <a:ext cx="4286250" cy="3468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4777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54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Устраивали поединки…</a:t>
            </a:r>
            <a:endParaRPr lang="ru-RU" sz="5400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6386" name="Picture 2" descr="C:\Documents and Settings\User\Рабочий стол\к презен\рис\cbiz131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4357686" cy="5357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387" name="Picture 3" descr="C:\Documents and Settings\User\Рабочий стол\к презен\рис\cbiz13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714488"/>
            <a:ext cx="4786314" cy="51435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4784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0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 честь проводов зимы проводились  катания на лыжах.</a:t>
            </a:r>
            <a:endParaRPr lang="ru-RU" sz="4000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2290" name="Picture 2" descr="C:\Documents and Settings\User\Рабочий стол\к презен\рис\SL01394_.WM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857339"/>
            <a:ext cx="8447031" cy="5000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02" y="285728"/>
            <a:ext cx="8643998" cy="207170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11266" name="Picture 2" descr="C:\Documents and Settings\User\Рабочий стол\к презен\рис\J0252629.WM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00151"/>
            <a:ext cx="8143932" cy="535784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285729"/>
            <a:ext cx="78581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Прыгали на лыжах с высоких гор…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629</TotalTime>
  <Words>365</Words>
  <Application>Microsoft Office PowerPoint</Application>
  <PresentationFormat>Экран (4:3)</PresentationFormat>
  <Paragraphs>83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Бумажная</vt:lpstr>
      <vt:lpstr>«Масленица»</vt:lpstr>
      <vt:lpstr>Масленица – масляная неделя.</vt:lpstr>
      <vt:lpstr>С давних времен люди весело провожали зиму и ласково встречали яркое, весеннее солнце.</vt:lpstr>
      <vt:lpstr>В честь проводов зимы проводились катания на коньках, санках, лепили снежные бабы…</vt:lpstr>
      <vt:lpstr>Слайд 5</vt:lpstr>
      <vt:lpstr>Проводились всевозможные состязания</vt:lpstr>
      <vt:lpstr>Устраивали поединки…</vt:lpstr>
      <vt:lpstr>В честь проводов зимы проводились  катания на лыжах.</vt:lpstr>
      <vt:lpstr>Слайд 9</vt:lpstr>
      <vt:lpstr>Бегали на  лыжах на скорость…</vt:lpstr>
      <vt:lpstr>Слайд 11</vt:lpstr>
      <vt:lpstr>Строили снежные городки и играли в снежки.</vt:lpstr>
      <vt:lpstr>В русском языке есть немало пословиц об этом празднике:</vt:lpstr>
      <vt:lpstr>Масленичная неделя начинается:</vt:lpstr>
      <vt:lpstr>Слайд 15</vt:lpstr>
      <vt:lpstr>Слайд 16</vt:lpstr>
      <vt:lpstr>Слайд 17</vt:lpstr>
      <vt:lpstr>Слайд 18</vt:lpstr>
      <vt:lpstr>Масленичная неделя продолжается</vt:lpstr>
      <vt:lpstr>Работа по группам</vt:lpstr>
      <vt:lpstr>Пятница – тещины вечерки</vt:lpstr>
      <vt:lpstr>Слайд 22</vt:lpstr>
      <vt:lpstr>Слайд 23</vt:lpstr>
      <vt:lpstr>Слайд 24</vt:lpstr>
      <vt:lpstr>Слайд 25</vt:lpstr>
      <vt:lpstr>Катание с горок</vt:lpstr>
      <vt:lpstr>Слайд 27</vt:lpstr>
      <vt:lpstr>Слайд 28</vt:lpstr>
      <vt:lpstr>Наступила суббота</vt:lpstr>
      <vt:lpstr>Наступило воскресенье</vt:lpstr>
      <vt:lpstr>Слайд 31</vt:lpstr>
      <vt:lpstr>Слайд 32</vt:lpstr>
      <vt:lpstr>Рефлексия</vt:lpstr>
      <vt:lpstr>Спасибо за внимание!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«Масленица»</dc:title>
  <dc:creator>User</dc:creator>
  <cp:lastModifiedBy>Admin</cp:lastModifiedBy>
  <cp:revision>66</cp:revision>
  <dcterms:created xsi:type="dcterms:W3CDTF">2004-12-31T18:21:35Z</dcterms:created>
  <dcterms:modified xsi:type="dcterms:W3CDTF">2004-12-31T22:18:32Z</dcterms:modified>
</cp:coreProperties>
</file>