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62" r:id="rId4"/>
    <p:sldId id="260" r:id="rId5"/>
    <p:sldId id="261" r:id="rId6"/>
    <p:sldId id="284" r:id="rId7"/>
    <p:sldId id="263" r:id="rId8"/>
    <p:sldId id="264" r:id="rId9"/>
    <p:sldId id="265" r:id="rId10"/>
    <p:sldId id="266" r:id="rId11"/>
    <p:sldId id="286" r:id="rId12"/>
    <p:sldId id="278" r:id="rId13"/>
    <p:sldId id="279" r:id="rId14"/>
    <p:sldId id="28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AE98-EEC1-4023-9CC0-A7DE203BA742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E814-54A1-45EE-8068-AFCD5EFF8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149F-3C6B-47C2-B78F-61769AF0107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659B-C6C1-4795-B766-FBEB9B6D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ED34-6B89-4C9C-BFC3-011A75745E1D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D1C4-35B1-43D7-BF2D-F5C8EA43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623C-9C9A-4928-8173-B66A80E942F9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74E8-F02A-4AF6-95F4-78B02E4F3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3F58-E9CD-458F-916B-32FC63EFFBBD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AC3D-3C56-4377-9B59-167F8C1D7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260F-982F-44BD-B84B-D7514A0C1216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553D-602B-436E-8A8C-A32D89703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0832-BD61-4F07-A276-85735CDE3E72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A80C-4E1F-494D-A86D-2A20FD375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A8C8-4982-47BE-9A8B-62F7376C6CA2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8A04-1D2B-4B9E-8011-E610A29F9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FD03E-452D-46F6-81BF-700F9D0A9EFD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BE83-A2F5-43AC-9BB1-CBE4EEE4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678B-47AA-4A02-8A6B-D1D9E0B0E568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DD56-A596-42A1-A4A0-24D98C291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479A-5542-4888-B1A9-15456D9BFC68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7EE3-7CEB-4E33-BA24-27B9E429C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D43915-4DD9-4A4D-9A7C-BA54F612234F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DF1408-7D42-4F52-9B97-8B63933AD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pb.su/uploads/ipbsu/flame/post-36-1244102017.jpg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pb.su/uploads/ipbsu/flame/post-36-1244102017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ipb.su/uploads/ipbsu/flame/post-36-1244102017.jpg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Интегрированный урок</a:t>
            </a:r>
            <a:br>
              <a:rPr lang="ru-RU" dirty="0" smtClean="0"/>
            </a:br>
            <a:r>
              <a:rPr lang="ru-RU" dirty="0" smtClean="0"/>
              <a:t>обучение </a:t>
            </a:r>
            <a:r>
              <a:rPr lang="ru-RU" smtClean="0"/>
              <a:t>грамоте + </a:t>
            </a:r>
            <a:r>
              <a:rPr lang="ru-RU" dirty="0" smtClean="0"/>
              <a:t>окружающий мир   1 класс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i="1" smtClean="0"/>
              <a:t>Звуки </a:t>
            </a:r>
            <a:r>
              <a:rPr lang="ru-RU" sz="4800" b="1" i="1" smtClean="0">
                <a:sym typeface="Symbol" pitchFamily="18" charset="2"/>
              </a:rPr>
              <a:t></a:t>
            </a:r>
            <a:r>
              <a:rPr lang="ru-RU" sz="4800" b="1" i="1" smtClean="0"/>
              <a:t>л</a:t>
            </a:r>
            <a:r>
              <a:rPr lang="ru-RU" sz="4800" b="1" i="1" smtClean="0">
                <a:sym typeface="Symbol" pitchFamily="18" charset="2"/>
              </a:rPr>
              <a:t></a:t>
            </a:r>
            <a:r>
              <a:rPr lang="ru-RU" sz="4800" b="1" i="1" smtClean="0"/>
              <a:t>, </a:t>
            </a:r>
            <a:r>
              <a:rPr lang="ru-RU" sz="4800" b="1" i="1" smtClean="0">
                <a:sym typeface="Symbol" pitchFamily="18" charset="2"/>
              </a:rPr>
              <a:t></a:t>
            </a:r>
            <a:r>
              <a:rPr lang="ru-RU" sz="4800" b="1" i="1" smtClean="0"/>
              <a:t>л</a:t>
            </a:r>
            <a:r>
              <a:rPr lang="ru-RU" sz="4800" b="1" i="1" baseline="30000" smtClean="0"/>
              <a:t>,</a:t>
            </a:r>
            <a:r>
              <a:rPr lang="ru-RU" sz="4800" b="1" i="1" smtClean="0">
                <a:sym typeface="Symbol" pitchFamily="18" charset="2"/>
              </a:rPr>
              <a:t></a:t>
            </a:r>
            <a:r>
              <a:rPr lang="ru-RU" sz="4800" b="1" i="1" smtClean="0"/>
              <a:t>. Буквы Л, л. Какие бывают животные.</a:t>
            </a:r>
          </a:p>
          <a:p>
            <a:pPr>
              <a:buFont typeface="Arial" charset="0"/>
              <a:buNone/>
            </a:pPr>
            <a:endParaRPr lang="ru-RU" sz="4800" b="1" i="1" smtClean="0"/>
          </a:p>
          <a:p>
            <a:pPr>
              <a:buFont typeface="Arial" charset="0"/>
              <a:buNone/>
            </a:pPr>
            <a:r>
              <a:rPr lang="ru-RU" sz="2400" b="1" i="1" smtClean="0"/>
              <a:t>       </a:t>
            </a:r>
          </a:p>
          <a:p>
            <a:pPr>
              <a:buFont typeface="Arial" charset="0"/>
              <a:buNone/>
            </a:pPr>
            <a:r>
              <a:rPr lang="ru-RU" sz="2400" b="1" i="1" smtClean="0"/>
              <a:t>        Учитель начальных классов МОУ «СОШ № 12»</a:t>
            </a:r>
          </a:p>
          <a:p>
            <a:pPr>
              <a:buFont typeface="Arial" charset="0"/>
              <a:buNone/>
            </a:pPr>
            <a:r>
              <a:rPr lang="ru-RU" sz="2400" b="1" i="1" smtClean="0"/>
              <a:t>       с.Красногвардейского  Ставропольского края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ло – сло –мла –нул -лы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96975"/>
            <a:ext cx="8064500" cy="53276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116013" y="1052513"/>
            <a:ext cx="7632700" cy="5040312"/>
            <a:chOff x="6756" y="482"/>
            <a:chExt cx="6342" cy="2943"/>
          </a:xfrm>
        </p:grpSpPr>
        <p:sp>
          <p:nvSpPr>
            <p:cNvPr id="23556" name="Oval 3"/>
            <p:cNvSpPr>
              <a:spLocks noChangeArrowheads="1"/>
            </p:cNvSpPr>
            <p:nvPr/>
          </p:nvSpPr>
          <p:spPr bwMode="auto">
            <a:xfrm>
              <a:off x="7295" y="1533"/>
              <a:ext cx="4567" cy="80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5400" b="1">
                  <a:latin typeface="Calibri" pitchFamily="34" charset="0"/>
                  <a:cs typeface="Arial" charset="0"/>
                </a:rPr>
                <a:t> животные</a:t>
              </a:r>
              <a:endParaRPr lang="ru-RU" sz="5400" b="1">
                <a:cs typeface="Arial" charset="0"/>
              </a:endParaRPr>
            </a:p>
          </p:txBody>
        </p:sp>
        <p:sp>
          <p:nvSpPr>
            <p:cNvPr id="23557" name="Oval 4"/>
            <p:cNvSpPr>
              <a:spLocks noChangeArrowheads="1"/>
            </p:cNvSpPr>
            <p:nvPr/>
          </p:nvSpPr>
          <p:spPr bwMode="auto">
            <a:xfrm>
              <a:off x="9990" y="482"/>
              <a:ext cx="2374" cy="582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4400">
                  <a:latin typeface="Calibri" pitchFamily="34" charset="0"/>
                  <a:cs typeface="Arial" charset="0"/>
                </a:rPr>
                <a:t> птицы</a:t>
              </a:r>
              <a:endParaRPr lang="ru-RU" sz="4400">
                <a:cs typeface="Arial" charset="0"/>
              </a:endParaRPr>
            </a:p>
          </p:txBody>
        </p:sp>
        <p:sp>
          <p:nvSpPr>
            <p:cNvPr id="23558" name="Oval 5"/>
            <p:cNvSpPr>
              <a:spLocks noChangeArrowheads="1"/>
            </p:cNvSpPr>
            <p:nvPr/>
          </p:nvSpPr>
          <p:spPr bwMode="auto">
            <a:xfrm>
              <a:off x="6819" y="572"/>
              <a:ext cx="2437" cy="6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4400">
                  <a:latin typeface="Calibri" pitchFamily="34" charset="0"/>
                  <a:cs typeface="Arial" charset="0"/>
                </a:rPr>
                <a:t> звери</a:t>
              </a:r>
              <a:endParaRPr lang="ru-RU" sz="4400">
                <a:cs typeface="Arial" charset="0"/>
              </a:endParaRPr>
            </a:p>
          </p:txBody>
        </p:sp>
        <p:cxnSp>
          <p:nvCxnSpPr>
            <p:cNvPr id="23559" name="AutoShape 6"/>
            <p:cNvCxnSpPr>
              <a:cxnSpLocks noChangeShapeType="1"/>
            </p:cNvCxnSpPr>
            <p:nvPr/>
          </p:nvCxnSpPr>
          <p:spPr bwMode="auto">
            <a:xfrm flipH="1" flipV="1">
              <a:off x="8396" y="1172"/>
              <a:ext cx="643" cy="4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0" name="AutoShape 7"/>
            <p:cNvCxnSpPr>
              <a:cxnSpLocks noChangeShapeType="1"/>
            </p:cNvCxnSpPr>
            <p:nvPr/>
          </p:nvCxnSpPr>
          <p:spPr bwMode="auto">
            <a:xfrm flipV="1">
              <a:off x="10185" y="1064"/>
              <a:ext cx="602" cy="5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561" name="Oval 8"/>
            <p:cNvSpPr>
              <a:spLocks noChangeArrowheads="1"/>
            </p:cNvSpPr>
            <p:nvPr/>
          </p:nvSpPr>
          <p:spPr bwMode="auto">
            <a:xfrm>
              <a:off x="6756" y="2874"/>
              <a:ext cx="2441" cy="551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4400">
                  <a:latin typeface="Calibri" pitchFamily="34" charset="0"/>
                  <a:cs typeface="Arial" charset="0"/>
                </a:rPr>
                <a:t>  рыбы</a:t>
              </a:r>
              <a:endParaRPr lang="ru-RU" sz="4400">
                <a:cs typeface="Arial" charset="0"/>
              </a:endParaRPr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9800" y="2844"/>
              <a:ext cx="3298" cy="551"/>
            </a:xfrm>
            <a:prstGeom prst="ellipse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4000">
                  <a:latin typeface="Calibri" pitchFamily="34" charset="0"/>
                  <a:cs typeface="Arial" charset="0"/>
                </a:rPr>
                <a:t> насекомые</a:t>
              </a:r>
              <a:endParaRPr lang="ru-RU" sz="4000">
                <a:cs typeface="Arial" charset="0"/>
              </a:endParaRPr>
            </a:p>
          </p:txBody>
        </p:sp>
        <p:cxnSp>
          <p:nvCxnSpPr>
            <p:cNvPr id="23563" name="AutoShape 10"/>
            <p:cNvCxnSpPr>
              <a:cxnSpLocks noChangeShapeType="1"/>
            </p:cNvCxnSpPr>
            <p:nvPr/>
          </p:nvCxnSpPr>
          <p:spPr bwMode="auto">
            <a:xfrm flipH="1">
              <a:off x="8643" y="2391"/>
              <a:ext cx="269" cy="4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4" name="AutoShape 11"/>
            <p:cNvCxnSpPr>
              <a:cxnSpLocks noChangeShapeType="1"/>
            </p:cNvCxnSpPr>
            <p:nvPr/>
          </p:nvCxnSpPr>
          <p:spPr bwMode="auto">
            <a:xfrm>
              <a:off x="10590" y="2336"/>
              <a:ext cx="272" cy="5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3555" name="Заголовок 16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r>
              <a:rPr lang="ru-RU" b="1" smtClean="0"/>
              <a:t>Какие бывают животные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033713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50825" y="3357563"/>
            <a:ext cx="295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благородный олень</a:t>
            </a:r>
          </a:p>
        </p:txBody>
      </p:sp>
      <p:pic>
        <p:nvPicPr>
          <p:cNvPr id="24580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268413"/>
            <a:ext cx="30321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284663" y="3284538"/>
            <a:ext cx="122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слон</a:t>
            </a:r>
          </a:p>
        </p:txBody>
      </p:sp>
      <p:pic>
        <p:nvPicPr>
          <p:cNvPr id="24582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268413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164388" y="3357563"/>
            <a:ext cx="1439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</a:t>
            </a:r>
            <a:r>
              <a:rPr lang="ru-RU" sz="2400">
                <a:latin typeface="Calibri" pitchFamily="34" charset="0"/>
              </a:rPr>
              <a:t>белка</a:t>
            </a:r>
          </a:p>
        </p:txBody>
      </p:sp>
      <p:pic>
        <p:nvPicPr>
          <p:cNvPr id="24584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76700"/>
            <a:ext cx="2881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684213" y="6092825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ласка</a:t>
            </a:r>
          </a:p>
        </p:txBody>
      </p:sp>
      <p:pic>
        <p:nvPicPr>
          <p:cNvPr id="24586" name="Рисунок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4076700"/>
            <a:ext cx="2952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4067175" y="5013325"/>
            <a:ext cx="1873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косуля</a:t>
            </a:r>
          </a:p>
        </p:txBody>
      </p:sp>
      <p:sp>
        <p:nvSpPr>
          <p:cNvPr id="24588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фотовыставка</a:t>
            </a:r>
          </a:p>
        </p:txBody>
      </p:sp>
      <p:pic>
        <p:nvPicPr>
          <p:cNvPr id="24589" name="Рисунок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4076700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6875463" y="6092825"/>
            <a:ext cx="187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 лев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2305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23850" y="2924175"/>
            <a:ext cx="194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ласточка</a:t>
            </a:r>
          </a:p>
        </p:txBody>
      </p:sp>
      <p:pic>
        <p:nvPicPr>
          <p:cNvPr id="25604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60350"/>
            <a:ext cx="1800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7451725" y="2924175"/>
            <a:ext cx="1296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дятел</a:t>
            </a:r>
          </a:p>
        </p:txBody>
      </p:sp>
      <p:pic>
        <p:nvPicPr>
          <p:cNvPr id="25606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60350"/>
            <a:ext cx="23209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059113" y="2924175"/>
            <a:ext cx="172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зяблик</a:t>
            </a:r>
          </a:p>
        </p:txBody>
      </p:sp>
      <p:pic>
        <p:nvPicPr>
          <p:cNvPr id="25608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60350"/>
            <a:ext cx="1943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5292725" y="2924175"/>
            <a:ext cx="1582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журавль</a:t>
            </a:r>
          </a:p>
        </p:txBody>
      </p:sp>
      <p:pic>
        <p:nvPicPr>
          <p:cNvPr id="25610" name="Рисунок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3789363"/>
            <a:ext cx="208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7164388" y="6308725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щегол</a:t>
            </a:r>
          </a:p>
        </p:txBody>
      </p:sp>
      <p:pic>
        <p:nvPicPr>
          <p:cNvPr id="25612" name="Рисунок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789363"/>
            <a:ext cx="22320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539750" y="6308725"/>
            <a:ext cx="194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клёст</a:t>
            </a:r>
          </a:p>
        </p:txBody>
      </p:sp>
      <p:pic>
        <p:nvPicPr>
          <p:cNvPr id="25614" name="Рисунок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3789363"/>
            <a:ext cx="20161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Box 17"/>
          <p:cNvSpPr txBox="1">
            <a:spLocks noChangeArrowheads="1"/>
          </p:cNvSpPr>
          <p:nvPr/>
        </p:nvSpPr>
        <p:spPr bwMode="auto">
          <a:xfrm>
            <a:off x="2987675" y="6308725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филин</a:t>
            </a:r>
          </a:p>
        </p:txBody>
      </p:sp>
      <p:pic>
        <p:nvPicPr>
          <p:cNvPr id="25616" name="Рисунок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6463" y="3789363"/>
            <a:ext cx="20161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4859338" y="6308725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2400">
                <a:latin typeface="Calibri" pitchFamily="34" charset="0"/>
              </a:rPr>
              <a:t>цапля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33375"/>
            <a:ext cx="3001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659563" y="263683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окунь </a:t>
            </a:r>
          </a:p>
        </p:txBody>
      </p:sp>
      <p:pic>
        <p:nvPicPr>
          <p:cNvPr id="2662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33375"/>
            <a:ext cx="27860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203575" y="2708275"/>
            <a:ext cx="216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судак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300788" y="6237288"/>
            <a:ext cx="2303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  <a:r>
              <a:rPr lang="ru-RU" sz="2400">
                <a:latin typeface="Calibri" pitchFamily="34" charset="0"/>
              </a:rPr>
              <a:t>      налим</a:t>
            </a:r>
            <a:endParaRPr lang="ru-RU">
              <a:latin typeface="Calibri" pitchFamily="34" charset="0"/>
            </a:endParaRPr>
          </a:p>
        </p:txBody>
      </p:sp>
      <p:pic>
        <p:nvPicPr>
          <p:cNvPr id="26631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789363"/>
            <a:ext cx="27701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3203575" y="62372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сазан</a:t>
            </a:r>
          </a:p>
        </p:txBody>
      </p:sp>
      <p:pic>
        <p:nvPicPr>
          <p:cNvPr id="26633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33375"/>
            <a:ext cx="2663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611188" y="2636838"/>
            <a:ext cx="1728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2400">
                <a:latin typeface="Calibri" pitchFamily="34" charset="0"/>
              </a:rPr>
              <a:t>лещ</a:t>
            </a:r>
          </a:p>
        </p:txBody>
      </p:sp>
      <p:pic>
        <p:nvPicPr>
          <p:cNvPr id="26635" name="Рисунок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789363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789363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684213" y="6237288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линь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8913"/>
            <a:ext cx="29527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6372225" y="1916113"/>
            <a:ext cx="2160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сверчок</a:t>
            </a:r>
          </a:p>
        </p:txBody>
      </p:sp>
      <p:pic>
        <p:nvPicPr>
          <p:cNvPr id="27652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88913"/>
            <a:ext cx="28082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987675" y="198913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пчела</a:t>
            </a:r>
          </a:p>
        </p:txBody>
      </p:sp>
      <p:pic>
        <p:nvPicPr>
          <p:cNvPr id="27654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468313" y="19161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бабочка</a:t>
            </a:r>
          </a:p>
        </p:txBody>
      </p:sp>
      <p:pic>
        <p:nvPicPr>
          <p:cNvPr id="27656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508500"/>
            <a:ext cx="266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539750" y="6396038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кузнечик</a:t>
            </a:r>
          </a:p>
        </p:txBody>
      </p:sp>
      <p:pic>
        <p:nvPicPr>
          <p:cNvPr id="27658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508500"/>
            <a:ext cx="280828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11"/>
          <p:cNvSpPr txBox="1">
            <a:spLocks noChangeArrowheads="1"/>
          </p:cNvSpPr>
          <p:nvPr/>
        </p:nvSpPr>
        <p:spPr bwMode="auto">
          <a:xfrm>
            <a:off x="3276600" y="6396038"/>
            <a:ext cx="194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 шмель</a:t>
            </a:r>
          </a:p>
        </p:txBody>
      </p:sp>
      <p:pic>
        <p:nvPicPr>
          <p:cNvPr id="27660" name="Рисунок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4508500"/>
            <a:ext cx="2952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6084888" y="6396038"/>
            <a:ext cx="2303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 муравей</a:t>
            </a:r>
          </a:p>
        </p:txBody>
      </p:sp>
      <p:pic>
        <p:nvPicPr>
          <p:cNvPr id="27662" name="Рисунок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2420938"/>
            <a:ext cx="30241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TextBox 15"/>
          <p:cNvSpPr txBox="1">
            <a:spLocks noChangeArrowheads="1"/>
          </p:cNvSpPr>
          <p:nvPr/>
        </p:nvSpPr>
        <p:spPr bwMode="auto">
          <a:xfrm>
            <a:off x="179388" y="3141663"/>
            <a:ext cx="1368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стрекоза</a:t>
            </a:r>
          </a:p>
        </p:txBody>
      </p:sp>
      <p:pic>
        <p:nvPicPr>
          <p:cNvPr id="27664" name="Рисунок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2492375"/>
            <a:ext cx="2303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TextBox 17"/>
          <p:cNvSpPr txBox="1">
            <a:spLocks noChangeArrowheads="1"/>
          </p:cNvSpPr>
          <p:nvPr/>
        </p:nvSpPr>
        <p:spPr bwMode="auto">
          <a:xfrm>
            <a:off x="7308850" y="2708275"/>
            <a:ext cx="1655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божья</a:t>
            </a:r>
          </a:p>
          <a:p>
            <a:r>
              <a:rPr lang="ru-RU" sz="2400">
                <a:latin typeface="Calibri" pitchFamily="34" charset="0"/>
              </a:rPr>
              <a:t>  коровка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620713"/>
            <a:ext cx="3178175" cy="5505450"/>
          </a:xfrm>
        </p:spPr>
        <p:txBody>
          <a:bodyPr/>
          <a:lstStyle/>
          <a:p>
            <a:r>
              <a:rPr lang="ru-RU" sz="5400" smtClean="0"/>
              <a:t>До свидания, ребята!</a:t>
            </a:r>
          </a:p>
          <a:p>
            <a:r>
              <a:rPr lang="ru-RU" sz="5400" smtClean="0"/>
              <a:t>До новых встреч!</a:t>
            </a:r>
          </a:p>
        </p:txBody>
      </p:sp>
      <p:pic>
        <p:nvPicPr>
          <p:cNvPr id="8" name="i-main-pic" descr="Картинка 2 из 23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0488" y="273050"/>
            <a:ext cx="4460875" cy="5853113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r>
              <a:rPr lang="ru-RU" sz="8000" smtClean="0"/>
              <a:t>СПАСИБО </a:t>
            </a:r>
            <a:br>
              <a:rPr lang="ru-RU" sz="8000" smtClean="0"/>
            </a:br>
            <a:r>
              <a:rPr lang="ru-RU" sz="8000" smtClean="0"/>
              <a:t>ЗА</a:t>
            </a:r>
            <a:br>
              <a:rPr lang="ru-RU" sz="8000" smtClean="0"/>
            </a:br>
            <a:r>
              <a:rPr lang="ru-RU" sz="8000" smtClean="0"/>
              <a:t>УРОК!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2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       загадка</a:t>
            </a:r>
            <a:endParaRPr lang="ru-RU" sz="3200" dirty="0"/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765175"/>
            <a:ext cx="3214688" cy="5472113"/>
          </a:xfrm>
        </p:spPr>
        <p:txBody>
          <a:bodyPr/>
          <a:lstStyle/>
          <a:p>
            <a:r>
              <a:rPr lang="ru-RU" sz="2400" smtClean="0"/>
              <a:t>Возы орехов и грибов,</a:t>
            </a:r>
          </a:p>
          <a:p>
            <a:r>
              <a:rPr lang="ru-RU" sz="2400" smtClean="0"/>
              <a:t>Цветы, лукошки ягод</a:t>
            </a:r>
          </a:p>
          <a:p>
            <a:r>
              <a:rPr lang="ru-RU" sz="2400" smtClean="0"/>
              <a:t>Нам друг-добряк дарить готов,</a:t>
            </a:r>
          </a:p>
          <a:p>
            <a:r>
              <a:rPr lang="ru-RU" sz="2400" smtClean="0"/>
              <a:t>А в жаркий день – прохладу.</a:t>
            </a:r>
          </a:p>
          <a:p>
            <a:r>
              <a:rPr lang="ru-RU" sz="2400" smtClean="0"/>
              <a:t>Да только не лентяям,</a:t>
            </a:r>
          </a:p>
          <a:p>
            <a:r>
              <a:rPr lang="ru-RU" sz="2400" smtClean="0"/>
              <a:t>Что по себе мы знаем.</a:t>
            </a:r>
          </a:p>
          <a:p>
            <a:r>
              <a:rPr lang="ru-RU" sz="2400" smtClean="0"/>
              <a:t>Никаких тут нет чудес:</a:t>
            </a:r>
          </a:p>
          <a:p>
            <a:r>
              <a:rPr lang="ru-RU" sz="2400" smtClean="0"/>
              <a:t>Щедрый друг – тенистый…</a:t>
            </a:r>
          </a:p>
        </p:txBody>
      </p:sp>
      <p:pic>
        <p:nvPicPr>
          <p:cNvPr id="14340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549275"/>
            <a:ext cx="5257800" cy="55435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Задание 1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413"/>
            <a:ext cx="3008313" cy="48577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У кого на голове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Вырастают ветки две?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На ногах его копыта,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Замшей тело всё покрыто.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Видно так уж повелось: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Любит в глушь забраться…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Я лесная красавица,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В лесу нарядней всех,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И у меня, смотрите-ка,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Пушистый рыжий мех!</a:t>
            </a:r>
            <a:endParaRPr lang="ru-RU" sz="2200" dirty="0"/>
          </a:p>
        </p:txBody>
      </p:sp>
      <p:pic>
        <p:nvPicPr>
          <p:cNvPr id="16388" name="Содержимое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88913"/>
            <a:ext cx="5040313" cy="3095625"/>
          </a:xfrm>
          <a:noFill/>
        </p:spPr>
      </p:pic>
      <p:pic>
        <p:nvPicPr>
          <p:cNvPr id="16389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573463"/>
            <a:ext cx="50752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39261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09975" cy="563563"/>
          </a:xfrm>
        </p:spPr>
        <p:txBody>
          <a:bodyPr/>
          <a:lstStyle/>
          <a:p>
            <a:r>
              <a:rPr lang="ru-RU" sz="2800" smtClean="0"/>
              <a:t>Знакомство с буквой</a:t>
            </a:r>
          </a:p>
        </p:txBody>
      </p:sp>
      <p:sp>
        <p:nvSpPr>
          <p:cNvPr id="17412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125538"/>
            <a:ext cx="3683000" cy="5000625"/>
          </a:xfrm>
        </p:spPr>
        <p:txBody>
          <a:bodyPr/>
          <a:lstStyle/>
          <a:p>
            <a:r>
              <a:rPr lang="ru-RU" sz="3200" smtClean="0"/>
              <a:t>Я по лесенке иду</a:t>
            </a:r>
          </a:p>
          <a:p>
            <a:r>
              <a:rPr lang="ru-RU" sz="3200" smtClean="0"/>
              <a:t>И распеваю песенку:</a:t>
            </a:r>
          </a:p>
          <a:p>
            <a:r>
              <a:rPr lang="ru-RU" sz="3200" smtClean="0"/>
              <a:t>Ла-ла-ла да ля-ля-ля.</a:t>
            </a:r>
          </a:p>
          <a:p>
            <a:r>
              <a:rPr lang="ru-RU" sz="3200" smtClean="0"/>
              <a:t>Вот вся песенка моя.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Критерии оценки работы</a:t>
            </a: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</a:t>
            </a:r>
            <a:r>
              <a:rPr lang="ru-RU" sz="3600" smtClean="0"/>
              <a:t>1)  Я умею слышать звуки </a:t>
            </a:r>
            <a:r>
              <a:rPr lang="ru-RU" sz="3600" smtClean="0">
                <a:sym typeface="Symbol" pitchFamily="18" charset="2"/>
              </a:rPr>
              <a:t></a:t>
            </a:r>
            <a:r>
              <a:rPr lang="ru-RU" sz="3600" smtClean="0"/>
              <a:t>л</a:t>
            </a:r>
            <a:r>
              <a:rPr lang="ru-RU" sz="3600" smtClean="0">
                <a:sym typeface="Symbol" pitchFamily="18" charset="2"/>
              </a:rPr>
              <a:t></a:t>
            </a:r>
            <a:r>
              <a:rPr lang="ru-RU" sz="3600" smtClean="0"/>
              <a:t>, </a:t>
            </a:r>
            <a:r>
              <a:rPr lang="ru-RU" sz="3600" smtClean="0">
                <a:sym typeface="Symbol" pitchFamily="18" charset="2"/>
              </a:rPr>
              <a:t></a:t>
            </a:r>
            <a:r>
              <a:rPr lang="ru-RU" sz="3600" smtClean="0"/>
              <a:t>л</a:t>
            </a:r>
            <a:r>
              <a:rPr lang="ru-RU" sz="3600" baseline="30000" smtClean="0"/>
              <a:t>,</a:t>
            </a:r>
            <a:r>
              <a:rPr lang="ru-RU" sz="3600" smtClean="0">
                <a:sym typeface="Symbol" pitchFamily="18" charset="2"/>
              </a:rPr>
              <a:t></a:t>
            </a:r>
            <a:r>
              <a:rPr lang="ru-RU" sz="3600" smtClean="0"/>
              <a:t> в словах и отличать их от других.</a:t>
            </a:r>
          </a:p>
          <a:p>
            <a:pPr>
              <a:buFont typeface="Arial" charset="0"/>
              <a:buNone/>
            </a:pPr>
            <a:r>
              <a:rPr lang="ru-RU" sz="3600" smtClean="0"/>
              <a:t>  2)  Я умею строить схемы слов со звуками </a:t>
            </a:r>
            <a:r>
              <a:rPr lang="ru-RU" sz="3600" smtClean="0">
                <a:sym typeface="Symbol" pitchFamily="18" charset="2"/>
              </a:rPr>
              <a:t></a:t>
            </a:r>
            <a:r>
              <a:rPr lang="ru-RU" sz="3600" smtClean="0"/>
              <a:t>л</a:t>
            </a:r>
            <a:r>
              <a:rPr lang="ru-RU" sz="3600" smtClean="0">
                <a:sym typeface="Symbol" pitchFamily="18" charset="2"/>
              </a:rPr>
              <a:t></a:t>
            </a:r>
            <a:r>
              <a:rPr lang="ru-RU" sz="3600" smtClean="0"/>
              <a:t>, </a:t>
            </a:r>
            <a:r>
              <a:rPr lang="ru-RU" sz="3600" smtClean="0">
                <a:sym typeface="Symbol" pitchFamily="18" charset="2"/>
              </a:rPr>
              <a:t></a:t>
            </a:r>
            <a:r>
              <a:rPr lang="ru-RU" sz="3600" smtClean="0"/>
              <a:t>л</a:t>
            </a:r>
            <a:r>
              <a:rPr lang="ru-RU" sz="3600" baseline="30000" smtClean="0"/>
              <a:t>,</a:t>
            </a:r>
            <a:r>
              <a:rPr lang="ru-RU" sz="3600" smtClean="0">
                <a:sym typeface="Symbol" pitchFamily="18" charset="2"/>
              </a:rPr>
              <a:t></a:t>
            </a:r>
            <a:r>
              <a:rPr lang="ru-RU" sz="3600" smtClean="0"/>
              <a:t> в словах и обозначать их буквами.</a:t>
            </a:r>
          </a:p>
          <a:p>
            <a:pPr>
              <a:buFont typeface="Arial" charset="0"/>
              <a:buNone/>
            </a:pPr>
            <a:r>
              <a:rPr lang="ru-RU" sz="3600" smtClean="0"/>
              <a:t>  3)  Я умею читать слова  с буквой Л.</a:t>
            </a:r>
          </a:p>
          <a:p>
            <a:pPr>
              <a:buFont typeface="Arial" charset="0"/>
              <a:buNone/>
            </a:pPr>
            <a:r>
              <a:rPr lang="ru-RU" sz="3600" smtClean="0"/>
              <a:t>  4)  Я умею различать и называть животных</a:t>
            </a:r>
            <a:r>
              <a:rPr lang="ru-RU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925"/>
          </a:xfrm>
        </p:spPr>
        <p:txBody>
          <a:bodyPr/>
          <a:lstStyle/>
          <a:p>
            <a:r>
              <a:rPr lang="ru-RU" sz="4800" smtClean="0"/>
              <a:t>Задание 2</a:t>
            </a:r>
          </a:p>
        </p:txBody>
      </p:sp>
      <p:pic>
        <p:nvPicPr>
          <p:cNvPr id="4" name="i-main-pic" descr="Картинка 2 из 23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638" y="273050"/>
            <a:ext cx="4464050" cy="6035675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68313" y="1412875"/>
            <a:ext cx="3008312" cy="4691063"/>
          </a:xfrm>
        </p:spPr>
        <p:txBody>
          <a:bodyPr rtlCol="0">
            <a:normAutofit fontScale="97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/>
              <a:t>тигр,  слон,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/>
              <a:t> косуля, верблюд, лев,  дятел, тетерев, филин, глухарь, сова, ласточка.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План разбора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1.Произнеси слово.</a:t>
            </a:r>
          </a:p>
          <a:p>
            <a:pPr>
              <a:buFont typeface="Arial" charset="0"/>
              <a:buNone/>
            </a:pPr>
            <a:r>
              <a:rPr lang="ru-RU" smtClean="0"/>
              <a:t>2.Выдели каждый звук в слове.</a:t>
            </a:r>
          </a:p>
          <a:p>
            <a:pPr>
              <a:buFont typeface="Arial" charset="0"/>
              <a:buNone/>
            </a:pPr>
            <a:r>
              <a:rPr lang="ru-RU" smtClean="0"/>
              <a:t>3.Дай им характеристику.</a:t>
            </a:r>
          </a:p>
          <a:p>
            <a:pPr>
              <a:buFont typeface="Arial" charset="0"/>
              <a:buNone/>
            </a:pPr>
            <a:r>
              <a:rPr lang="ru-RU" smtClean="0"/>
              <a:t>4.Обозначь нужным цветом.</a:t>
            </a:r>
          </a:p>
          <a:p>
            <a:pPr>
              <a:buFont typeface="Arial" charset="0"/>
              <a:buNone/>
            </a:pPr>
            <a:r>
              <a:rPr lang="ru-RU" smtClean="0"/>
              <a:t>5.Проверь себя.</a:t>
            </a:r>
          </a:p>
          <a:p>
            <a:pPr>
              <a:buFont typeface="Arial" charset="0"/>
              <a:buNone/>
            </a:pPr>
            <a:r>
              <a:rPr lang="ru-RU" smtClean="0"/>
              <a:t>6.Поставь в слове ударение. </a:t>
            </a:r>
          </a:p>
          <a:p>
            <a:pPr>
              <a:buFont typeface="Arial" charset="0"/>
              <a:buNone/>
            </a:pPr>
            <a:r>
              <a:rPr lang="ru-RU" smtClean="0"/>
              <a:t>7.Раздели на слоги.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Игра «Соотнеси схему и слова»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</a:t>
            </a:r>
            <a:r>
              <a:rPr lang="ru-RU" b="1" i="1" smtClean="0"/>
              <a:t>лоси </a:t>
            </a:r>
            <a:r>
              <a:rPr lang="ru-RU" smtClean="0"/>
              <a:t>                                                         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  </a:t>
            </a:r>
            <a:r>
              <a:rPr lang="ru-RU" b="1" i="1" smtClean="0"/>
              <a:t>волк  </a:t>
            </a:r>
            <a:r>
              <a:rPr lang="ru-RU" smtClean="0"/>
              <a:t>                         </a:t>
            </a:r>
          </a:p>
          <a:p>
            <a:pPr>
              <a:buFont typeface="Arial" charset="0"/>
              <a:buNone/>
            </a:pPr>
            <a:r>
              <a:rPr lang="ru-RU" smtClean="0"/>
              <a:t> </a:t>
            </a:r>
          </a:p>
          <a:p>
            <a:pPr>
              <a:buFont typeface="Arial" charset="0"/>
              <a:buNone/>
            </a:pPr>
            <a:r>
              <a:rPr lang="ru-RU" smtClean="0"/>
              <a:t> </a:t>
            </a:r>
            <a:r>
              <a:rPr lang="ru-RU" b="1" i="1" smtClean="0"/>
              <a:t>белка</a:t>
            </a:r>
            <a:r>
              <a:rPr lang="ru-RU" smtClean="0"/>
              <a:t>                   </a:t>
            </a:r>
          </a:p>
          <a:p>
            <a:endParaRPr lang="ru-RU" smtClean="0"/>
          </a:p>
        </p:txBody>
      </p:sp>
      <p:pic>
        <p:nvPicPr>
          <p:cNvPr id="21508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636838"/>
            <a:ext cx="2879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557338"/>
            <a:ext cx="23034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860800"/>
            <a:ext cx="23034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 из 237">
            <a:hlinkClick r:id="rId5" tgtFrame="_blank"/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516688" y="4076700"/>
            <a:ext cx="2376487" cy="25923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692275" y="3141663"/>
            <a:ext cx="1584325" cy="1150937"/>
          </a:xfrm>
          <a:prstGeom prst="straightConnector1">
            <a:avLst/>
          </a:prstGeom>
          <a:ln w="50800" cmpd="sng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547813" y="1916113"/>
            <a:ext cx="1800225" cy="2592387"/>
          </a:xfrm>
          <a:prstGeom prst="straightConnector1">
            <a:avLst/>
          </a:prstGeom>
          <a:ln w="50800" cmpd="sng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619250" y="1844675"/>
            <a:ext cx="1657350" cy="1223963"/>
          </a:xfrm>
          <a:prstGeom prst="straightConnector1">
            <a:avLst/>
          </a:prstGeom>
          <a:ln w="50800" cmpd="sng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261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Symbol</vt:lpstr>
      <vt:lpstr>Тема Office</vt:lpstr>
      <vt:lpstr>Интегрированный урок обучение грамоте + окружающий мир   1 класс</vt:lpstr>
      <vt:lpstr>       загадка</vt:lpstr>
      <vt:lpstr>Слайд 3</vt:lpstr>
      <vt:lpstr>Задание 1</vt:lpstr>
      <vt:lpstr>Знакомство с буквой</vt:lpstr>
      <vt:lpstr>Критерии оценки работы</vt:lpstr>
      <vt:lpstr>Задание 2</vt:lpstr>
      <vt:lpstr>План разбора</vt:lpstr>
      <vt:lpstr>  Игра «Соотнеси схему и слова»  </vt:lpstr>
      <vt:lpstr>ло – сло –мла –нул -лы</vt:lpstr>
      <vt:lpstr>Какие бывают животные</vt:lpstr>
      <vt:lpstr>фотовыставка</vt:lpstr>
      <vt:lpstr>Слайд 13</vt:lpstr>
      <vt:lpstr>Слайд 14</vt:lpstr>
      <vt:lpstr>Слайд 15</vt:lpstr>
      <vt:lpstr>Слайд 16</vt:lpstr>
      <vt:lpstr>СПАСИБО 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</dc:title>
  <dc:creator>Валентина</dc:creator>
  <cp:lastModifiedBy>nadezhda.pronskaya</cp:lastModifiedBy>
  <cp:revision>162</cp:revision>
  <dcterms:created xsi:type="dcterms:W3CDTF">2013-01-20T08:35:56Z</dcterms:created>
  <dcterms:modified xsi:type="dcterms:W3CDTF">2013-04-04T09:08:24Z</dcterms:modified>
</cp:coreProperties>
</file>