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69" r:id="rId5"/>
    <p:sldId id="271" r:id="rId6"/>
    <p:sldId id="261" r:id="rId7"/>
    <p:sldId id="263" r:id="rId8"/>
    <p:sldId id="264" r:id="rId9"/>
    <p:sldId id="266" r:id="rId10"/>
    <p:sldId id="281" r:id="rId11"/>
    <p:sldId id="284" r:id="rId12"/>
    <p:sldId id="286" r:id="rId13"/>
    <p:sldId id="285" r:id="rId14"/>
    <p:sldId id="273" r:id="rId15"/>
    <p:sldId id="275" r:id="rId16"/>
    <p:sldId id="282" r:id="rId17"/>
    <p:sldId id="280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51" autoAdjust="0"/>
  </p:normalViewPr>
  <p:slideViewPr>
    <p:cSldViewPr>
      <p:cViewPr>
        <p:scale>
          <a:sx n="71" d="100"/>
          <a:sy n="71" d="100"/>
        </p:scale>
        <p:origin x="-11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3723-01CC-4B04-B088-ABAE798C496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33286-9772-49DA-85A1-53E405143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1"/>
            <a:ext cx="792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6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Однородные члены предложения и знаки препинания при них.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5214950"/>
            <a:ext cx="4225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подготовила и провела </a:t>
            </a:r>
            <a:br>
              <a:rPr lang="ru-RU" dirty="0" smtClean="0"/>
            </a:br>
            <a:r>
              <a:rPr lang="ru-RU" dirty="0" smtClean="0"/>
              <a:t>учитель начальных классов МКОУ школы</a:t>
            </a:r>
            <a:br>
              <a:rPr lang="ru-RU" dirty="0" smtClean="0"/>
            </a:br>
            <a:r>
              <a:rPr lang="ru-RU" dirty="0" smtClean="0"/>
              <a:t>с. Хороль    Быева Ирина Анатольевна.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2000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786314" y="2000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28926" y="45005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929190" y="45005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14810" y="1857364"/>
            <a:ext cx="492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,</a:t>
            </a:r>
            <a:endParaRPr lang="ru-RU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4429132"/>
            <a:ext cx="1013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и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8" name="Picture 5" descr="31b73af89d1a8438836c73200f679a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876425" cy="15525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43042" y="2000240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1.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4429132"/>
            <a:ext cx="112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2.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64613" cy="13684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1. </a:t>
            </a:r>
            <a:r>
              <a:rPr lang="ru-RU" sz="2800" dirty="0" smtClean="0">
                <a:solidFill>
                  <a:srgbClr val="FF3300"/>
                </a:solidFill>
                <a:latin typeface="Arial Black" pitchFamily="34" charset="0"/>
              </a:rPr>
              <a:t>Подула </a:t>
            </a:r>
            <a:r>
              <a:rPr lang="ru-RU" sz="2800" dirty="0">
                <a:solidFill>
                  <a:srgbClr val="FF3300"/>
                </a:solidFill>
                <a:latin typeface="Arial Black" pitchFamily="34" charset="0"/>
              </a:rPr>
              <a:t>зима холодом сорвала листья с </a:t>
            </a:r>
            <a:r>
              <a:rPr lang="ru-RU" sz="2800" dirty="0" smtClean="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FF3300"/>
                </a:solidFill>
                <a:latin typeface="Arial Black" pitchFamily="34" charset="0"/>
              </a:rPr>
              <a:t>   деревьев  да разметала </a:t>
            </a:r>
            <a:r>
              <a:rPr lang="ru-RU" sz="2800" dirty="0">
                <a:solidFill>
                  <a:srgbClr val="FF3300"/>
                </a:solidFill>
                <a:latin typeface="Arial Black" pitchFamily="34" charset="0"/>
              </a:rPr>
              <a:t>их по дорогам.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00050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90000"/>
            </a:pP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Arial Black" pitchFamily="34" charset="0"/>
              </a:rPr>
              <a:t>2</a:t>
            </a:r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. И подула </a:t>
            </a: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зима холодом </a:t>
            </a:r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и сорвала </a:t>
            </a: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листья с деревьев и </a:t>
            </a:r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разметала </a:t>
            </a: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их по дорогам.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71803" y="2819401"/>
            <a:ext cx="4643013" cy="1200151"/>
            <a:chOff x="3312" y="1776"/>
            <a:chExt cx="1791" cy="756"/>
          </a:xfrm>
        </p:grpSpPr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3643" y="1776"/>
              <a:ext cx="34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7200" dirty="0">
                  <a:latin typeface="Times New Roman" pitchFamily="18" charset="0"/>
                </a:rPr>
                <a:t>,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312" y="1980"/>
              <a:ext cx="1791" cy="426"/>
              <a:chOff x="3648" y="1980"/>
              <a:chExt cx="1791" cy="426"/>
            </a:xfrm>
          </p:grpSpPr>
          <p:sp>
            <p:nvSpPr>
              <p:cNvPr id="1036" name="Oval 12"/>
              <p:cNvSpPr>
                <a:spLocks noChangeArrowheads="1"/>
              </p:cNvSpPr>
              <p:nvPr/>
            </p:nvSpPr>
            <p:spPr bwMode="auto">
              <a:xfrm>
                <a:off x="3648" y="1980"/>
                <a:ext cx="248" cy="4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Oval 13"/>
              <p:cNvSpPr>
                <a:spLocks noChangeArrowheads="1"/>
              </p:cNvSpPr>
              <p:nvPr/>
            </p:nvSpPr>
            <p:spPr bwMode="auto">
              <a:xfrm>
                <a:off x="4199" y="1980"/>
                <a:ext cx="248" cy="4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Oval 14"/>
              <p:cNvSpPr>
                <a:spLocks noChangeArrowheads="1"/>
              </p:cNvSpPr>
              <p:nvPr/>
            </p:nvSpPr>
            <p:spPr bwMode="auto">
              <a:xfrm>
                <a:off x="5184" y="1980"/>
                <a:ext cx="255" cy="4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4221" y="1776"/>
              <a:ext cx="63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7200" dirty="0" smtClean="0">
                  <a:latin typeface="Times New Roman" pitchFamily="18" charset="0"/>
                </a:rPr>
                <a:t>,</a:t>
              </a:r>
              <a:r>
                <a:rPr kumimoji="1" lang="en-US" sz="7200" dirty="0" smtClean="0">
                  <a:latin typeface="Times New Roman" pitchFamily="18" charset="0"/>
                </a:rPr>
                <a:t> </a:t>
              </a:r>
              <a:r>
                <a:rPr kumimoji="1" lang="ru-RU" sz="6000" dirty="0" smtClean="0">
                  <a:latin typeface="Times New Roman" pitchFamily="18" charset="0"/>
                </a:rPr>
                <a:t>да</a:t>
              </a:r>
              <a:endParaRPr kumimoji="1" lang="ru-RU" sz="6000" dirty="0">
                <a:latin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857619" y="5143512"/>
            <a:ext cx="4063952" cy="1303377"/>
            <a:chOff x="3922" y="3216"/>
            <a:chExt cx="901" cy="749"/>
          </a:xfrm>
        </p:grpSpPr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100" y="3216"/>
              <a:ext cx="274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7200" dirty="0">
                  <a:latin typeface="Times New Roman" pitchFamily="18" charset="0"/>
                </a:rPr>
                <a:t>,</a:t>
              </a: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922" y="3476"/>
              <a:ext cx="901" cy="436"/>
              <a:chOff x="4306" y="2036"/>
              <a:chExt cx="901" cy="436"/>
            </a:xfrm>
          </p:grpSpPr>
          <p:sp>
            <p:nvSpPr>
              <p:cNvPr id="1042" name="Oval 18"/>
              <p:cNvSpPr>
                <a:spLocks noChangeArrowheads="1"/>
              </p:cNvSpPr>
              <p:nvPr/>
            </p:nvSpPr>
            <p:spPr bwMode="auto">
              <a:xfrm>
                <a:off x="4306" y="2036"/>
                <a:ext cx="177" cy="37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3" name="Oval 19"/>
              <p:cNvSpPr>
                <a:spLocks noChangeArrowheads="1"/>
              </p:cNvSpPr>
              <p:nvPr/>
            </p:nvSpPr>
            <p:spPr bwMode="auto">
              <a:xfrm>
                <a:off x="4670" y="2063"/>
                <a:ext cx="172" cy="40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Oval 20"/>
              <p:cNvSpPr>
                <a:spLocks noChangeArrowheads="1"/>
              </p:cNvSpPr>
              <p:nvPr/>
            </p:nvSpPr>
            <p:spPr bwMode="auto">
              <a:xfrm>
                <a:off x="5035" y="2063"/>
                <a:ext cx="172" cy="3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4173" y="3240"/>
              <a:ext cx="627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7200" dirty="0" smtClean="0">
                  <a:latin typeface="Times New Roman" pitchFamily="18" charset="0"/>
                </a:rPr>
                <a:t>      ,</a:t>
              </a:r>
              <a:r>
                <a:rPr kumimoji="1" lang="ru-RU" sz="6000" dirty="0" smtClean="0">
                  <a:latin typeface="Times New Roman" pitchFamily="18" charset="0"/>
                </a:rPr>
                <a:t>и</a:t>
              </a:r>
              <a:endParaRPr kumimoji="1" lang="ru-RU" sz="7200" dirty="0">
                <a:latin typeface="Times New Roman" pitchFamily="18" charset="0"/>
              </a:endParaRPr>
            </a:p>
          </p:txBody>
        </p:sp>
      </p:grpSp>
      <p:pic>
        <p:nvPicPr>
          <p:cNvPr id="1048" name="Picture 24" descr="ebb5ea85996faccf2d27f7f983863b1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997200"/>
            <a:ext cx="914400" cy="914400"/>
          </a:xfrm>
          <a:prstGeom prst="rect">
            <a:avLst/>
          </a:prstGeom>
          <a:noFill/>
        </p:spPr>
      </p:pic>
      <p:pic>
        <p:nvPicPr>
          <p:cNvPr id="20" name="Picture 5" descr="31b73af89d1a8438836c73200f679a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876425" cy="155257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357554" y="214290"/>
            <a:ext cx="203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Тест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1802" y="5429264"/>
            <a:ext cx="145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и</a:t>
            </a:r>
            <a:endParaRPr lang="ru-RU" sz="6000" dirty="0"/>
          </a:p>
        </p:txBody>
      </p:sp>
      <p:sp>
        <p:nvSpPr>
          <p:cNvPr id="24" name="TextBox 23"/>
          <p:cNvSpPr txBox="1"/>
          <p:nvPr/>
        </p:nvSpPr>
        <p:spPr>
          <a:xfrm>
            <a:off x="4429124" y="535782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 и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1" build="p"/>
      <p:bldP spid="1029" grpId="0"/>
      <p:bldP spid="10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8868"/>
            <a:ext cx="8964613" cy="128588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.    </a:t>
            </a:r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Ворон </a:t>
            </a:r>
            <a:r>
              <a:rPr lang="ru-RU" dirty="0">
                <a:solidFill>
                  <a:srgbClr val="FF3300"/>
                </a:solidFill>
                <a:latin typeface="Arial Black" pitchFamily="34" charset="0"/>
              </a:rPr>
              <a:t>взмахнул крыльями поднялся с дерева.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4572008"/>
            <a:ext cx="91440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90000"/>
            </a:pPr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Arial Black" pitchFamily="34" charset="0"/>
              </a:rPr>
              <a:t>2</a:t>
            </a:r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.   Ворон </a:t>
            </a: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взмахнул крыльями </a:t>
            </a:r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но не   </a:t>
            </a:r>
          </a:p>
          <a:p>
            <a:pPr>
              <a:spcBef>
                <a:spcPct val="20000"/>
              </a:spcBef>
              <a:buSzPct val="90000"/>
            </a:pPr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  поднялся </a:t>
            </a: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с дерева. 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05400" y="3358356"/>
            <a:ext cx="1828800" cy="1199648"/>
            <a:chOff x="3648" y="1840"/>
            <a:chExt cx="1152" cy="75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648" y="2064"/>
              <a:ext cx="1152" cy="336"/>
              <a:chOff x="3264" y="2112"/>
              <a:chExt cx="1152" cy="336"/>
            </a:xfrm>
          </p:grpSpPr>
          <p:sp>
            <p:nvSpPr>
              <p:cNvPr id="18439" name="Oval 7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4128" y="1840"/>
              <a:ext cx="240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7200" dirty="0">
                  <a:latin typeface="Times New Roman" pitchFamily="18" charset="0"/>
                </a:rPr>
                <a:t>,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81600" y="5572140"/>
            <a:ext cx="1905000" cy="1000132"/>
            <a:chOff x="3552" y="3456"/>
            <a:chExt cx="1200" cy="523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552" y="3605"/>
              <a:ext cx="1200" cy="331"/>
              <a:chOff x="3408" y="3605"/>
              <a:chExt cx="1200" cy="331"/>
            </a:xfrm>
          </p:grpSpPr>
          <p:sp>
            <p:nvSpPr>
              <p:cNvPr id="18444" name="Oval 12"/>
              <p:cNvSpPr>
                <a:spLocks noChangeArrowheads="1"/>
              </p:cNvSpPr>
              <p:nvPr/>
            </p:nvSpPr>
            <p:spPr bwMode="auto">
              <a:xfrm>
                <a:off x="3408" y="3605"/>
                <a:ext cx="381" cy="3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5" name="Oval 13"/>
              <p:cNvSpPr>
                <a:spLocks noChangeArrowheads="1"/>
              </p:cNvSpPr>
              <p:nvPr/>
            </p:nvSpPr>
            <p:spPr bwMode="auto">
              <a:xfrm>
                <a:off x="4239" y="3605"/>
                <a:ext cx="369" cy="3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4032" y="3456"/>
              <a:ext cx="4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4800" dirty="0" smtClean="0">
                  <a:latin typeface="Times New Roman" pitchFamily="18" charset="0"/>
                </a:rPr>
                <a:t>, </a:t>
              </a:r>
              <a:endParaRPr kumimoji="1" lang="ru-RU" sz="4800" dirty="0">
                <a:latin typeface="Times New Roman" pitchFamily="18" charset="0"/>
              </a:endParaRPr>
            </a:p>
          </p:txBody>
        </p:sp>
      </p:grpSp>
      <p:pic>
        <p:nvPicPr>
          <p:cNvPr id="18448" name="Picture 16" descr="a9753454705bb3dd3bf2ee4bb37a98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16563"/>
            <a:ext cx="1296987" cy="1008062"/>
          </a:xfrm>
          <a:prstGeom prst="rect">
            <a:avLst/>
          </a:prstGeom>
          <a:noFill/>
        </p:spPr>
      </p:pic>
      <p:pic>
        <p:nvPicPr>
          <p:cNvPr id="15" name="Picture 5" descr="31b73af89d1a8438836c73200f679a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876425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43050"/>
            <a:ext cx="8713787" cy="121444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.   </a:t>
            </a:r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Писк  </a:t>
            </a:r>
            <a:r>
              <a:rPr lang="ru-RU" dirty="0">
                <a:solidFill>
                  <a:srgbClr val="FF3300"/>
                </a:solidFill>
                <a:latin typeface="Arial Black" pitchFamily="34" charset="0"/>
              </a:rPr>
              <a:t>шум  пение наполнили зелёный островок.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3810000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90000"/>
            </a:pPr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2.   Писк  </a:t>
            </a:r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шум и пение наполнили зелёный островок.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59338" y="2276475"/>
            <a:ext cx="2971800" cy="1189038"/>
            <a:chOff x="3312" y="1536"/>
            <a:chExt cx="1872" cy="749"/>
          </a:xfrm>
        </p:grpSpPr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3744" y="1536"/>
              <a:ext cx="24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7200">
                  <a:latin typeface="Times New Roman" pitchFamily="18" charset="0"/>
                </a:rPr>
                <a:t>,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312" y="1767"/>
              <a:ext cx="1872" cy="405"/>
              <a:chOff x="3648" y="2007"/>
              <a:chExt cx="1872" cy="405"/>
            </a:xfrm>
          </p:grpSpPr>
          <p:sp>
            <p:nvSpPr>
              <p:cNvPr id="7176" name="Oval 8"/>
              <p:cNvSpPr>
                <a:spLocks noChangeArrowheads="1"/>
              </p:cNvSpPr>
              <p:nvPr/>
            </p:nvSpPr>
            <p:spPr bwMode="auto">
              <a:xfrm>
                <a:off x="3648" y="2052"/>
                <a:ext cx="404" cy="3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auto">
              <a:xfrm>
                <a:off x="4464" y="2007"/>
                <a:ext cx="398" cy="39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auto">
              <a:xfrm>
                <a:off x="5132" y="2007"/>
                <a:ext cx="388" cy="40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4512" y="1536"/>
              <a:ext cx="24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7200">
                  <a:latin typeface="Times New Roman" pitchFamily="18" charset="0"/>
                </a:rPr>
                <a:t>,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932364" y="4868863"/>
            <a:ext cx="3043238" cy="1189037"/>
            <a:chOff x="3312" y="2784"/>
            <a:chExt cx="1917" cy="749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312" y="3047"/>
              <a:ext cx="1917" cy="406"/>
              <a:chOff x="3648" y="2039"/>
              <a:chExt cx="1917" cy="406"/>
            </a:xfrm>
          </p:grpSpPr>
          <p:sp>
            <p:nvSpPr>
              <p:cNvPr id="7182" name="Oval 14"/>
              <p:cNvSpPr>
                <a:spLocks noChangeArrowheads="1"/>
              </p:cNvSpPr>
              <p:nvPr/>
            </p:nvSpPr>
            <p:spPr bwMode="auto">
              <a:xfrm>
                <a:off x="3648" y="2039"/>
                <a:ext cx="403" cy="3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3" name="Oval 15"/>
              <p:cNvSpPr>
                <a:spLocks noChangeArrowheads="1"/>
              </p:cNvSpPr>
              <p:nvPr/>
            </p:nvSpPr>
            <p:spPr bwMode="auto">
              <a:xfrm>
                <a:off x="4411" y="2039"/>
                <a:ext cx="389" cy="3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auto">
              <a:xfrm>
                <a:off x="5176" y="2039"/>
                <a:ext cx="389" cy="40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4512" y="2928"/>
              <a:ext cx="33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4800"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3792" y="2784"/>
              <a:ext cx="24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7200" dirty="0">
                  <a:latin typeface="Times New Roman" pitchFamily="18" charset="0"/>
                </a:rPr>
                <a:t>,</a:t>
              </a:r>
            </a:p>
          </p:txBody>
        </p:sp>
      </p:grpSp>
      <p:pic>
        <p:nvPicPr>
          <p:cNvPr id="7188" name="Picture 20" descr="1ba0c71bbf33ebe1754ab2a8d3f47d9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084763"/>
            <a:ext cx="1828800" cy="1619250"/>
          </a:xfrm>
          <a:prstGeom prst="rect">
            <a:avLst/>
          </a:prstGeom>
          <a:noFill/>
        </p:spPr>
      </p:pic>
      <p:pic>
        <p:nvPicPr>
          <p:cNvPr id="20" name="Picture 5" descr="31b73af89d1a8438836c73200f679a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876425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  <a:ln w="76200" cmpd="tri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800080"/>
                </a:solidFill>
              </a:rPr>
              <a:t>Знаки препинания при однородных членах</a:t>
            </a:r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1908175" y="1412875"/>
            <a:ext cx="5400675" cy="5040313"/>
          </a:xfrm>
          <a:prstGeom prst="ellipse">
            <a:avLst/>
          </a:prstGeom>
          <a:gradFill rotWithShape="0">
            <a:gsLst>
              <a:gs pos="0">
                <a:srgbClr val="FEE7F2"/>
              </a:gs>
              <a:gs pos="17999">
                <a:srgbClr val="FBD49C"/>
              </a:gs>
              <a:gs pos="39000">
                <a:srgbClr val="FBA97D"/>
              </a:gs>
              <a:gs pos="64000">
                <a:srgbClr val="FAC77D"/>
              </a:gs>
              <a:gs pos="82001">
                <a:srgbClr val="FEE7F2"/>
              </a:gs>
              <a:gs pos="100000">
                <a:srgbClr val="FBEAC7"/>
              </a:gs>
            </a:gsLst>
            <a:lin ang="2700000" scaled="1"/>
          </a:gradFill>
          <a:ln w="76200">
            <a:pattFill prst="pct80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843213" y="908050"/>
            <a:ext cx="36004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0" b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7956550" y="5589588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5" y="333375"/>
            <a:ext cx="7912127" cy="6264275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                </a:t>
            </a:r>
            <a:r>
              <a:rPr lang="ru-RU" b="1" i="1" u="sng" dirty="0" smtClean="0">
                <a:solidFill>
                  <a:srgbClr val="FF0000"/>
                </a:solidFill>
              </a:rPr>
              <a:t>Схемы соединения и разделения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                 однородных членов предложения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5400" dirty="0" smtClean="0">
                <a:solidFill>
                  <a:srgbClr val="0000FF"/>
                </a:solidFill>
              </a:rPr>
              <a:t>О </a:t>
            </a:r>
            <a:r>
              <a:rPr lang="ru-RU" sz="5400" dirty="0" smtClean="0">
                <a:solidFill>
                  <a:srgbClr val="009900"/>
                </a:solidFill>
              </a:rPr>
              <a:t>и</a:t>
            </a:r>
            <a:r>
              <a:rPr lang="ru-RU" sz="5400" dirty="0" smtClean="0">
                <a:solidFill>
                  <a:srgbClr val="0000FF"/>
                </a:solidFill>
              </a:rPr>
              <a:t> О.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5400" dirty="0" smtClean="0">
                <a:solidFill>
                  <a:srgbClr val="0000FF"/>
                </a:solidFill>
              </a:rPr>
              <a:t> О,О.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5400" dirty="0" smtClean="0">
                <a:solidFill>
                  <a:srgbClr val="0000FF"/>
                </a:solidFill>
              </a:rPr>
              <a:t>О, </a:t>
            </a:r>
            <a:r>
              <a:rPr lang="ru-RU" sz="5400" dirty="0" smtClean="0">
                <a:solidFill>
                  <a:srgbClr val="009900"/>
                </a:solidFill>
              </a:rPr>
              <a:t>а</a:t>
            </a:r>
            <a:r>
              <a:rPr lang="ru-RU" sz="5400" dirty="0" smtClean="0">
                <a:solidFill>
                  <a:srgbClr val="0000FF"/>
                </a:solidFill>
              </a:rPr>
              <a:t> О.</a:t>
            </a:r>
            <a:r>
              <a:rPr lang="ru-RU" dirty="0" smtClean="0">
                <a:solidFill>
                  <a:srgbClr val="0000FF"/>
                </a:solidFill>
              </a:rPr>
              <a:t>  </a:t>
            </a:r>
            <a:r>
              <a:rPr lang="ru-RU" b="1" dirty="0" smtClean="0">
                <a:solidFill>
                  <a:srgbClr val="0000FF"/>
                </a:solidFill>
              </a:rPr>
              <a:t>(могут употребляться союзы  </a:t>
            </a:r>
            <a:r>
              <a:rPr lang="ru-RU" sz="4000" b="1" dirty="0" smtClean="0">
                <a:solidFill>
                  <a:srgbClr val="009900"/>
                </a:solidFill>
              </a:rPr>
              <a:t>но, да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5400" dirty="0" smtClean="0">
                <a:solidFill>
                  <a:srgbClr val="0000FF"/>
                </a:solidFill>
              </a:rPr>
              <a:t>4. </a:t>
            </a:r>
            <a:r>
              <a:rPr lang="ru-RU" sz="5400" dirty="0" smtClean="0">
                <a:solidFill>
                  <a:srgbClr val="009900"/>
                </a:solidFill>
              </a:rPr>
              <a:t>и</a:t>
            </a:r>
            <a:r>
              <a:rPr lang="ru-RU" sz="5400" dirty="0" smtClean="0">
                <a:solidFill>
                  <a:srgbClr val="0000FF"/>
                </a:solidFill>
              </a:rPr>
              <a:t> О, </a:t>
            </a:r>
            <a:r>
              <a:rPr lang="ru-RU" sz="5400" dirty="0" smtClean="0">
                <a:solidFill>
                  <a:srgbClr val="009900"/>
                </a:solidFill>
              </a:rPr>
              <a:t>и</a:t>
            </a:r>
            <a:r>
              <a:rPr lang="ru-RU" sz="5400" dirty="0" smtClean="0">
                <a:solidFill>
                  <a:srgbClr val="0000FF"/>
                </a:solidFill>
              </a:rPr>
              <a:t> О, </a:t>
            </a:r>
            <a:r>
              <a:rPr lang="ru-RU" sz="5400" dirty="0" smtClean="0">
                <a:solidFill>
                  <a:srgbClr val="009900"/>
                </a:solidFill>
              </a:rPr>
              <a:t>и</a:t>
            </a:r>
            <a:r>
              <a:rPr lang="ru-RU" sz="5400" dirty="0" smtClean="0">
                <a:solidFill>
                  <a:srgbClr val="0000FF"/>
                </a:solidFill>
              </a:rPr>
              <a:t> О, </a:t>
            </a:r>
            <a:r>
              <a:rPr lang="ru-RU" sz="5400" dirty="0" smtClean="0">
                <a:solidFill>
                  <a:srgbClr val="009900"/>
                </a:solidFill>
              </a:rPr>
              <a:t>и</a:t>
            </a:r>
            <a:r>
              <a:rPr lang="ru-RU" sz="5400" dirty="0" smtClean="0">
                <a:solidFill>
                  <a:srgbClr val="0000FF"/>
                </a:solidFill>
              </a:rPr>
              <a:t> О.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5400" dirty="0" smtClean="0">
                <a:solidFill>
                  <a:srgbClr val="0000FF"/>
                </a:solidFill>
              </a:rPr>
              <a:t>5. О </a:t>
            </a:r>
            <a:r>
              <a:rPr lang="ru-RU" sz="5400" dirty="0" smtClean="0">
                <a:solidFill>
                  <a:srgbClr val="009900"/>
                </a:solidFill>
              </a:rPr>
              <a:t>и</a:t>
            </a:r>
            <a:r>
              <a:rPr lang="ru-RU" sz="5400" dirty="0" smtClean="0">
                <a:solidFill>
                  <a:srgbClr val="0000FF"/>
                </a:solidFill>
              </a:rPr>
              <a:t> О, О </a:t>
            </a:r>
            <a:r>
              <a:rPr lang="ru-RU" sz="5400" dirty="0" smtClean="0">
                <a:solidFill>
                  <a:srgbClr val="009900"/>
                </a:solidFill>
              </a:rPr>
              <a:t>и</a:t>
            </a:r>
            <a:r>
              <a:rPr lang="ru-RU" sz="5400" dirty="0" smtClean="0">
                <a:solidFill>
                  <a:srgbClr val="0000FF"/>
                </a:solidFill>
              </a:rPr>
              <a:t> О.</a:t>
            </a:r>
          </a:p>
        </p:txBody>
      </p:sp>
      <p:pic>
        <p:nvPicPr>
          <p:cNvPr id="3" name="Picture 5" descr="31b73af89d1a8438836c73200f679a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876425" cy="1552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7166"/>
            <a:ext cx="1988358" cy="137920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928802"/>
            <a:ext cx="2005015" cy="134440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71876"/>
            <a:ext cx="2005015" cy="1274865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214950"/>
            <a:ext cx="2005015" cy="125168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162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66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5" descr="31b73af89d1a8438836c73200f679a7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1876425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8313" y="404813"/>
            <a:ext cx="8207375" cy="6192837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716463" y="404813"/>
            <a:ext cx="0" cy="61928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900113" y="1196975"/>
            <a:ext cx="77041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116013" y="549275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Знаем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859338" y="549275"/>
            <a:ext cx="3673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Умеем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11188" y="1484312"/>
            <a:ext cx="38179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dirty="0">
                <a:solidFill>
                  <a:srgbClr val="0000FF"/>
                </a:solidFill>
                <a:latin typeface="Monotype Corsiva" pitchFamily="66" charset="0"/>
              </a:rPr>
              <a:t>1</a:t>
            </a:r>
            <a:r>
              <a:rPr lang="ru-RU" sz="4800" dirty="0">
                <a:solidFill>
                  <a:srgbClr val="0000FF"/>
                </a:solidFill>
                <a:latin typeface="Monotype Corsiva" pitchFamily="66" charset="0"/>
              </a:rPr>
              <a:t>. Признаки  однородных членов предложения</a:t>
            </a:r>
            <a:endParaRPr lang="ru-RU" sz="4800" b="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859338" y="1196975"/>
            <a:ext cx="381635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ru-RU" sz="2800" dirty="0">
                <a:solidFill>
                  <a:srgbClr val="0000FF"/>
                </a:solidFill>
                <a:latin typeface="Monotype Corsiva" pitchFamily="66" charset="0"/>
              </a:rPr>
              <a:t>Находить в тексте  однородные члены предложения</a:t>
            </a:r>
          </a:p>
          <a:p>
            <a:pPr marL="342900" indent="-342900" algn="l">
              <a:buFontTx/>
              <a:buAutoNum type="arabicPeriod"/>
            </a:pPr>
            <a:r>
              <a:rPr lang="ru-RU" sz="2800" dirty="0">
                <a:solidFill>
                  <a:srgbClr val="0000FF"/>
                </a:solidFill>
                <a:latin typeface="Monotype Corsiva" pitchFamily="66" charset="0"/>
              </a:rPr>
              <a:t>Правильно расставлять знаки препинания</a:t>
            </a: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.</a:t>
            </a:r>
            <a:endParaRPr lang="ru-RU" sz="2800" dirty="0">
              <a:solidFill>
                <a:srgbClr val="0000FF"/>
              </a:solidFill>
              <a:latin typeface="Monotype Corsiva" pitchFamily="66" charset="0"/>
            </a:endParaRPr>
          </a:p>
          <a:p>
            <a:pPr marL="342900" indent="-342900" algn="l">
              <a:buFontTx/>
              <a:buAutoNum type="arabicPeriod"/>
            </a:pPr>
            <a:r>
              <a:rPr lang="ru-RU" sz="2800" dirty="0">
                <a:solidFill>
                  <a:srgbClr val="0000FF"/>
                </a:solidFill>
                <a:latin typeface="Monotype Corsiva" pitchFamily="66" charset="0"/>
              </a:rPr>
              <a:t>Составлять схемы предложений с однородными членами</a:t>
            </a:r>
          </a:p>
          <a:p>
            <a:pPr marL="342900" indent="-342900" algn="l"/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468313" y="1196975"/>
            <a:ext cx="15827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8532813" y="1196975"/>
            <a:ext cx="1428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Picture 14" descr="¦¬¦-TЖ¦-¦- ¦+TГ¦-¦-TОTЙ¦¬¦¦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286124"/>
            <a:ext cx="2520950" cy="3240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y8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2428868"/>
            <a:ext cx="3436954" cy="33570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000108"/>
            <a:ext cx="7834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Спасибо за работу!</a:t>
            </a:r>
            <a:endParaRPr lang="ru-RU" sz="7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28596" y="428604"/>
            <a:ext cx="8207375" cy="6192837"/>
          </a:xfrm>
          <a:prstGeom prst="rect">
            <a:avLst/>
          </a:prstGeom>
          <a:gradFill rotWithShape="1">
            <a:gsLst>
              <a:gs pos="0">
                <a:srgbClr val="FEE7F2"/>
              </a:gs>
              <a:gs pos="8999">
                <a:srgbClr val="FBD49C"/>
              </a:gs>
              <a:gs pos="19500">
                <a:srgbClr val="FBA97D"/>
              </a:gs>
              <a:gs pos="32000">
                <a:srgbClr val="FAC77D"/>
              </a:gs>
              <a:gs pos="41001">
                <a:srgbClr val="FEE7F2"/>
              </a:gs>
              <a:gs pos="50000">
                <a:srgbClr val="FBEAC7"/>
              </a:gs>
              <a:gs pos="59000">
                <a:srgbClr val="FEE7F2"/>
              </a:gs>
              <a:gs pos="68000">
                <a:srgbClr val="FAC77D"/>
              </a:gs>
              <a:gs pos="80500">
                <a:srgbClr val="FBA97D"/>
              </a:gs>
              <a:gs pos="91001">
                <a:srgbClr val="FBD49C"/>
              </a:gs>
              <a:gs pos="100000">
                <a:srgbClr val="FEE7F2"/>
              </a:gs>
            </a:gsLst>
            <a:lin ang="2700000" scaled="1"/>
          </a:gradFill>
          <a:ln w="571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716463" y="404813"/>
            <a:ext cx="0" cy="61928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900113" y="1196975"/>
            <a:ext cx="77041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57224" y="549275"/>
            <a:ext cx="3643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надо знать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859338" y="549275"/>
            <a:ext cx="3673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надо уметь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11188" y="1484313"/>
            <a:ext cx="381793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dirty="0">
                <a:solidFill>
                  <a:srgbClr val="0000FF"/>
                </a:solidFill>
                <a:latin typeface="Monotype Corsiva" pitchFamily="66" charset="0"/>
              </a:rPr>
              <a:t>1</a:t>
            </a:r>
            <a:r>
              <a:rPr lang="ru-RU" sz="4000" dirty="0">
                <a:solidFill>
                  <a:srgbClr val="0000FF"/>
                </a:solidFill>
                <a:latin typeface="Script MT Bold" pitchFamily="66" charset="0"/>
              </a:rPr>
              <a:t>. </a:t>
            </a:r>
            <a:r>
              <a:rPr lang="ru-RU" sz="4400" dirty="0">
                <a:solidFill>
                  <a:srgbClr val="0000FF"/>
                </a:solidFill>
                <a:latin typeface="Monotype Corsiva" pitchFamily="66" charset="0"/>
              </a:rPr>
              <a:t>Признаки  однородных членов предложения</a:t>
            </a:r>
            <a:endParaRPr lang="ru-RU" sz="4400" b="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859338" y="1196975"/>
            <a:ext cx="381635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</a:rPr>
              <a:t>Правильно расставлять знаки препинания.</a:t>
            </a:r>
          </a:p>
          <a:p>
            <a:pPr marL="342900" indent="-342900">
              <a:buFontTx/>
              <a:buAutoNum type="arabicPeriod"/>
            </a:pPr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</a:rPr>
              <a:t>Находить в тексте  однородные члены предложения.</a:t>
            </a:r>
          </a:p>
          <a:p>
            <a:pPr marL="342900" indent="-342900">
              <a:buFontTx/>
              <a:buAutoNum type="arabicPeriod"/>
            </a:pPr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</a:rPr>
              <a:t>Употреблять однородные члены в своей </a:t>
            </a:r>
            <a:r>
              <a:rPr lang="ru-RU" sz="3600" dirty="0">
                <a:solidFill>
                  <a:srgbClr val="0000FF"/>
                </a:solidFill>
                <a:latin typeface="Monotype Corsiva" pitchFamily="66" charset="0"/>
              </a:rPr>
              <a:t>речи</a:t>
            </a:r>
            <a:r>
              <a:rPr lang="ru-RU" sz="3000" dirty="0">
                <a:solidFill>
                  <a:srgbClr val="0000FF"/>
                </a:solidFill>
                <a:latin typeface="Script MT Bold" pitchFamily="66" charset="0"/>
              </a:rPr>
              <a:t>. </a:t>
            </a:r>
          </a:p>
          <a:p>
            <a:pPr marL="342900" indent="-342900" algn="l"/>
            <a:endParaRPr lang="ru-RU" sz="3000" dirty="0">
              <a:solidFill>
                <a:srgbClr val="0000FF"/>
              </a:solidFill>
              <a:latin typeface="Script MT Bold" pitchFamily="66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468313" y="1196975"/>
            <a:ext cx="15827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8532813" y="1196975"/>
            <a:ext cx="1428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566" name="Picture 14" descr="¦¬¦-TЖ¦-¦- ¦+TГ¦-¦-TОTЙ¦¬¦¦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284538"/>
            <a:ext cx="2520950" cy="3240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4422"/>
            <a:ext cx="8229600" cy="11430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однородных членов: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endParaRPr lang="ru-RU" b="1" i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ru-RU" b="1" i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>Отвечают  на один и тот</a:t>
            </a:r>
            <a:r>
              <a:rPr lang="en-US" b="1" i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>же вопрос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>Являются одним членом предложения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>Относятся к одному и тому же члену предложения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>Обычно выражены одной и той же частью речи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>Произносятся с перечислительной интонацией</a:t>
            </a:r>
          </a:p>
        </p:txBody>
      </p:sp>
      <p:pic>
        <p:nvPicPr>
          <p:cNvPr id="4" name="Picture 5" descr="31b73af89d1a8438836c73200f679a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876425" cy="15525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65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836613"/>
            <a:ext cx="6491287" cy="19446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Какие члены предложения называются однородными?</a:t>
            </a:r>
          </a:p>
        </p:txBody>
      </p:sp>
      <p:pic>
        <p:nvPicPr>
          <p:cNvPr id="32773" name="Picture 5" descr="31b73af89d1a8438836c73200f679a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1876425" cy="15525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413338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Однородные члены предложения</a:t>
            </a:r>
          </a:p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отвечают на один и тот же вопрос 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относятся к одному и тому же члену </a:t>
            </a:r>
          </a:p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предложения.  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 являются  словами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и  </a:t>
            </a:r>
          </a:p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той же части речи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произносятся с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интонацией перечисления.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93175" cy="190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Как связаны между собой однородные члены предложения?</a:t>
            </a:r>
            <a:r>
              <a:rPr lang="ru-RU" dirty="0" smtClean="0">
                <a:solidFill>
                  <a:srgbClr val="6868E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8893175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FF3300"/>
                </a:solidFill>
                <a:latin typeface="Arial Black" pitchFamily="34" charset="0"/>
              </a:rPr>
              <a:t>1. В школе мы читаем, пишем, считаем, поём 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rgbClr val="FF3300"/>
                </a:solidFill>
                <a:latin typeface="Arial Black" pitchFamily="34" charset="0"/>
              </a:rPr>
              <a:t>       рисуем.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FF33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FF3300"/>
                </a:solidFill>
                <a:latin typeface="Arial Black" pitchFamily="34" charset="0"/>
              </a:rPr>
              <a:t>2. За деревней был лес не большой, но густой.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FF33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FF3300"/>
                </a:solidFill>
                <a:latin typeface="Arial Black" pitchFamily="34" charset="0"/>
              </a:rPr>
              <a:t>3. Солнце зимой светит, а не греет.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1188" y="4652963"/>
            <a:ext cx="70104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Однородные члены предложения связаны интонацией перечисления или союзами и,  а, но.</a:t>
            </a:r>
          </a:p>
        </p:txBody>
      </p:sp>
      <p:pic>
        <p:nvPicPr>
          <p:cNvPr id="4101" name="Picture 5" descr="17bbf138aa3cf86a3dcc93d0b975cbf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508500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  <p:bldP spid="3379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9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Осторожно ветер                        </a:t>
            </a: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Из калитки вышел,</a:t>
            </a: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Постучал в окошко,</a:t>
            </a: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Пробежал по крыше,</a:t>
            </a: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Поиграл немного</a:t>
            </a: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Ветками черёмух,</a:t>
            </a: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Пожурил за что-то</a:t>
            </a: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Воробьёв знакомых</a:t>
            </a: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И расправил бодро</a:t>
            </a: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Молодые крылья, </a:t>
            </a: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Полетел  куда-то</a:t>
            </a: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Вперегонки с пылью</a:t>
            </a:r>
            <a:r>
              <a:rPr lang="en-US" sz="3200" b="1" i="1" dirty="0" smtClean="0">
                <a:solidFill>
                  <a:srgbClr val="0000FF"/>
                </a:solidFill>
              </a:rPr>
              <a:t>    </a:t>
            </a:r>
          </a:p>
          <a:p>
            <a:pPr algn="r">
              <a:buFontTx/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Михаил Исаковский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3" name="Picture 5" descr="31b73af89d1a8438836c73200f679a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76425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42350" cy="552451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  </a:t>
            </a:r>
            <a:r>
              <a:rPr lang="ru-RU" sz="6600" i="1" dirty="0">
                <a:solidFill>
                  <a:srgbClr val="9900CC"/>
                </a:solidFill>
              </a:rPr>
              <a:t>Ветер  </a:t>
            </a:r>
            <a:r>
              <a:rPr lang="en-US" sz="6600" i="1" dirty="0" smtClean="0">
                <a:solidFill>
                  <a:srgbClr val="9900CC"/>
                </a:solidFill>
              </a:rPr>
              <a:t>    </a:t>
            </a:r>
            <a:r>
              <a:rPr lang="ru-RU" sz="6600" i="1" dirty="0" smtClean="0">
                <a:solidFill>
                  <a:srgbClr val="9900CC"/>
                </a:solidFill>
              </a:rPr>
              <a:t>вышел</a:t>
            </a:r>
            <a:r>
              <a:rPr lang="ru-RU" sz="6600" i="1" dirty="0">
                <a:solidFill>
                  <a:srgbClr val="9900CC"/>
                </a:solidFill>
              </a:rPr>
              <a:t>, постучал, </a:t>
            </a:r>
            <a:r>
              <a:rPr lang="en-US" sz="6600" i="1" dirty="0" smtClean="0">
                <a:solidFill>
                  <a:srgbClr val="9900CC"/>
                </a:solidFill>
              </a:rPr>
              <a:t>              </a:t>
            </a:r>
            <a:r>
              <a:rPr lang="ru-RU" sz="6600" i="1" dirty="0" smtClean="0">
                <a:solidFill>
                  <a:srgbClr val="9900CC"/>
                </a:solidFill>
              </a:rPr>
              <a:t>пробежал</a:t>
            </a:r>
            <a:r>
              <a:rPr lang="ru-RU" sz="6600" i="1" dirty="0">
                <a:solidFill>
                  <a:srgbClr val="9900CC"/>
                </a:solidFill>
              </a:rPr>
              <a:t>, </a:t>
            </a:r>
            <a:r>
              <a:rPr lang="en-US" sz="6600" i="1" dirty="0" smtClean="0">
                <a:solidFill>
                  <a:srgbClr val="9900CC"/>
                </a:solidFill>
              </a:rPr>
              <a:t>   </a:t>
            </a:r>
            <a:r>
              <a:rPr lang="ru-RU" sz="6600" i="1" dirty="0" smtClean="0">
                <a:solidFill>
                  <a:srgbClr val="9900CC"/>
                </a:solidFill>
              </a:rPr>
              <a:t>поиграл</a:t>
            </a:r>
            <a:r>
              <a:rPr lang="ru-RU" sz="6600" i="1" dirty="0">
                <a:solidFill>
                  <a:srgbClr val="9900CC"/>
                </a:solidFill>
              </a:rPr>
              <a:t>, </a:t>
            </a:r>
            <a:r>
              <a:rPr lang="en-US" sz="6600" i="1" dirty="0" smtClean="0">
                <a:solidFill>
                  <a:srgbClr val="9900CC"/>
                </a:solidFill>
              </a:rPr>
              <a:t>     </a:t>
            </a:r>
            <a:r>
              <a:rPr lang="ru-RU" sz="6600" i="1" dirty="0" smtClean="0">
                <a:solidFill>
                  <a:srgbClr val="9900CC"/>
                </a:solidFill>
              </a:rPr>
              <a:t>пожурил </a:t>
            </a:r>
            <a:r>
              <a:rPr lang="en-US" sz="6600" i="1" dirty="0" smtClean="0">
                <a:solidFill>
                  <a:srgbClr val="9900CC"/>
                </a:solidFill>
              </a:rPr>
              <a:t>  </a:t>
            </a:r>
            <a:r>
              <a:rPr lang="ru-RU" sz="6600" i="1" dirty="0" smtClean="0">
                <a:solidFill>
                  <a:srgbClr val="9900CC"/>
                </a:solidFill>
              </a:rPr>
              <a:t>и </a:t>
            </a:r>
            <a:r>
              <a:rPr lang="ru-RU" sz="6600" i="1" dirty="0">
                <a:solidFill>
                  <a:srgbClr val="9900CC"/>
                </a:solidFill>
              </a:rPr>
              <a:t>расправил, </a:t>
            </a:r>
            <a:r>
              <a:rPr lang="en-US" sz="6600" i="1" dirty="0" smtClean="0">
                <a:solidFill>
                  <a:srgbClr val="9900CC"/>
                </a:solidFill>
              </a:rPr>
              <a:t>    </a:t>
            </a:r>
            <a:r>
              <a:rPr lang="ru-RU" sz="6600" i="1" dirty="0" smtClean="0">
                <a:solidFill>
                  <a:srgbClr val="9900CC"/>
                </a:solidFill>
              </a:rPr>
              <a:t>полетел</a:t>
            </a:r>
            <a:r>
              <a:rPr lang="ru-RU" sz="2800" i="1" dirty="0" smtClean="0">
                <a:solidFill>
                  <a:srgbClr val="9900CC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i="1" dirty="0" smtClean="0">
              <a:solidFill>
                <a:srgbClr val="9900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i="1" dirty="0">
              <a:solidFill>
                <a:srgbClr val="9900CC"/>
              </a:solidFill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900113" y="1268413"/>
            <a:ext cx="2663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84213" y="2133600"/>
            <a:ext cx="4103687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84213" y="2276475"/>
            <a:ext cx="4103687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95738" y="1196975"/>
            <a:ext cx="273685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995738" y="1341438"/>
            <a:ext cx="273685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84213" y="2997200"/>
            <a:ext cx="3887787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84213" y="3141663"/>
            <a:ext cx="3887787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5003800" y="3068638"/>
            <a:ext cx="3313113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003800" y="3213100"/>
            <a:ext cx="3313113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539750" y="4005263"/>
            <a:ext cx="360045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539750" y="4149725"/>
            <a:ext cx="360045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539750" y="4868863"/>
            <a:ext cx="4319588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539750" y="5013325"/>
            <a:ext cx="4319588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611188" y="5734050"/>
            <a:ext cx="360045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642910" y="5857892"/>
            <a:ext cx="360045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00100" y="6072206"/>
            <a:ext cx="571504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28794" y="6072206"/>
            <a:ext cx="571504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928926" y="6072206"/>
            <a:ext cx="571504" cy="628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857620" y="6072206"/>
            <a:ext cx="571504" cy="628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786314" y="6072206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60" y="6072206"/>
            <a:ext cx="642942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428728" y="5842337"/>
            <a:ext cx="624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27" name="TextBox 26"/>
          <p:cNvSpPr txBox="1"/>
          <p:nvPr/>
        </p:nvSpPr>
        <p:spPr>
          <a:xfrm>
            <a:off x="2428860" y="5857892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28" name="TextBox 27"/>
          <p:cNvSpPr txBox="1"/>
          <p:nvPr/>
        </p:nvSpPr>
        <p:spPr>
          <a:xfrm>
            <a:off x="3357554" y="592933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29" name="Овал 28"/>
          <p:cNvSpPr/>
          <p:nvPr/>
        </p:nvSpPr>
        <p:spPr>
          <a:xfrm>
            <a:off x="7143768" y="6000768"/>
            <a:ext cx="642942" cy="628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357686" y="5929330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31" name="TextBox 30"/>
          <p:cNvSpPr txBox="1"/>
          <p:nvPr/>
        </p:nvSpPr>
        <p:spPr>
          <a:xfrm>
            <a:off x="5429256" y="600076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643702" y="5842337"/>
            <a:ext cx="591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sz="4800" b="1" i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ru-RU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Журавли кричали тревожно.</a:t>
            </a:r>
            <a:endParaRPr lang="en-US" sz="48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Журавли кричали тоскливо.</a:t>
            </a: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31b73af89d1a8438836c73200f679a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876425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65175"/>
            <a:ext cx="8715436" cy="5721350"/>
          </a:xfrm>
        </p:spPr>
        <p:txBody>
          <a:bodyPr/>
          <a:lstStyle/>
          <a:p>
            <a:endParaRPr lang="ru-RU" dirty="0"/>
          </a:p>
          <a:p>
            <a:pPr>
              <a:buFontTx/>
              <a:buNone/>
            </a:pPr>
            <a:endParaRPr lang="en-US" sz="3600" b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Журавли 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кричали тревожно, тоскливо.</a:t>
            </a:r>
          </a:p>
          <a:p>
            <a:pPr>
              <a:buFontTx/>
              <a:buNone/>
            </a:pPr>
            <a:endParaRPr lang="en-US" sz="36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36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Журавли 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кричали тревожно и 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FontTx/>
              <a:buNone/>
            </a:pP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тоскливо.</a:t>
            </a:r>
          </a:p>
          <a:p>
            <a:pPr>
              <a:buFontTx/>
              <a:buNone/>
            </a:pPr>
            <a:endParaRPr lang="ru-RU" sz="36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0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5" descr="31b73af89d1a8438836c73200f679a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1876425" cy="15525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459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 Признаки однородных членов:</vt:lpstr>
      <vt:lpstr>Слайд 4</vt:lpstr>
      <vt:lpstr>Как связаны между собой однородные члены предложения?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46</cp:revision>
  <dcterms:created xsi:type="dcterms:W3CDTF">2011-12-06T11:16:05Z</dcterms:created>
  <dcterms:modified xsi:type="dcterms:W3CDTF">2012-04-18T11:34:01Z</dcterms:modified>
</cp:coreProperties>
</file>