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3" r:id="rId26"/>
    <p:sldId id="282" r:id="rId27"/>
    <p:sldId id="281" r:id="rId28"/>
    <p:sldId id="278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2E47B-3DC1-4DA1-B9ED-BD4258F975F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2B290-96CA-4C84-9B81-78EF8A305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B290-96CA-4C84-9B81-78EF8A3056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1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file:///C:\Documents%20and%20Settings\PakhomovaNN\&#1052;&#1086;&#1080;%20&#1076;&#1086;&#1082;&#1091;&#1084;&#1077;&#1085;&#1090;&#1099;\&#1086;&#1089;&#1077;&#1074;&#1072;&#1103;%20&#1089;&#1080;&#1084;&#1084;&#1077;&#1090;&#1088;&#1080;&#1103;.files\5.gif" TargetMode="Externa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29684" cy="642941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ГБОУ  СОШ № 1142 ЮВАО г. МОСКВЫ</a:t>
            </a:r>
            <a:br>
              <a:rPr lang="ru-RU" sz="2000" dirty="0" smtClean="0"/>
            </a:br>
            <a:r>
              <a:rPr lang="ru-RU" sz="2000" dirty="0" smtClean="0"/>
              <a:t> РОМАНОВА ЛИДИЯ ВЛАДИМИРОВНА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38576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20" y="928670"/>
          <a:ext cx="8643998" cy="5715040"/>
        </p:xfrm>
        <a:graphic>
          <a:graphicData uri="http://schemas.openxmlformats.org/presentationml/2006/ole">
            <p:oleObj spid="_x0000_s1026" name="Презентация" r:id="rId4" imgW="4570530" imgH="3427618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9175" y="228600"/>
            <a:ext cx="474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solidFill>
                  <a:srgbClr val="0000D8"/>
                </a:solidFill>
              </a:rPr>
              <a:t>ПРЯМОУГОЛЬНИК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>
                <a:latin typeface="Arial" charset="0"/>
                <a:cs typeface="Arial" charset="0"/>
              </a:rPr>
              <a:t>.</a:t>
            </a:r>
            <a:r>
              <a:rPr lang="ru-RU" b="1">
                <a:latin typeface="Arial" charset="0"/>
              </a:rPr>
              <a:t>ПАРАЛЛЕЛОГРАММ, У КОТОРОГО ВСЕ УГЛЫ ПРЯМЫЕ</a:t>
            </a:r>
            <a:endParaRPr lang="ru-RU" sz="2400" b="1"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3000" y="2971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Свойства прямоугольника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24400" y="2971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Признаки прямоугольника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28596" y="3643314"/>
            <a:ext cx="2643206" cy="92333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1.Диагонали прямоугольника                </a:t>
            </a:r>
            <a:r>
              <a:rPr lang="ru-RU" dirty="0" smtClean="0"/>
              <a:t>равны</a:t>
            </a:r>
            <a:r>
              <a:rPr lang="ru-RU" dirty="0"/>
              <a:t>.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929058" y="3357562"/>
            <a:ext cx="4929222" cy="92333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1.Если в параллелограмме диагонали </a:t>
            </a:r>
            <a:r>
              <a:rPr lang="ru-RU" dirty="0" smtClean="0"/>
              <a:t>равны, то </a:t>
            </a:r>
            <a:r>
              <a:rPr lang="ru-RU" dirty="0"/>
              <a:t>этот параллелограмм-прямоугольник.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143000" y="59436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solidFill>
                  <a:srgbClr val="FF0066"/>
                </a:solidFill>
              </a:rPr>
              <a:t>Все свойства параллелограмма верны для прямоугольника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276600" y="4343400"/>
            <a:ext cx="2133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V="1">
            <a:off x="3276600" y="4343400"/>
            <a:ext cx="2133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3276600" y="4343400"/>
            <a:ext cx="2133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3352800" y="990600"/>
            <a:ext cx="19812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219200" y="1587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0" y="6689725"/>
            <a:ext cx="22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228600" y="6096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Затрудняешься,посмотри подсказку.</a:t>
            </a:r>
          </a:p>
        </p:txBody>
      </p:sp>
      <p:sp>
        <p:nvSpPr>
          <p:cNvPr id="23" name="Text Box 30"/>
          <p:cNvSpPr>
            <a:spLocks noGrp="1" noChangeArrowheads="1"/>
          </p:cNvSpPr>
          <p:nvPr>
            <p:ph type="title"/>
          </p:nvPr>
        </p:nvSpPr>
        <p:spPr>
          <a:xfrm>
            <a:off x="1500166" y="304800"/>
            <a:ext cx="5715022" cy="1143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Задача  № 2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4800" y="1828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533400" y="1447800"/>
            <a:ext cx="77565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tabLst>
                <a:tab pos="342900" algn="l"/>
              </a:tabLst>
            </a:pPr>
            <a:r>
              <a:rPr lang="ru-RU" sz="900" dirty="0">
                <a:cs typeface="Times New Roman" pitchFamily="18" charset="0"/>
              </a:rPr>
              <a:t> </a:t>
            </a:r>
            <a:r>
              <a:rPr lang="ru-RU" sz="2000" dirty="0">
                <a:cs typeface="Times New Roman" pitchFamily="18" charset="0"/>
              </a:rPr>
              <a:t>    </a:t>
            </a:r>
            <a:r>
              <a:rPr lang="ru-RU" sz="2800" dirty="0">
                <a:cs typeface="Times New Roman" pitchFamily="18" charset="0"/>
              </a:rPr>
              <a:t>  </a:t>
            </a:r>
            <a:r>
              <a:rPr lang="ru-RU" sz="2800" dirty="0"/>
              <a:t>Доказать, что четырехугольник, у которого есть три прямых угла является прямоугольником</a:t>
            </a:r>
            <a:r>
              <a:rPr lang="ru-RU" sz="2800" dirty="0" smtClean="0"/>
              <a:t>.</a:t>
            </a: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685800" y="1050925"/>
            <a:ext cx="797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1152525" y="527367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Times New Roman" pitchFamily="18" charset="0"/>
              </a:rPr>
              <a:t> </a:t>
            </a:r>
          </a:p>
        </p:txBody>
      </p:sp>
      <p:pic>
        <p:nvPicPr>
          <p:cNvPr id="28" name="Picture 55" descr="Свойства прямоугольн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9718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56"/>
          <p:cNvSpPr txBox="1">
            <a:spLocks noChangeArrowheads="1"/>
          </p:cNvSpPr>
          <p:nvPr/>
        </p:nvSpPr>
        <p:spPr bwMode="auto">
          <a:xfrm>
            <a:off x="533400" y="2857496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/>
              <a:t>Доказательство: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500826" y="3124200"/>
            <a:ext cx="1652574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6080125" y="39481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ru-RU"/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6232525" y="2957513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8289925" y="2881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ru-RU"/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8382000" y="3810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"/>
          <p:cNvSpPr>
            <a:spLocks noChangeArrowheads="1"/>
          </p:cNvSpPr>
          <p:nvPr/>
        </p:nvSpPr>
        <p:spPr bwMode="auto">
          <a:xfrm>
            <a:off x="428625" y="785794"/>
            <a:ext cx="814387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ru-RU" sz="2400" dirty="0"/>
              <a:t>1.  </a:t>
            </a:r>
            <a:r>
              <a:rPr lang="en-US" sz="2400" dirty="0"/>
              <a:t>AD  </a:t>
            </a:r>
            <a:r>
              <a:rPr lang="ru-RU" sz="2400" dirty="0"/>
              <a:t>  </a:t>
            </a:r>
            <a:r>
              <a:rPr lang="en-US" sz="2400" dirty="0"/>
              <a:t>AB  </a:t>
            </a:r>
            <a:r>
              <a:rPr lang="ru-RU" sz="2400" dirty="0"/>
              <a:t>;</a:t>
            </a:r>
            <a:r>
              <a:rPr lang="en-US" sz="2400" dirty="0"/>
              <a:t>CB   AB (</a:t>
            </a:r>
            <a:r>
              <a:rPr lang="ru-RU" sz="2400" dirty="0"/>
              <a:t>по условию), тогда   </a:t>
            </a:r>
            <a:r>
              <a:rPr lang="en-US" sz="2400" dirty="0"/>
              <a:t>AD // ….</a:t>
            </a:r>
            <a:r>
              <a:rPr lang="ru-RU" sz="2400" dirty="0"/>
              <a:t>;</a:t>
            </a:r>
            <a:r>
              <a:rPr lang="en-US" sz="2400" dirty="0"/>
              <a:t> (</a:t>
            </a:r>
            <a:r>
              <a:rPr lang="ru-RU" sz="2400" dirty="0"/>
              <a:t>как два перпендикуляра</a:t>
            </a:r>
          </a:p>
          <a:p>
            <a:pPr marL="457200" indent="-457200" algn="l">
              <a:spcBef>
                <a:spcPct val="50000"/>
              </a:spcBef>
            </a:pPr>
            <a:r>
              <a:rPr lang="ru-RU" sz="2400" dirty="0"/>
              <a:t> к одной прямой</a:t>
            </a:r>
            <a:r>
              <a:rPr lang="en-US" sz="2400" dirty="0"/>
              <a:t>).</a:t>
            </a:r>
            <a:endParaRPr lang="ru-RU" sz="2400" dirty="0"/>
          </a:p>
          <a:p>
            <a:pPr marL="457200" indent="-457200" algn="l">
              <a:spcBef>
                <a:spcPct val="50000"/>
              </a:spcBef>
            </a:pPr>
            <a:r>
              <a:rPr lang="ru-RU" sz="2400" dirty="0" smtClean="0"/>
              <a:t>2.</a:t>
            </a:r>
            <a:r>
              <a:rPr lang="en-US" sz="2400" dirty="0"/>
              <a:t>AB   …. ; CD  ….</a:t>
            </a:r>
            <a:r>
              <a:rPr lang="ru-RU" sz="2400" dirty="0"/>
              <a:t>  ( по условию). </a:t>
            </a:r>
          </a:p>
          <a:p>
            <a:pPr marL="457200" indent="-457200" algn="l">
              <a:spcBef>
                <a:spcPct val="50000"/>
              </a:spcBef>
            </a:pPr>
            <a:r>
              <a:rPr lang="ru-RU" sz="2400" dirty="0"/>
              <a:t>     </a:t>
            </a:r>
            <a:r>
              <a:rPr lang="en-US" sz="2400" dirty="0"/>
              <a:t> </a:t>
            </a:r>
            <a:r>
              <a:rPr lang="ru-RU" sz="2400" dirty="0"/>
              <a:t>( по условию), тогда </a:t>
            </a:r>
            <a:r>
              <a:rPr lang="en-US" sz="2400" dirty="0"/>
              <a:t> AB|| CD, (</a:t>
            </a:r>
            <a:r>
              <a:rPr lang="ru-RU" sz="2400" dirty="0"/>
              <a:t> как два перпендикуляра к одной прямой).</a:t>
            </a:r>
          </a:p>
          <a:p>
            <a:pPr marL="457200" indent="-457200" algn="l">
              <a:spcBef>
                <a:spcPct val="50000"/>
              </a:spcBef>
            </a:pPr>
            <a:r>
              <a:rPr lang="ru-RU" sz="2400" dirty="0"/>
              <a:t>3.Так как  </a:t>
            </a:r>
            <a:r>
              <a:rPr lang="en-US" sz="2400" dirty="0"/>
              <a:t>AD || BC   AB||CD, ABCD – </a:t>
            </a:r>
            <a:r>
              <a:rPr lang="ru-RU" sz="2400" dirty="0"/>
              <a:t>параллелограмм ( по определению)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 startAt="4"/>
            </a:pPr>
            <a:r>
              <a:rPr lang="en-US" sz="2400" dirty="0"/>
              <a:t>B  = </a:t>
            </a:r>
            <a:r>
              <a:rPr lang="ru-RU" sz="2400" dirty="0"/>
              <a:t> </a:t>
            </a:r>
            <a:r>
              <a:rPr lang="en-US" sz="2400" dirty="0"/>
              <a:t> D</a:t>
            </a:r>
            <a:r>
              <a:rPr lang="ru-RU" sz="2400" dirty="0"/>
              <a:t> (как………………………..углы параллелограмма)</a:t>
            </a:r>
            <a:endParaRPr lang="en-US" sz="2400" dirty="0"/>
          </a:p>
          <a:p>
            <a:pPr marL="457200" indent="-457200" algn="l">
              <a:spcBef>
                <a:spcPct val="50000"/>
              </a:spcBef>
              <a:buFontTx/>
              <a:buAutoNum type="arabicPeriod" startAt="4"/>
            </a:pPr>
            <a:r>
              <a:rPr lang="en-US" sz="2400" dirty="0"/>
              <a:t>ABCD </a:t>
            </a:r>
            <a:r>
              <a:rPr lang="ru-RU" sz="2400" dirty="0"/>
              <a:t>,</a:t>
            </a:r>
            <a:r>
              <a:rPr lang="en-US" sz="2400" dirty="0"/>
              <a:t>   </a:t>
            </a:r>
            <a:r>
              <a:rPr lang="ru-RU" sz="2400" dirty="0"/>
              <a:t>    </a:t>
            </a:r>
            <a:r>
              <a:rPr lang="en-US" sz="2400" dirty="0"/>
              <a:t> A =</a:t>
            </a:r>
            <a:r>
              <a:rPr lang="ru-RU" sz="2400" dirty="0"/>
              <a:t>   </a:t>
            </a:r>
            <a:r>
              <a:rPr lang="en-US" sz="2400" dirty="0"/>
              <a:t> B =</a:t>
            </a:r>
            <a:r>
              <a:rPr lang="ru-RU" sz="2400" dirty="0"/>
              <a:t>    </a:t>
            </a:r>
            <a:r>
              <a:rPr lang="en-US" sz="2400" dirty="0"/>
              <a:t>C =</a:t>
            </a:r>
            <a:r>
              <a:rPr lang="ru-RU" sz="2400" dirty="0"/>
              <a:t>  </a:t>
            </a:r>
            <a:r>
              <a:rPr lang="en-US" sz="2400" dirty="0"/>
              <a:t> D </a:t>
            </a:r>
            <a:r>
              <a:rPr lang="ru-RU" sz="2400" dirty="0"/>
              <a:t> как…………..</a:t>
            </a:r>
            <a:r>
              <a:rPr lang="en-US" sz="2400" dirty="0"/>
              <a:t> ABCD </a:t>
            </a:r>
            <a:r>
              <a:rPr lang="ru-RU" sz="2400" dirty="0"/>
              <a:t>– прямоугольник   ( по …………………..)</a:t>
            </a:r>
          </a:p>
          <a:p>
            <a:pPr marL="457200" indent="-457200" algn="l">
              <a:spcBef>
                <a:spcPct val="50000"/>
              </a:spcBef>
            </a:pPr>
            <a:endParaRPr lang="ru-RU" sz="2400" dirty="0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83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1571604" y="928670"/>
          <a:ext cx="152400" cy="214314"/>
        </p:xfrm>
        <a:graphic>
          <a:graphicData uri="http://schemas.openxmlformats.org/presentationml/2006/ole">
            <p:oleObj spid="_x0000_s3084" name="Формула" r:id="rId5" imgW="152268" imgH="164957" progId="Equation.3">
              <p:embed/>
            </p:oleObj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3143240" y="857232"/>
          <a:ext cx="285752" cy="303612"/>
        </p:xfrm>
        <a:graphic>
          <a:graphicData uri="http://schemas.openxmlformats.org/presentationml/2006/ole">
            <p:oleObj spid="_x0000_s3085" name="Формула" r:id="rId6" imgW="152268" imgH="164957" progId="Equation.3">
              <p:embed/>
            </p:oleObj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785786" y="4786322"/>
          <a:ext cx="161925" cy="152400"/>
        </p:xfrm>
        <a:graphic>
          <a:graphicData uri="http://schemas.openxmlformats.org/presentationml/2006/ole">
            <p:oleObj spid="_x0000_s3086" name="Формула" r:id="rId7" imgW="164957" imgH="152268" progId="Equation.3">
              <p:embed/>
            </p:oleObj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2571736" y="5715016"/>
          <a:ext cx="161925" cy="152400"/>
        </p:xfrm>
        <a:graphic>
          <a:graphicData uri="http://schemas.openxmlformats.org/presentationml/2006/ole">
            <p:oleObj spid="_x0000_s3087" name="Формула" r:id="rId8" imgW="164957" imgH="152268" progId="Equation.3">
              <p:embed/>
            </p:oleObj>
          </a:graphicData>
        </a:graphic>
      </p:graphicFrame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1714480" y="4786322"/>
          <a:ext cx="161925" cy="152400"/>
        </p:xfrm>
        <a:graphic>
          <a:graphicData uri="http://schemas.openxmlformats.org/presentationml/2006/ole">
            <p:oleObj spid="_x0000_s3088" name="Формула" r:id="rId9" imgW="164957" imgH="152268" progId="Equation.3">
              <p:embed/>
            </p:oleObj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3714744" y="5715016"/>
          <a:ext cx="161925" cy="152400"/>
        </p:xfrm>
        <a:graphic>
          <a:graphicData uri="http://schemas.openxmlformats.org/presentationml/2006/ole">
            <p:oleObj spid="_x0000_s3089" name="Формула" r:id="rId10" imgW="164957" imgH="152268" progId="Equation.3">
              <p:embed/>
            </p:oleObj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4643438" y="5715016"/>
          <a:ext cx="161925" cy="152400"/>
        </p:xfrm>
        <a:graphic>
          <a:graphicData uri="http://schemas.openxmlformats.org/presentationml/2006/ole">
            <p:oleObj spid="_x0000_s3090" name="Формула" r:id="rId11" imgW="164957" imgH="152268" progId="Equation.3">
              <p:embed/>
            </p:oleObj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/>
        </p:nvGraphicFramePr>
        <p:xfrm>
          <a:off x="5572132" y="5715016"/>
          <a:ext cx="161925" cy="152400"/>
        </p:xfrm>
        <a:graphic>
          <a:graphicData uri="http://schemas.openxmlformats.org/presentationml/2006/ole">
            <p:oleObj spid="_x0000_s3091" name="Формула" r:id="rId12" imgW="164957" imgH="152268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285728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ДОКАЗАТЕЛЬСТВО :</a:t>
            </a:r>
            <a:endParaRPr lang="ru-RU" sz="2400" dirty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27025" y="1579563"/>
          <a:ext cx="8531225" cy="5035550"/>
        </p:xfrm>
        <a:graphic>
          <a:graphicData uri="http://schemas.openxmlformats.org/presentationml/2006/ole">
            <p:oleObj spid="_x0000_s4098" name="Document" r:id="rId4" imgW="6230426" imgH="292179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8588" y="214290"/>
            <a:ext cx="2209800" cy="59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00D8"/>
                </a:solidFill>
              </a:rPr>
              <a:t>РОМБ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33400" y="10668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/>
              <a:t>ПАРАЛЛЕЛОГРАММ С РАВНЫМИ ДЛИНАМИ СОСЕДНИХ СТОРОН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676400" y="1828800"/>
            <a:ext cx="2262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Свойства ромба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486400" y="1828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Признаки ромба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" y="2514600"/>
            <a:ext cx="4429124" cy="6413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1.Диагонали ромба пересекаются              под прямым углом.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072198" y="2514600"/>
            <a:ext cx="2843202" cy="175432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1.Если диагонали параллелограмма    пересекаются под прямым углом, </a:t>
            </a:r>
            <a:r>
              <a:rPr lang="ru-RU" dirty="0" smtClean="0"/>
              <a:t> </a:t>
            </a:r>
            <a:r>
              <a:rPr lang="ru-RU" dirty="0"/>
              <a:t>то этот параллелограмм-ромб.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3444875" y="3200400"/>
            <a:ext cx="2438400" cy="156368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14282" y="4929198"/>
            <a:ext cx="3429000" cy="8620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.2.Диагонали ромба являются          биссектрисами его углов.</a:t>
            </a:r>
            <a:endParaRPr lang="ru-RU" sz="320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214810" y="4953000"/>
            <a:ext cx="4700590" cy="92333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2.Если диагонали параллелограмма   являются биссектрисами его углов,    то этот параллелограмм-ромб.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828800" y="62484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solidFill>
                  <a:srgbClr val="FF0066"/>
                </a:solidFill>
              </a:rPr>
              <a:t>Все свойства параллелограмма верны для ромба</a:t>
            </a: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3444875" y="39624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4648200" y="3200400"/>
            <a:ext cx="0" cy="1563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304800"/>
            <a:ext cx="4500562" cy="62387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Задача  №  3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266700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  Дано: </a:t>
            </a:r>
            <a:r>
              <a:rPr lang="en-US" sz="2400" dirty="0"/>
              <a:t>KDBC </a:t>
            </a:r>
            <a:r>
              <a:rPr lang="ru-RU" sz="2400" dirty="0"/>
              <a:t>–ромб, </a:t>
            </a:r>
            <a:r>
              <a:rPr lang="en-US" sz="2400" dirty="0"/>
              <a:t>DC=DB</a:t>
            </a:r>
            <a:r>
              <a:rPr lang="ru-RU" sz="240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ru-RU" sz="2400" dirty="0"/>
              <a:t>  Найти: угол </a:t>
            </a:r>
            <a:r>
              <a:rPr lang="en-US" sz="2400" dirty="0"/>
              <a:t>KCB</a:t>
            </a:r>
            <a:r>
              <a:rPr lang="ru-RU" sz="2400" dirty="0"/>
              <a:t>.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428751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/>
              <a:t>В ромбе </a:t>
            </a:r>
            <a:r>
              <a:rPr lang="en-US" sz="2400" dirty="0"/>
              <a:t> KDBC </a:t>
            </a:r>
            <a:r>
              <a:rPr lang="ru-RU" sz="2400" dirty="0"/>
              <a:t>длина стороны равна длине одной из его диагоналей. Вычислите величину угла </a:t>
            </a:r>
            <a:r>
              <a:rPr lang="en-US" sz="2400" dirty="0"/>
              <a:t>KCB</a:t>
            </a:r>
            <a:r>
              <a:rPr lang="ru-RU" sz="2400" dirty="0"/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0800000" flipV="1">
            <a:off x="381000" y="41520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Доказательство</a:t>
            </a:r>
            <a:r>
              <a:rPr lang="ru-RU" sz="2000"/>
              <a:t>: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4800" y="62484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Затрудняешься,посмотри подсказку.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324600" y="236220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D</a:t>
            </a:r>
            <a:endParaRPr lang="ru-RU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070725" y="3086101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622925" y="3162301"/>
            <a:ext cx="361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K</a:t>
            </a:r>
            <a:endParaRPr lang="ru-RU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324600" y="4267201"/>
            <a:ext cx="35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</a:t>
            </a:r>
            <a:endParaRPr lang="ru-RU" dirty="0"/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943600" y="2667000"/>
            <a:ext cx="1214438" cy="119062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197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1.</a:t>
            </a:r>
            <a:r>
              <a:rPr lang="en-US" sz="2800" dirty="0" smtClean="0"/>
              <a:t>KD=</a:t>
            </a:r>
            <a:r>
              <a:rPr lang="ru-RU" sz="2800" dirty="0" smtClean="0"/>
              <a:t>…..</a:t>
            </a:r>
            <a:r>
              <a:rPr lang="en-US" sz="2800" dirty="0" smtClean="0"/>
              <a:t> </a:t>
            </a:r>
            <a:r>
              <a:rPr lang="ru-RU" sz="2800" dirty="0" smtClean="0"/>
              <a:t>(по определению ромба)</a:t>
            </a:r>
            <a:br>
              <a:rPr lang="ru-RU" sz="2800" dirty="0" smtClean="0"/>
            </a:br>
            <a:r>
              <a:rPr lang="ru-RU" sz="2800" dirty="0" smtClean="0"/>
              <a:t>      2.</a:t>
            </a:r>
            <a:r>
              <a:rPr lang="en-US" sz="2800" dirty="0" smtClean="0"/>
              <a:t>KD=</a:t>
            </a:r>
            <a:r>
              <a:rPr lang="ru-RU" sz="2800" dirty="0" smtClean="0"/>
              <a:t>………..</a:t>
            </a:r>
            <a:r>
              <a:rPr lang="en-US" sz="2800" dirty="0" smtClean="0"/>
              <a:t> </a:t>
            </a:r>
            <a:r>
              <a:rPr lang="ru-RU" sz="2800" dirty="0" smtClean="0"/>
              <a:t>(по условию)</a:t>
            </a:r>
            <a:br>
              <a:rPr lang="ru-RU" sz="2800" dirty="0" smtClean="0"/>
            </a:br>
            <a:r>
              <a:rPr lang="ru-RU" sz="2800" dirty="0" smtClean="0"/>
              <a:t>             3.Следовательно, ∆ </a:t>
            </a:r>
            <a:r>
              <a:rPr lang="en-US" sz="2800" dirty="0" smtClean="0"/>
              <a:t>KDB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…………….., значит все углы этого треугольника равны...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(продолжи сам).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500174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1.</a:t>
            </a:r>
            <a:r>
              <a:rPr lang="en-US" sz="3200" dirty="0" smtClean="0"/>
              <a:t>KD=DB </a:t>
            </a:r>
            <a:r>
              <a:rPr lang="ru-RU" sz="3200" dirty="0" smtClean="0"/>
              <a:t>(по определению ромба)</a:t>
            </a:r>
          </a:p>
          <a:p>
            <a:pPr>
              <a:spcBef>
                <a:spcPct val="50000"/>
              </a:spcBef>
            </a:pPr>
            <a:r>
              <a:rPr lang="ru-RU" sz="3200" dirty="0" smtClean="0"/>
              <a:t>2.</a:t>
            </a:r>
            <a:r>
              <a:rPr lang="en-US" sz="3200" dirty="0" smtClean="0"/>
              <a:t>KD=KB </a:t>
            </a:r>
            <a:r>
              <a:rPr lang="ru-RU" sz="3200" dirty="0" smtClean="0"/>
              <a:t>(по условию)</a:t>
            </a:r>
          </a:p>
          <a:p>
            <a:pPr>
              <a:spcBef>
                <a:spcPct val="50000"/>
              </a:spcBef>
            </a:pPr>
            <a:r>
              <a:rPr lang="ru-RU" sz="3200" dirty="0" smtClean="0"/>
              <a:t>3.Следовательно, треугольник </a:t>
            </a:r>
            <a:r>
              <a:rPr lang="en-US" sz="3200" dirty="0" smtClean="0"/>
              <a:t>KDB </a:t>
            </a:r>
            <a:r>
              <a:rPr lang="ru-RU" sz="3200" dirty="0" smtClean="0"/>
              <a:t>равносторонний, значит все углы этого треугольника равны...</a:t>
            </a:r>
          </a:p>
          <a:p>
            <a:pPr>
              <a:spcBef>
                <a:spcPct val="50000"/>
              </a:spcBef>
            </a:pPr>
            <a:r>
              <a:rPr lang="ru-RU" sz="3200" dirty="0" smtClean="0"/>
              <a:t>(продолжи сам).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28604"/>
            <a:ext cx="3320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Доказательство: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000231" y="5608624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ЖЕЛАЮ  УДАЧИ..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5200" y="2286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solidFill>
                  <a:srgbClr val="0000D8"/>
                </a:solidFill>
              </a:rPr>
              <a:t>КВАДРАТ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57400" y="25146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/>
              <a:t>ПРЯМОУГОЛЬНИК С РАВНЫМИ СТОРОНАМИ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76400" y="6065838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>
                <a:solidFill>
                  <a:srgbClr val="FF0066"/>
                </a:solidFill>
              </a:rPr>
              <a:t>Все свойства</a:t>
            </a:r>
            <a:r>
              <a:rPr lang="ru-RU" sz="2000"/>
              <a:t> </a:t>
            </a:r>
            <a:r>
              <a:rPr lang="ru-RU" sz="2000">
                <a:solidFill>
                  <a:srgbClr val="FF0066"/>
                </a:solidFill>
              </a:rPr>
              <a:t>прямоугольника</a:t>
            </a:r>
            <a:r>
              <a:rPr lang="ru-RU" sz="2000"/>
              <a:t> </a:t>
            </a:r>
            <a:r>
              <a:rPr lang="ru-RU" sz="2000">
                <a:solidFill>
                  <a:srgbClr val="FF0066"/>
                </a:solidFill>
              </a:rPr>
              <a:t>справедливы</a:t>
            </a:r>
            <a:r>
              <a:rPr lang="ru-RU" sz="2000"/>
              <a:t> </a:t>
            </a:r>
            <a:r>
              <a:rPr lang="ru-RU" sz="2000">
                <a:solidFill>
                  <a:srgbClr val="FF0066"/>
                </a:solidFill>
              </a:rPr>
              <a:t>для квадрата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28728" y="3124200"/>
            <a:ext cx="5216547" cy="3968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/>
              <a:t>      Особое свойство квадрата</a:t>
            </a:r>
            <a:r>
              <a:rPr lang="en-US" sz="2000"/>
              <a:t>:</a:t>
            </a:r>
            <a:endParaRPr lang="ru-RU" sz="200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0034" y="3786190"/>
            <a:ext cx="8072494" cy="3667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ДИАГОНАЛИ КВАДРАТА ВЗАИМНО ПЕРПЕНДИКУЛЯРНЫ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797300" y="4465638"/>
            <a:ext cx="1279525" cy="1371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3713163" y="990600"/>
            <a:ext cx="1447800" cy="1371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flipV="1">
            <a:off x="3797300" y="4465638"/>
            <a:ext cx="1279525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3797300" y="4465638"/>
            <a:ext cx="1279525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4600" y="589234"/>
            <a:ext cx="5464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Задача № 4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1214422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Два диаметра окружности перпендикулярны. Докажите, что их концы являются вершинами квадрата.</a:t>
            </a:r>
          </a:p>
          <a:p>
            <a:endParaRPr lang="ru-RU" sz="20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3400" y="2786059"/>
            <a:ext cx="5502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Дано : О- центр окружности,</a:t>
            </a:r>
            <a:r>
              <a:rPr lang="en-US" sz="2400" dirty="0"/>
              <a:t>AB </a:t>
            </a:r>
            <a:r>
              <a:rPr lang="ru-RU" sz="2400" dirty="0"/>
              <a:t>и</a:t>
            </a:r>
            <a:r>
              <a:rPr lang="en-US" sz="2400" dirty="0"/>
              <a:t> CD </a:t>
            </a:r>
            <a:r>
              <a:rPr lang="ru-RU" sz="2400" dirty="0"/>
              <a:t>-диаметры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09600" y="3643314"/>
            <a:ext cx="508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AB </a:t>
            </a:r>
            <a:r>
              <a:rPr lang="ru-RU" sz="2400" dirty="0"/>
              <a:t>перпендикулярна</a:t>
            </a:r>
            <a:r>
              <a:rPr lang="ru-RU" sz="2000" dirty="0"/>
              <a:t> </a:t>
            </a:r>
            <a:r>
              <a:rPr lang="en-US" sz="2000" dirty="0"/>
              <a:t>CD</a:t>
            </a:r>
            <a:r>
              <a:rPr lang="ru-RU" sz="200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ru-RU" sz="2400" dirty="0"/>
              <a:t>Доказать: </a:t>
            </a:r>
            <a:r>
              <a:rPr lang="en-US" sz="2400" dirty="0"/>
              <a:t>ACBD </a:t>
            </a:r>
            <a:r>
              <a:rPr lang="ru-RU" sz="2400" dirty="0"/>
              <a:t>–квадрат.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003925" y="3877919"/>
            <a:ext cx="34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A</a:t>
            </a:r>
            <a:endParaRPr lang="ru-RU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080125" y="2277719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680325" y="3877919"/>
            <a:ext cx="34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D</a:t>
            </a:r>
            <a:endParaRPr lang="ru-RU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 rot="10800000" flipV="1">
            <a:off x="609600" y="4879021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Доказательство: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28600" y="6168367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Сомневаешься,посмотри подсказку.</a:t>
            </a:r>
            <a:r>
              <a:rPr lang="ru-RU"/>
              <a:t> 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400800" y="3009838"/>
            <a:ext cx="1219200" cy="6774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696200" y="2319984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u="sng" dirty="0" smtClean="0"/>
              <a:t>«Великий квадрат не имеет пределов»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                                </a:t>
            </a:r>
            <a:br>
              <a:rPr lang="ru-RU" sz="6000" dirty="0" smtClean="0"/>
            </a:br>
            <a:r>
              <a:rPr lang="ru-RU" sz="6000" dirty="0" smtClean="0"/>
              <a:t>Японская </a:t>
            </a:r>
            <a:r>
              <a:rPr lang="ru-RU" sz="6600" dirty="0" smtClean="0"/>
              <a:t>мудрость</a:t>
            </a:r>
            <a:br>
              <a:rPr lang="ru-RU" sz="6600" dirty="0" smtClean="0"/>
            </a:br>
            <a:endParaRPr lang="ru-RU"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8286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</a:t>
            </a:r>
            <a:r>
              <a:rPr lang="en-US" sz="2800" dirty="0" smtClean="0"/>
              <a:t>AB </a:t>
            </a:r>
            <a:r>
              <a:rPr lang="ru-RU" sz="2800" dirty="0" smtClean="0"/>
              <a:t>и </a:t>
            </a:r>
            <a:r>
              <a:rPr lang="en-US" sz="2800" dirty="0" smtClean="0"/>
              <a:t>CD </a:t>
            </a:r>
            <a:r>
              <a:rPr lang="ru-RU" sz="2800" dirty="0" smtClean="0"/>
              <a:t>–диаметры, значит, </a:t>
            </a:r>
            <a:r>
              <a:rPr lang="en-US" sz="2800" dirty="0" smtClean="0"/>
              <a:t>AO=</a:t>
            </a:r>
            <a:r>
              <a:rPr lang="ru-RU" sz="2800" dirty="0" smtClean="0"/>
              <a:t>… и …</a:t>
            </a:r>
            <a:r>
              <a:rPr lang="en-US" sz="2800" dirty="0" smtClean="0"/>
              <a:t>=DO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тогда</a:t>
            </a:r>
            <a:r>
              <a:rPr lang="en-US" sz="2800" dirty="0" smtClean="0"/>
              <a:t> ACBD </a:t>
            </a:r>
            <a:r>
              <a:rPr lang="ru-RU" sz="2800" dirty="0" smtClean="0"/>
              <a:t>- …….( по признакам параллелограмма).</a:t>
            </a:r>
            <a:br>
              <a:rPr lang="ru-RU" sz="2800" dirty="0" smtClean="0"/>
            </a:br>
            <a:r>
              <a:rPr lang="ru-RU" sz="2800" dirty="0" smtClean="0"/>
              <a:t>2.</a:t>
            </a:r>
            <a:r>
              <a:rPr lang="en-US" sz="2800" dirty="0" smtClean="0"/>
              <a:t>ACBD –</a:t>
            </a:r>
            <a:r>
              <a:rPr lang="ru-RU" sz="2800" dirty="0" smtClean="0"/>
              <a:t>параллелограмм и …</a:t>
            </a:r>
            <a:r>
              <a:rPr lang="en-US" sz="2800" dirty="0" smtClean="0"/>
              <a:t>=CD</a:t>
            </a:r>
            <a:r>
              <a:rPr lang="ru-RU" sz="2800" dirty="0" smtClean="0"/>
              <a:t>, значит, </a:t>
            </a:r>
            <a:r>
              <a:rPr lang="en-US" sz="2800" dirty="0" smtClean="0"/>
              <a:t>ACBD </a:t>
            </a:r>
            <a:r>
              <a:rPr lang="ru-RU" sz="2800" dirty="0" smtClean="0"/>
              <a:t>–прямоугольник (по признаку……………).</a:t>
            </a:r>
            <a:br>
              <a:rPr lang="ru-RU" sz="2800" dirty="0" smtClean="0"/>
            </a:br>
            <a:r>
              <a:rPr lang="ru-RU" sz="2800" dirty="0" smtClean="0"/>
              <a:t>3.</a:t>
            </a:r>
            <a:r>
              <a:rPr lang="en-US" sz="2800" dirty="0" smtClean="0"/>
              <a:t>ACBD –</a:t>
            </a:r>
            <a:r>
              <a:rPr lang="ru-RU" sz="2800" dirty="0" smtClean="0"/>
              <a:t>параллелограмм и </a:t>
            </a:r>
            <a:r>
              <a:rPr lang="en-US" sz="2800" dirty="0" smtClean="0"/>
              <a:t>AB </a:t>
            </a:r>
            <a:r>
              <a:rPr lang="ru-RU" sz="2800" dirty="0" smtClean="0"/>
              <a:t>перпендикулярна </a:t>
            </a:r>
            <a:r>
              <a:rPr lang="en-US" sz="2800" dirty="0" smtClean="0"/>
              <a:t>CD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значит, </a:t>
            </a:r>
            <a:r>
              <a:rPr lang="en-US" sz="2800" dirty="0" smtClean="0"/>
              <a:t>ACBD </a:t>
            </a:r>
            <a:r>
              <a:rPr lang="ru-RU" sz="2800" dirty="0" smtClean="0"/>
              <a:t>–….(по признаку………….). Тогда </a:t>
            </a:r>
            <a:r>
              <a:rPr lang="en-US" sz="2800" dirty="0" smtClean="0"/>
              <a:t>AC=CB=BD=AD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4.</a:t>
            </a:r>
            <a:r>
              <a:rPr lang="en-US" sz="2800" dirty="0" smtClean="0"/>
              <a:t>ACBD </a:t>
            </a:r>
            <a:r>
              <a:rPr lang="ru-RU" sz="2800" dirty="0" smtClean="0"/>
              <a:t>–прямоугольник и его стороны ………..,</a:t>
            </a:r>
            <a:br>
              <a:rPr lang="ru-RU" sz="2800" dirty="0" smtClean="0"/>
            </a:br>
            <a:r>
              <a:rPr lang="ru-RU" sz="2800" dirty="0" smtClean="0"/>
              <a:t>        следовательно, </a:t>
            </a:r>
            <a:r>
              <a:rPr lang="en-US" sz="2800" dirty="0" smtClean="0"/>
              <a:t>ACBD </a:t>
            </a:r>
            <a:r>
              <a:rPr lang="ru-RU" sz="2800" dirty="0" smtClean="0"/>
              <a:t>–квадрат (по определению квадрата.)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87868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.Доказательство:</a:t>
            </a:r>
          </a:p>
          <a:p>
            <a:pPr>
              <a:spcBef>
                <a:spcPct val="50000"/>
              </a:spcBef>
            </a:pPr>
            <a:endParaRPr lang="ru-RU" sz="2400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1.</a:t>
            </a:r>
            <a:r>
              <a:rPr lang="en-US" sz="2400" dirty="0" smtClean="0"/>
              <a:t>AB </a:t>
            </a:r>
            <a:r>
              <a:rPr lang="ru-RU" sz="2400" dirty="0" smtClean="0"/>
              <a:t>и </a:t>
            </a:r>
            <a:r>
              <a:rPr lang="en-US" sz="2400" dirty="0" smtClean="0"/>
              <a:t>CD </a:t>
            </a:r>
            <a:r>
              <a:rPr lang="ru-RU" sz="2400" dirty="0" smtClean="0"/>
              <a:t>–диаметры, значит, </a:t>
            </a:r>
            <a:r>
              <a:rPr lang="en-US" sz="2400" dirty="0" smtClean="0"/>
              <a:t>AO=BO</a:t>
            </a:r>
            <a:r>
              <a:rPr lang="ru-RU" sz="2400" dirty="0" smtClean="0"/>
              <a:t> и </a:t>
            </a:r>
            <a:r>
              <a:rPr lang="en-US" sz="2400" dirty="0" smtClean="0"/>
              <a:t>CO=DO</a:t>
            </a:r>
            <a:r>
              <a:rPr lang="ru-RU" sz="2400" dirty="0" smtClean="0"/>
              <a:t>,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тогда</a:t>
            </a:r>
            <a:r>
              <a:rPr lang="en-US" sz="2400" dirty="0" smtClean="0"/>
              <a:t> ACBD </a:t>
            </a:r>
            <a:r>
              <a:rPr lang="ru-RU" sz="2400" dirty="0" smtClean="0"/>
              <a:t>– параллелограмм      ( по признакам параллелограмма).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2.</a:t>
            </a:r>
            <a:r>
              <a:rPr lang="en-US" sz="2400" dirty="0" smtClean="0"/>
              <a:t>ACBD –</a:t>
            </a:r>
            <a:r>
              <a:rPr lang="ru-RU" sz="2400" dirty="0" smtClean="0"/>
              <a:t>параллелограмм и </a:t>
            </a:r>
            <a:r>
              <a:rPr lang="en-US" sz="2400" dirty="0" smtClean="0"/>
              <a:t>AB=CD</a:t>
            </a:r>
            <a:r>
              <a:rPr lang="ru-RU" sz="2400" dirty="0" smtClean="0"/>
              <a:t>, значит, </a:t>
            </a:r>
            <a:r>
              <a:rPr lang="en-US" sz="2400" dirty="0" smtClean="0"/>
              <a:t>ACBD </a:t>
            </a:r>
            <a:r>
              <a:rPr lang="ru-RU" sz="2400" dirty="0" smtClean="0"/>
              <a:t>–прямоугольник (по признаку прямоугольника).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3.</a:t>
            </a:r>
            <a:r>
              <a:rPr lang="en-US" sz="2400" dirty="0" smtClean="0"/>
              <a:t>ACBD –</a:t>
            </a:r>
            <a:r>
              <a:rPr lang="ru-RU" sz="2400" dirty="0" smtClean="0"/>
              <a:t>параллелограмм и </a:t>
            </a:r>
            <a:r>
              <a:rPr lang="en-US" sz="2400" dirty="0" smtClean="0"/>
              <a:t>AB </a:t>
            </a:r>
            <a:r>
              <a:rPr lang="ru-RU" sz="2400" dirty="0" smtClean="0"/>
              <a:t>перпендикулярна </a:t>
            </a:r>
            <a:r>
              <a:rPr lang="en-US" sz="2400" dirty="0" smtClean="0"/>
              <a:t>CD </a:t>
            </a:r>
            <a:r>
              <a:rPr lang="ru-RU" sz="2400" dirty="0" smtClean="0"/>
              <a:t>,значит, </a:t>
            </a:r>
            <a:r>
              <a:rPr lang="en-US" sz="2400" dirty="0" smtClean="0"/>
              <a:t>ACBD </a:t>
            </a:r>
            <a:r>
              <a:rPr lang="ru-RU" sz="2400" dirty="0" smtClean="0"/>
              <a:t>–ромб (по признаку ромба). Тогда </a:t>
            </a:r>
            <a:r>
              <a:rPr lang="en-US" sz="2400" dirty="0" smtClean="0"/>
              <a:t>AC=CB=BD=AD</a:t>
            </a:r>
            <a:r>
              <a:rPr lang="ru-RU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4.</a:t>
            </a:r>
            <a:r>
              <a:rPr lang="en-US" sz="2400" dirty="0" smtClean="0"/>
              <a:t>ACBD </a:t>
            </a:r>
            <a:r>
              <a:rPr lang="ru-RU" sz="2400" dirty="0" smtClean="0"/>
              <a:t>–прямоугольник и его стороны равны, 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       следовательно, </a:t>
            </a:r>
            <a:r>
              <a:rPr lang="en-US" sz="2400" dirty="0" smtClean="0"/>
              <a:t>ACBD </a:t>
            </a:r>
            <a:r>
              <a:rPr lang="ru-RU" sz="2400" dirty="0" smtClean="0"/>
              <a:t>–квадрат (по определению квадрата.)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29000" y="2286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rgbClr val="0000D8"/>
                </a:solidFill>
              </a:rPr>
              <a:t>ТРАПЕЦИЯ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320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752600" y="898525"/>
            <a:ext cx="764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/>
              <a:t>ЧЕТЫРЕХУГОЛЬНИК У КОТОРОГО ДВЕ СТОРОНЫ                          ПАРАЛЛЕЛЬНЫ, А ДВЕ ДРУГИЕ НЕПАРАЛЛЕЛЬНЫ 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100388" y="1752600"/>
            <a:ext cx="2759075" cy="762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71472" y="2819400"/>
            <a:ext cx="8072494" cy="6413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Параллельные стороны называются </a:t>
            </a:r>
            <a:r>
              <a:rPr lang="ru-RU" i="1"/>
              <a:t>основаниями трапеции. </a:t>
            </a:r>
            <a:r>
              <a:rPr lang="ru-RU"/>
              <a:t>Две другие стороны называются</a:t>
            </a:r>
            <a:r>
              <a:rPr lang="ru-RU" i="1"/>
              <a:t> боковыми сторонами.</a:t>
            </a:r>
            <a:endParaRPr lang="ru-RU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3536950" y="3886200"/>
            <a:ext cx="1884363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24 w 21600"/>
              <a:gd name="T13" fmla="*/ 4624 h 21600"/>
              <a:gd name="T14" fmla="*/ 16976 w 21600"/>
              <a:gd name="T15" fmla="*/ 16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647" y="21600"/>
                </a:lnTo>
                <a:lnTo>
                  <a:pt x="1595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14282" y="5357813"/>
            <a:ext cx="8643997" cy="120032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Трапеция с равными боковыми сторонами называется </a:t>
            </a:r>
            <a:r>
              <a:rPr lang="ru-RU" i="1" dirty="0"/>
              <a:t>равнобокой </a:t>
            </a:r>
            <a:r>
              <a:rPr lang="ru-RU" dirty="0"/>
              <a:t>или </a:t>
            </a:r>
            <a:r>
              <a:rPr lang="ru-RU" i="1" dirty="0" smtClean="0"/>
              <a:t>равнобедренной</a:t>
            </a:r>
            <a:r>
              <a:rPr lang="ru-RU" i="1" dirty="0"/>
              <a:t>. </a:t>
            </a:r>
            <a:r>
              <a:rPr lang="ru-RU" dirty="0"/>
              <a:t>Трапеция</a:t>
            </a:r>
            <a:r>
              <a:rPr lang="ru-RU" dirty="0" smtClean="0"/>
              <a:t>, у </a:t>
            </a:r>
            <a:r>
              <a:rPr lang="ru-RU" dirty="0"/>
              <a:t>которой один из углов прямой, называется </a:t>
            </a:r>
            <a:r>
              <a:rPr lang="ru-RU" i="1" dirty="0"/>
              <a:t>прямоугольной.</a:t>
            </a:r>
            <a:r>
              <a:rPr lang="ru-RU" dirty="0"/>
              <a:t> </a:t>
            </a:r>
            <a:r>
              <a:rPr lang="ru-RU" dirty="0" smtClean="0"/>
              <a:t>Отрезок</a:t>
            </a:r>
            <a:r>
              <a:rPr lang="ru-RU" dirty="0"/>
              <a:t>, соединяющий середины боковых сторон, называется </a:t>
            </a:r>
            <a:r>
              <a:rPr lang="ru-RU" i="1" dirty="0"/>
              <a:t>средней линией.</a:t>
            </a:r>
            <a:endParaRPr lang="ru-RU" dirty="0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3810000" y="43434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58" y="-214337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dirty="0" smtClean="0">
                <a:solidFill>
                  <a:srgbClr val="0000EC"/>
                </a:solidFill>
              </a:rPr>
              <a:t>          Четырехугольник-дракон</a:t>
            </a:r>
            <a:endParaRPr lang="ru-RU" sz="2800" dirty="0">
              <a:solidFill>
                <a:srgbClr val="0000EC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500041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ЧЕТЫРЕХУГОЛЬНИК,У КОТОРОГО ДЛЯ КАЖДОЙ </a:t>
            </a:r>
            <a:r>
              <a:rPr lang="ru-RU" dirty="0" smtClean="0"/>
              <a:t>СТОРОНЫ </a:t>
            </a:r>
            <a:endParaRPr lang="ru-R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472" y="946150"/>
            <a:ext cx="757242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ИМЕЕТСЯ ОДНА СОСЕДНЯЯ РАВНОЙ ДЛИНЫ.</a:t>
            </a:r>
          </a:p>
        </p:txBody>
      </p:sp>
      <p:pic>
        <p:nvPicPr>
          <p:cNvPr id="7" name="Picture 5" descr="C:\Documents and Settings\PakhomovaNN\Мои документы\осевая симметрия.files\5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1371600"/>
            <a:ext cx="18288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05200" y="1371600"/>
            <a:ext cx="3886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dirty="0"/>
              <a:t>РОМБ,КВАДРАТ- ДРАКОНЫ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00166" y="1785926"/>
            <a:ext cx="745809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>
                <a:solidFill>
                  <a:srgbClr val="192FD3"/>
                </a:solidFill>
              </a:rPr>
              <a:t>Подразделение четырехугольников по свойствам их симметрий.</a:t>
            </a:r>
          </a:p>
        </p:txBody>
      </p:sp>
      <p:pic>
        <p:nvPicPr>
          <p:cNvPr id="10" name="Picture 10" descr="C:\Documents and Settings\PakhomovaNN\Мои документы\осевая симметрия.files\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319463"/>
            <a:ext cx="15319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:\Documents and Settings\PakhomovaNN\Мои документы\осевая симметрия.files\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559175"/>
            <a:ext cx="174942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C:\Documents and Settings\PakhomovaNN\Мои документы\осевая симметрия.files\1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433763"/>
            <a:ext cx="1006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C:\Documents and Settings\PakhomovaNN\Мои документы\осевая симметрия.files\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353695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571604" y="2952751"/>
            <a:ext cx="7215238" cy="646331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Центральносимметричные четырехугольники-параллелограммы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571604" y="4786322"/>
            <a:ext cx="6715172" cy="3667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Осесимметричные четырехугольники</a:t>
            </a:r>
          </a:p>
        </p:txBody>
      </p:sp>
      <p:pic>
        <p:nvPicPr>
          <p:cNvPr id="16" name="Picture 20" descr="C:\Documents and Settings\PakhomovaNN\Мои документы\осевая симметрия.files\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8263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:\Documents and Settings\PakhomovaNN\Мои документы\осевая симметрия.files\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838" y="5478463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C:\Documents and Settings\PakhomovaNN\Мои документы\осевая симметрия.files\1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5353050"/>
            <a:ext cx="1006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4" descr="C:\Documents and Settings\PakhomovaNN\Мои документы\осевая симметрия.files\6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65538" y="5307013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 descr="C:\Documents and Settings\PakhomovaNN\Мои документы\осевая симметрия.files\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6713" y="5478463"/>
            <a:ext cx="17494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43240" y="819480"/>
            <a:ext cx="2347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ru-RU" sz="320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71671" y="819480"/>
            <a:ext cx="45300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dirty="0">
                <a:solidFill>
                  <a:schemeClr val="accent2"/>
                </a:solidFill>
              </a:rPr>
              <a:t>ОТВЕТЫ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5834" y="1660309"/>
            <a:ext cx="748806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l">
              <a:spcBef>
                <a:spcPct val="50000"/>
              </a:spcBef>
            </a:pPr>
            <a:r>
              <a:rPr lang="en-US" dirty="0"/>
              <a:t>I    </a:t>
            </a:r>
            <a:r>
              <a:rPr lang="ru-RU" dirty="0"/>
              <a:t>4,5 см</a:t>
            </a:r>
            <a:r>
              <a:rPr lang="en-US" dirty="0"/>
              <a:t>;  </a:t>
            </a:r>
            <a:r>
              <a:rPr lang="ru-RU" dirty="0"/>
              <a:t>7,5 </a:t>
            </a:r>
            <a:r>
              <a:rPr lang="ru-RU" dirty="0" smtClean="0"/>
              <a:t>см</a:t>
            </a:r>
          </a:p>
          <a:p>
            <a:pPr marL="609600" indent="-609600" algn="l">
              <a:spcBef>
                <a:spcPct val="50000"/>
              </a:spcBef>
            </a:pPr>
            <a:endParaRPr lang="ru-RU" dirty="0" smtClean="0"/>
          </a:p>
          <a:p>
            <a:pPr marL="609600" indent="-609600" algn="l">
              <a:spcBef>
                <a:spcPct val="50000"/>
              </a:spcBef>
            </a:pPr>
            <a:r>
              <a:rPr lang="en-US" dirty="0" smtClean="0"/>
              <a:t>II   </a:t>
            </a:r>
            <a:r>
              <a:rPr lang="ru-RU" dirty="0"/>
              <a:t>62 см</a:t>
            </a:r>
            <a:r>
              <a:rPr lang="en-US" dirty="0"/>
              <a:t>;   </a:t>
            </a:r>
            <a:r>
              <a:rPr lang="ru-RU" dirty="0"/>
              <a:t>168 </a:t>
            </a:r>
            <a:r>
              <a:rPr lang="ru-RU" dirty="0" smtClean="0"/>
              <a:t>кв.см</a:t>
            </a:r>
          </a:p>
          <a:p>
            <a:pPr marL="609600" indent="-609600" algn="l">
              <a:spcBef>
                <a:spcPct val="50000"/>
              </a:spcBef>
            </a:pPr>
            <a:endParaRPr lang="ru-RU" dirty="0" smtClean="0"/>
          </a:p>
          <a:p>
            <a:pPr marL="609600" indent="-609600" algn="l">
              <a:spcBef>
                <a:spcPct val="50000"/>
              </a:spcBef>
            </a:pPr>
            <a:endParaRPr lang="ru-RU" dirty="0" smtClean="0"/>
          </a:p>
          <a:p>
            <a:pPr marL="609600" indent="-609600" algn="l">
              <a:spcBef>
                <a:spcPct val="50000"/>
              </a:spcBef>
            </a:pPr>
            <a:endParaRPr lang="ru-RU" dirty="0" smtClean="0"/>
          </a:p>
          <a:p>
            <a:pPr marL="609600" indent="-609600" algn="l">
              <a:spcBef>
                <a:spcPct val="50000"/>
              </a:spcBef>
            </a:pPr>
            <a:endParaRPr lang="ru-RU" dirty="0"/>
          </a:p>
          <a:p>
            <a:pPr marL="609600" indent="-609600" algn="l">
              <a:spcBef>
                <a:spcPct val="50000"/>
              </a:spcBef>
            </a:pPr>
            <a:r>
              <a:rPr lang="en-US" dirty="0" smtClean="0"/>
              <a:t>IV  </a:t>
            </a:r>
            <a:r>
              <a:rPr lang="ru-RU" dirty="0"/>
              <a:t>5 см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1472" y="2071678"/>
            <a:ext cx="68580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ru-RU" dirty="0" smtClean="0">
              <a:cs typeface="Times New Roman" pitchFamily="18" charset="0"/>
            </a:endParaRPr>
          </a:p>
          <a:p>
            <a:pPr algn="l"/>
            <a:endParaRPr lang="ru-RU" dirty="0" smtClean="0">
              <a:cs typeface="Times New Roman" pitchFamily="18" charset="0"/>
            </a:endParaRPr>
          </a:p>
          <a:p>
            <a:pPr algn="l"/>
            <a:endParaRPr lang="ru-RU" dirty="0" smtClean="0">
              <a:cs typeface="Times New Roman" pitchFamily="18" charset="0"/>
            </a:endParaRPr>
          </a:p>
          <a:p>
            <a:pPr algn="l"/>
            <a:endParaRPr lang="ru-RU" dirty="0" smtClean="0">
              <a:cs typeface="Times New Roman" pitchFamily="18" charset="0"/>
            </a:endParaRPr>
          </a:p>
          <a:p>
            <a:pPr algn="l"/>
            <a:endParaRPr lang="ru-RU" dirty="0" smtClean="0">
              <a:cs typeface="Times New Roman" pitchFamily="18" charset="0"/>
            </a:endParaRPr>
          </a:p>
          <a:p>
            <a:pPr algn="l"/>
            <a:r>
              <a:rPr lang="en-US" dirty="0" smtClean="0">
                <a:cs typeface="Times New Roman" pitchFamily="18" charset="0"/>
              </a:rPr>
              <a:t>III   </a:t>
            </a:r>
            <a:r>
              <a:rPr lang="en-US" dirty="0">
                <a:cs typeface="Times New Roman" pitchFamily="18" charset="0"/>
              </a:rPr>
              <a:t>(c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– p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):4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6054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«Мышление начинается с удивления»,</a:t>
            </a:r>
            <a:br>
              <a:rPr lang="ru-RU" sz="3200" dirty="0" smtClean="0"/>
            </a:br>
            <a:r>
              <a:rPr lang="ru-RU" sz="3200" dirty="0" smtClean="0"/>
              <a:t>заметил 2 500 лет назад Аристотель. </a:t>
            </a:r>
            <a:br>
              <a:rPr lang="ru-RU" sz="3200" dirty="0" smtClean="0"/>
            </a:br>
            <a:r>
              <a:rPr lang="ru-RU" sz="3200" dirty="0" smtClean="0"/>
              <a:t>Наш соотечественник Сухомлинский считал, что «чувство удивления – могучий источник желания знать; от удивления к знаниям – один шаг».</a:t>
            </a:r>
            <a:br>
              <a:rPr lang="ru-RU" sz="3200" dirty="0" smtClean="0"/>
            </a:br>
            <a:r>
              <a:rPr lang="ru-RU" sz="3200" dirty="0" smtClean="0"/>
              <a:t> А математика замечательный предмет для</a:t>
            </a:r>
            <a:br>
              <a:rPr lang="ru-RU" sz="3200" dirty="0" smtClean="0"/>
            </a:br>
            <a:r>
              <a:rPr lang="ru-RU" sz="3200" dirty="0" smtClean="0"/>
              <a:t>удивления.</a:t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429684" cy="500063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ПРИМЕНИЕ ЧЕРЫРЕХУГОЛЬНИКОВ</a:t>
            </a:r>
            <a:br>
              <a:rPr lang="ru-RU" sz="3200" i="1" dirty="0" smtClean="0"/>
            </a:br>
            <a:r>
              <a:rPr lang="ru-RU" sz="3100" i="1" dirty="0" smtClean="0"/>
              <a:t>*решении  задач  из  области  физики;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*</a:t>
            </a:r>
            <a:r>
              <a:rPr lang="ru-RU" sz="3100" i="1" dirty="0" smtClean="0"/>
              <a:t>решении стереометрических задач (на сечение плоскостями стереометрических фигур, нахождение полных поверхностей и площадей многогранников);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*</a:t>
            </a:r>
            <a:r>
              <a:rPr lang="ru-RU" sz="3100" i="1" dirty="0" smtClean="0"/>
              <a:t>решении </a:t>
            </a:r>
            <a:r>
              <a:rPr lang="ru-RU" sz="3100" i="1" dirty="0" smtClean="0"/>
              <a:t>социальных  задач (в строительстве при укладке паркета, при раскройке тканей и </a:t>
            </a:r>
            <a:r>
              <a:rPr lang="ru-RU" sz="3100" i="1" smtClean="0"/>
              <a:t>в др.).</a:t>
            </a:r>
            <a:r>
              <a:rPr lang="ru-RU" sz="3100" smtClean="0"/>
              <a:t> </a:t>
            </a:r>
            <a:endParaRPr lang="ru-RU" sz="31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/>
              <a:t>Спасибо за урок!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dirty="0" smtClean="0"/>
              <a:t>Придумать свою задачу по теме </a:t>
            </a:r>
          </a:p>
          <a:p>
            <a:endParaRPr lang="ru-RU" sz="3600" dirty="0" smtClean="0"/>
          </a:p>
          <a:p>
            <a:r>
              <a:rPr lang="ru-RU" sz="3600" dirty="0" smtClean="0"/>
              <a:t>«Четырехугольники» и предложить для</a:t>
            </a:r>
          </a:p>
          <a:p>
            <a:endParaRPr lang="ru-RU" sz="3600" dirty="0" smtClean="0"/>
          </a:p>
          <a:p>
            <a:r>
              <a:rPr lang="ru-RU" sz="3600" dirty="0" smtClean="0"/>
              <a:t> решения одноклассникам.</a:t>
            </a:r>
            <a:br>
              <a:rPr lang="ru-RU" sz="3600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dirty="0" smtClean="0"/>
              <a:t>Домашнее задание на выбор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</a:rPr>
              <a:t> Домашнее задание  ( индивидуальное)</a:t>
            </a:r>
            <a:r>
              <a:rPr lang="ru-RU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00" y="884238"/>
            <a:ext cx="701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Стороны параллелограмма равны 4,5см и 12см. Из вершины острого угла проведена биссектриса. На какие части она делит большую сторону параллелограмма</a:t>
            </a:r>
            <a:r>
              <a:rPr lang="en-US"/>
              <a:t>?</a:t>
            </a:r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47800" y="24892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В прямоугольнике АВСД одна из сторон 24см, диагональ-2,5дм. Вычислить периметр и площадь этого прямоугольника.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47800" y="3819525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Периметр ромба равен 2р, а сумма его диагоналей-с. Найдите площадь ромба.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47800" y="514985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Найдите боковые стороны равнобокой трапеции, если ее основания и площадь равны,соответственно: 8см,14см и 44кв.см</a:t>
            </a:r>
            <a:r>
              <a:rPr lang="en-US"/>
              <a:t> </a:t>
            </a:r>
            <a:r>
              <a:rPr lang="ru-RU"/>
              <a:t>.</a:t>
            </a:r>
          </a:p>
        </p:txBody>
      </p:sp>
      <p:pic>
        <p:nvPicPr>
          <p:cNvPr id="9" name="Picture 13">
            <a:hlinkClick r:id="rId3" action="ppaction://hlinksldjump" tooltip="Ответ задачи №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6096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14">
            <a:hlinkClick r:id="rId3" action="ppaction://hlinksldjump" tooltip="Ответ задачи №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14600"/>
            <a:ext cx="6096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Picture 15">
            <a:hlinkClick r:id="rId3" action="ppaction://hlinksldjump" tooltip="Ответ задачи №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35400"/>
            <a:ext cx="6096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Picture 16">
            <a:hlinkClick r:id="rId3" action="ppaction://hlinksldjump" tooltip="Ответ задачи №4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81600"/>
            <a:ext cx="6096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" name="Picture 18">
            <a:hlinkClick r:id="rId3" action="ppaction://hlinksldjump" tooltip="Ответ задачи №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6096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7"/>
            <a:ext cx="83582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Рабочие тетради: №65 стр.25, №63 стр.24, №54 стр.21;№99стр.37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Презентации по темам:</a:t>
            </a:r>
            <a:r>
              <a:rPr lang="en-US" sz="2400" dirty="0" smtClean="0"/>
              <a:t> </a:t>
            </a:r>
            <a:r>
              <a:rPr lang="ru-RU" sz="2400" dirty="0" smtClean="0"/>
              <a:t>Параллелограмм;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Прямоугольник;              Ромб;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Квадрат ;                        Трапеция.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Составить кроссворд ( не менее 15 слов);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Составить математическое лото на тему «Четырехугольники»;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Составить математический диктант ( не менее 10 </a:t>
            </a:r>
            <a:r>
              <a:rPr lang="ru-RU" sz="2400" smtClean="0"/>
              <a:t>слов);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Написать мини-сочинение  на тему: «О чем мне поведал четырехугольник».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642938"/>
            <a:ext cx="8001055" cy="5857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Структура урока</a:t>
            </a:r>
            <a:br>
              <a:rPr lang="ru-RU" sz="3100" dirty="0" smtClean="0"/>
            </a:br>
            <a:r>
              <a:rPr lang="ru-RU" sz="3100" dirty="0" smtClean="0"/>
              <a:t> (общее время проведения – 2 часа)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*параллелограмм</a:t>
            </a:r>
            <a:br>
              <a:rPr lang="ru-RU" sz="3100" dirty="0" smtClean="0"/>
            </a:br>
            <a:r>
              <a:rPr lang="ru-RU" sz="3100" dirty="0" smtClean="0"/>
              <a:t>*прямоугольник</a:t>
            </a:r>
            <a:br>
              <a:rPr lang="ru-RU" sz="3100" dirty="0" smtClean="0"/>
            </a:br>
            <a:r>
              <a:rPr lang="ru-RU" sz="3100" dirty="0" smtClean="0"/>
              <a:t>*ромб</a:t>
            </a:r>
            <a:br>
              <a:rPr lang="ru-RU" sz="3100" dirty="0" smtClean="0"/>
            </a:br>
            <a:r>
              <a:rPr lang="ru-RU" sz="3100" dirty="0" smtClean="0"/>
              <a:t>*квадрат</a:t>
            </a:r>
            <a:br>
              <a:rPr lang="ru-RU" sz="3100" dirty="0" smtClean="0"/>
            </a:br>
            <a:r>
              <a:rPr lang="ru-RU" sz="3100" dirty="0" smtClean="0"/>
              <a:t>***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596" y="381000"/>
            <a:ext cx="821537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dirty="0" smtClean="0">
                <a:solidFill>
                  <a:schemeClr val="accent2"/>
                </a:solidFill>
              </a:rPr>
              <a:t>СИСТЕМАТИЗАЦИЯ и КЛАССИФИКАЦИЯ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2194639" y="4759324"/>
            <a:ext cx="15240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642439" y="4751388"/>
            <a:ext cx="7620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356939" y="3429000"/>
            <a:ext cx="3505200" cy="2514600"/>
            <a:chOff x="3312" y="2016"/>
            <a:chExt cx="2208" cy="1584"/>
          </a:xfrm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3312" y="2016"/>
              <a:ext cx="2208" cy="158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3744" y="2376"/>
              <a:ext cx="124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57290" y="2285992"/>
            <a:ext cx="321471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/>
              <a:t>Параллелограмм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143504" y="2285992"/>
            <a:ext cx="3357586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dirty="0" err="1"/>
              <a:t>Непараллелограмм</a:t>
            </a:r>
            <a:endParaRPr lang="ru-RU" sz="2000" b="1"/>
          </a:p>
        </p:txBody>
      </p: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289639" y="3505200"/>
            <a:ext cx="4724400" cy="3048000"/>
            <a:chOff x="144" y="2208"/>
            <a:chExt cx="2976" cy="1920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24" y="3000"/>
              <a:ext cx="1728" cy="86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1392" y="2280"/>
              <a:ext cx="1248" cy="1440"/>
            </a:xfrm>
            <a:prstGeom prst="diamond">
              <a:avLst/>
            </a:prstGeom>
            <a:solidFill>
              <a:srgbClr val="F3FD2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872" y="3120"/>
              <a:ext cx="28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144" y="2208"/>
              <a:ext cx="2976" cy="1920"/>
            </a:xfrm>
            <a:prstGeom prst="parallelogram">
              <a:avLst>
                <a:gd name="adj" fmla="val 38750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8" name="AutoShape 29"/>
          <p:cNvCxnSpPr>
            <a:cxnSpLocks noChangeShapeType="1"/>
          </p:cNvCxnSpPr>
          <p:nvPr/>
        </p:nvCxnSpPr>
        <p:spPr bwMode="auto">
          <a:xfrm rot="5400000">
            <a:off x="3563037" y="1301709"/>
            <a:ext cx="379942" cy="15773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30"/>
          <p:cNvCxnSpPr>
            <a:cxnSpLocks noChangeShapeType="1"/>
          </p:cNvCxnSpPr>
          <p:nvPr/>
        </p:nvCxnSpPr>
        <p:spPr bwMode="auto">
          <a:xfrm rot="5400000">
            <a:off x="2640527" y="3049387"/>
            <a:ext cx="751824" cy="174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31"/>
          <p:cNvCxnSpPr>
            <a:cxnSpLocks noChangeShapeType="1"/>
          </p:cNvCxnSpPr>
          <p:nvPr/>
        </p:nvCxnSpPr>
        <p:spPr bwMode="auto">
          <a:xfrm rot="16200000" flipH="1">
            <a:off x="5620437" y="821649"/>
            <a:ext cx="379942" cy="25374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35"/>
          <p:cNvCxnSpPr>
            <a:cxnSpLocks noChangeShapeType="1"/>
          </p:cNvCxnSpPr>
          <p:nvPr/>
        </p:nvCxnSpPr>
        <p:spPr bwMode="auto">
          <a:xfrm rot="5400000">
            <a:off x="6650201" y="2953411"/>
            <a:ext cx="760975" cy="2185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Line 38"/>
          <p:cNvSpPr>
            <a:spLocks noChangeShapeType="1"/>
          </p:cNvSpPr>
          <p:nvPr/>
        </p:nvSpPr>
        <p:spPr bwMode="auto">
          <a:xfrm flipV="1">
            <a:off x="2270839" y="4759324"/>
            <a:ext cx="15240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3794839" y="4762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185239" y="1142984"/>
            <a:ext cx="2743200" cy="64294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Четырехугольник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28596" y="357188"/>
            <a:ext cx="778674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>
                <a:solidFill>
                  <a:schemeClr val="accent2"/>
                </a:solidFill>
              </a:rPr>
              <a:t>ПРОДОЛЖИ ПРЕДЛОЖЕНИЯ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135729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  <a:buFontTx/>
              <a:buAutoNum type="romanUcPeriod"/>
            </a:pPr>
            <a:r>
              <a:rPr lang="ru-RU" sz="3200" dirty="0" smtClean="0"/>
              <a:t>Любой прямоугольник является.......</a:t>
            </a:r>
          </a:p>
          <a:p>
            <a:pPr marL="609600" indent="-609600">
              <a:spcBef>
                <a:spcPct val="50000"/>
              </a:spcBef>
              <a:buFontTx/>
              <a:buAutoNum type="romanUcPeriod"/>
            </a:pPr>
            <a:r>
              <a:rPr lang="ru-RU" sz="3200" dirty="0" smtClean="0"/>
              <a:t>Если в четырехугольнике диагонали перпендикулярны, то этот четырех-    угольник-.........</a:t>
            </a:r>
          </a:p>
          <a:p>
            <a:pPr marL="609600" indent="-609600">
              <a:spcBef>
                <a:spcPct val="50000"/>
              </a:spcBef>
              <a:buFontTx/>
              <a:buAutoNum type="romanUcPeriod"/>
            </a:pPr>
            <a:r>
              <a:rPr lang="ru-RU" sz="3200" dirty="0" smtClean="0"/>
              <a:t>В ромбе........</a:t>
            </a:r>
          </a:p>
          <a:p>
            <a:pPr marL="609600" indent="-609600">
              <a:spcBef>
                <a:spcPct val="50000"/>
              </a:spcBef>
              <a:buFontTx/>
              <a:buAutoNum type="romanUcPeriod"/>
            </a:pPr>
            <a:r>
              <a:rPr lang="ru-RU" sz="3200" dirty="0" smtClean="0"/>
              <a:t>Любой квадрат является.......</a:t>
            </a:r>
          </a:p>
          <a:p>
            <a:pPr marL="609600" indent="-609600">
              <a:spcBef>
                <a:spcPct val="50000"/>
              </a:spcBef>
              <a:buFontTx/>
              <a:buAutoNum type="romanUcPeriod"/>
            </a:pPr>
            <a:r>
              <a:rPr lang="ru-RU" sz="3200" dirty="0" smtClean="0"/>
              <a:t>В параллелограмме.....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ПАРАЛЛЕЛОГРАММ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428736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ЧЕТЫРЕХУГОЛЬНИК , У КОТОРОГО ПРОТИВОЛЕЖАЩИЕ СТОРОНЫ ПАРАЛЛЕЛЬНЫ, Т.Е. ЛЕЖАТ НА ПАРАЛЛЕЛЬНЫХ ПРЯМЫХ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2300288"/>
            <a:ext cx="373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Свойства параллелограмма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76800" y="2300288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Признаки параллелограмма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5721" y="2667001"/>
            <a:ext cx="3857652" cy="646331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1.В параллелограмме </a:t>
            </a:r>
            <a:r>
              <a:rPr lang="ru-RU" dirty="0" smtClean="0"/>
              <a:t>противолежащие </a:t>
            </a:r>
            <a:r>
              <a:rPr lang="ru-RU" dirty="0"/>
              <a:t>углы равны.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57686" y="2667001"/>
            <a:ext cx="4500594" cy="1107996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/>
              <a:t>1.Если в четырехугольнике две </a:t>
            </a:r>
            <a:r>
              <a:rPr lang="ru-RU" sz="1600" dirty="0" smtClean="0"/>
              <a:t>противолежащие </a:t>
            </a:r>
            <a:r>
              <a:rPr lang="ru-RU" sz="1600" dirty="0"/>
              <a:t>стороны равны и </a:t>
            </a:r>
            <a:r>
              <a:rPr lang="ru-RU" sz="1600" dirty="0" smtClean="0"/>
              <a:t>параллельны</a:t>
            </a:r>
            <a:r>
              <a:rPr lang="ru-RU" sz="1600" dirty="0"/>
              <a:t>, то </a:t>
            </a:r>
            <a:r>
              <a:rPr lang="ru-RU" sz="1600" dirty="0" smtClean="0"/>
              <a:t>этот четырехугольник   параллелограмм</a:t>
            </a:r>
            <a:r>
              <a:rPr lang="ru-RU" dirty="0"/>
              <a:t>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14283" y="4343400"/>
            <a:ext cx="4214842" cy="646331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2.В параллелограмме </a:t>
            </a:r>
            <a:r>
              <a:rPr lang="ru-RU" dirty="0" smtClean="0"/>
              <a:t>противолежащие </a:t>
            </a:r>
            <a:r>
              <a:rPr lang="ru-RU" dirty="0"/>
              <a:t>стороны равны.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500562" y="4429125"/>
            <a:ext cx="4643438" cy="107721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/>
              <a:t>2.Если в четырехугольнике </a:t>
            </a:r>
            <a:r>
              <a:rPr lang="ru-RU" sz="1600" dirty="0" smtClean="0"/>
              <a:t>противолежащие </a:t>
            </a:r>
            <a:r>
              <a:rPr lang="ru-RU" sz="1600" dirty="0"/>
              <a:t>стороны попарно равны, то </a:t>
            </a:r>
            <a:r>
              <a:rPr lang="ru-RU" sz="1600" dirty="0" smtClean="0"/>
              <a:t>этот </a:t>
            </a:r>
            <a:r>
              <a:rPr lang="ru-RU" sz="1600" dirty="0"/>
              <a:t>четырехугольник-параллелограмм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371600" y="3632200"/>
            <a:ext cx="1981200" cy="519113"/>
            <a:chOff x="3053" y="2751"/>
            <a:chExt cx="1344" cy="480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053" y="2751"/>
              <a:ext cx="1344" cy="480"/>
            </a:xfrm>
            <a:prstGeom prst="parallelogram">
              <a:avLst>
                <a:gd name="adj" fmla="val 79787"/>
              </a:avLst>
            </a:prstGeom>
            <a:solidFill>
              <a:schemeClr val="bg1"/>
            </a:solidFill>
            <a:ln w="9525">
              <a:solidFill>
                <a:srgbClr val="0000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14" name="Arc 20"/>
            <p:cNvSpPr>
              <a:spLocks noChangeAspect="1"/>
            </p:cNvSpPr>
            <p:nvPr/>
          </p:nvSpPr>
          <p:spPr bwMode="auto">
            <a:xfrm rot="1150741">
              <a:off x="3114" y="3152"/>
              <a:ext cx="83" cy="77"/>
            </a:xfrm>
            <a:custGeom>
              <a:avLst/>
              <a:gdLst>
                <a:gd name="T0" fmla="*/ 0 w 23230"/>
                <a:gd name="T1" fmla="*/ 0 h 21600"/>
                <a:gd name="T2" fmla="*/ 0 w 23230"/>
                <a:gd name="T3" fmla="*/ 0 h 21600"/>
                <a:gd name="T4" fmla="*/ 0 w 232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30"/>
                <a:gd name="T10" fmla="*/ 0 h 21600"/>
                <a:gd name="T11" fmla="*/ 23230 w 232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30" h="21600" fill="none" extrusionOk="0">
                  <a:moveTo>
                    <a:pt x="0" y="71"/>
                  </a:moveTo>
                  <a:cubicBezTo>
                    <a:pt x="584" y="23"/>
                    <a:pt x="1169" y="-1"/>
                    <a:pt x="1756" y="0"/>
                  </a:cubicBezTo>
                  <a:cubicBezTo>
                    <a:pt x="12783" y="0"/>
                    <a:pt x="22040" y="8307"/>
                    <a:pt x="23230" y="19270"/>
                  </a:cubicBezTo>
                </a:path>
                <a:path w="23230" h="21600" stroke="0" extrusionOk="0">
                  <a:moveTo>
                    <a:pt x="0" y="71"/>
                  </a:moveTo>
                  <a:cubicBezTo>
                    <a:pt x="584" y="23"/>
                    <a:pt x="1169" y="-1"/>
                    <a:pt x="1756" y="0"/>
                  </a:cubicBezTo>
                  <a:cubicBezTo>
                    <a:pt x="12783" y="0"/>
                    <a:pt x="22040" y="8307"/>
                    <a:pt x="23230" y="19270"/>
                  </a:cubicBezTo>
                  <a:lnTo>
                    <a:pt x="1756" y="21600"/>
                  </a:lnTo>
                  <a:close/>
                </a:path>
              </a:pathLst>
            </a:cu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rc 21"/>
            <p:cNvSpPr>
              <a:spLocks noChangeAspect="1"/>
            </p:cNvSpPr>
            <p:nvPr/>
          </p:nvSpPr>
          <p:spPr bwMode="auto">
            <a:xfrm rot="5509685">
              <a:off x="3388" y="2726"/>
              <a:ext cx="113" cy="175"/>
            </a:xfrm>
            <a:custGeom>
              <a:avLst/>
              <a:gdLst>
                <a:gd name="T0" fmla="*/ 0 w 22931"/>
                <a:gd name="T1" fmla="*/ 0 h 35453"/>
                <a:gd name="T2" fmla="*/ 0 w 22931"/>
                <a:gd name="T3" fmla="*/ 0 h 35453"/>
                <a:gd name="T4" fmla="*/ 0 w 22931"/>
                <a:gd name="T5" fmla="*/ 0 h 35453"/>
                <a:gd name="T6" fmla="*/ 0 60000 65536"/>
                <a:gd name="T7" fmla="*/ 0 60000 65536"/>
                <a:gd name="T8" fmla="*/ 0 60000 65536"/>
                <a:gd name="T9" fmla="*/ 0 w 22931"/>
                <a:gd name="T10" fmla="*/ 0 h 35453"/>
                <a:gd name="T11" fmla="*/ 22931 w 22931"/>
                <a:gd name="T12" fmla="*/ 35453 h 35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31" h="35453" fill="none" extrusionOk="0">
                  <a:moveTo>
                    <a:pt x="0" y="41"/>
                  </a:moveTo>
                  <a:cubicBezTo>
                    <a:pt x="443" y="13"/>
                    <a:pt x="887" y="-1"/>
                    <a:pt x="1331" y="0"/>
                  </a:cubicBezTo>
                  <a:cubicBezTo>
                    <a:pt x="13260" y="0"/>
                    <a:pt x="22931" y="9670"/>
                    <a:pt x="22931" y="21600"/>
                  </a:cubicBezTo>
                  <a:cubicBezTo>
                    <a:pt x="22931" y="26664"/>
                    <a:pt x="21151" y="31567"/>
                    <a:pt x="17903" y="35452"/>
                  </a:cubicBezTo>
                </a:path>
                <a:path w="22931" h="35453" stroke="0" extrusionOk="0">
                  <a:moveTo>
                    <a:pt x="0" y="41"/>
                  </a:moveTo>
                  <a:cubicBezTo>
                    <a:pt x="443" y="13"/>
                    <a:pt x="887" y="-1"/>
                    <a:pt x="1331" y="0"/>
                  </a:cubicBezTo>
                  <a:cubicBezTo>
                    <a:pt x="13260" y="0"/>
                    <a:pt x="22931" y="9670"/>
                    <a:pt x="22931" y="21600"/>
                  </a:cubicBezTo>
                  <a:cubicBezTo>
                    <a:pt x="22931" y="26664"/>
                    <a:pt x="21151" y="31567"/>
                    <a:pt x="17903" y="35452"/>
                  </a:cubicBezTo>
                  <a:lnTo>
                    <a:pt x="133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rc 22"/>
            <p:cNvSpPr>
              <a:spLocks noChangeAspect="1"/>
            </p:cNvSpPr>
            <p:nvPr/>
          </p:nvSpPr>
          <p:spPr bwMode="auto">
            <a:xfrm rot="-9100912">
              <a:off x="4244" y="2762"/>
              <a:ext cx="88" cy="77"/>
            </a:xfrm>
            <a:custGeom>
              <a:avLst/>
              <a:gdLst>
                <a:gd name="T0" fmla="*/ 0 w 24749"/>
                <a:gd name="T1" fmla="*/ 0 h 21600"/>
                <a:gd name="T2" fmla="*/ 0 w 24749"/>
                <a:gd name="T3" fmla="*/ 0 h 21600"/>
                <a:gd name="T4" fmla="*/ 0 w 247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749"/>
                <a:gd name="T10" fmla="*/ 0 h 21600"/>
                <a:gd name="T11" fmla="*/ 24749 w 247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49" h="21600" fill="none" extrusionOk="0">
                  <a:moveTo>
                    <a:pt x="0" y="240"/>
                  </a:moveTo>
                  <a:cubicBezTo>
                    <a:pt x="1063" y="80"/>
                    <a:pt x="2137" y="-1"/>
                    <a:pt x="3213" y="0"/>
                  </a:cubicBezTo>
                  <a:cubicBezTo>
                    <a:pt x="14495" y="0"/>
                    <a:pt x="23877" y="8683"/>
                    <a:pt x="24748" y="19933"/>
                  </a:cubicBezTo>
                </a:path>
                <a:path w="24749" h="21600" stroke="0" extrusionOk="0">
                  <a:moveTo>
                    <a:pt x="0" y="240"/>
                  </a:moveTo>
                  <a:cubicBezTo>
                    <a:pt x="1063" y="80"/>
                    <a:pt x="2137" y="-1"/>
                    <a:pt x="3213" y="0"/>
                  </a:cubicBezTo>
                  <a:cubicBezTo>
                    <a:pt x="14495" y="0"/>
                    <a:pt x="23877" y="8683"/>
                    <a:pt x="24748" y="19933"/>
                  </a:cubicBezTo>
                  <a:lnTo>
                    <a:pt x="3213" y="21600"/>
                  </a:lnTo>
                  <a:close/>
                </a:path>
              </a:pathLst>
            </a:cu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rc 23"/>
            <p:cNvSpPr>
              <a:spLocks noChangeAspect="1"/>
            </p:cNvSpPr>
            <p:nvPr/>
          </p:nvSpPr>
          <p:spPr bwMode="auto">
            <a:xfrm rot="-6060886">
              <a:off x="3976" y="3067"/>
              <a:ext cx="109" cy="177"/>
            </a:xfrm>
            <a:custGeom>
              <a:avLst/>
              <a:gdLst>
                <a:gd name="T0" fmla="*/ 0 w 22209"/>
                <a:gd name="T1" fmla="*/ 0 h 36096"/>
                <a:gd name="T2" fmla="*/ 0 w 22209"/>
                <a:gd name="T3" fmla="*/ 0 h 36096"/>
                <a:gd name="T4" fmla="*/ 0 w 22209"/>
                <a:gd name="T5" fmla="*/ 0 h 36096"/>
                <a:gd name="T6" fmla="*/ 0 60000 65536"/>
                <a:gd name="T7" fmla="*/ 0 60000 65536"/>
                <a:gd name="T8" fmla="*/ 0 60000 65536"/>
                <a:gd name="T9" fmla="*/ 0 w 22209"/>
                <a:gd name="T10" fmla="*/ 0 h 36096"/>
                <a:gd name="T11" fmla="*/ 22209 w 22209"/>
                <a:gd name="T12" fmla="*/ 36096 h 360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9" h="36096" fill="none" extrusionOk="0">
                  <a:moveTo>
                    <a:pt x="-1" y="8"/>
                  </a:moveTo>
                  <a:cubicBezTo>
                    <a:pt x="202" y="2"/>
                    <a:pt x="405" y="-1"/>
                    <a:pt x="609" y="0"/>
                  </a:cubicBezTo>
                  <a:cubicBezTo>
                    <a:pt x="12538" y="0"/>
                    <a:pt x="22209" y="9670"/>
                    <a:pt x="22209" y="21600"/>
                  </a:cubicBezTo>
                  <a:cubicBezTo>
                    <a:pt x="22209" y="26957"/>
                    <a:pt x="20217" y="32123"/>
                    <a:pt x="16622" y="36095"/>
                  </a:cubicBezTo>
                </a:path>
                <a:path w="22209" h="36096" stroke="0" extrusionOk="0">
                  <a:moveTo>
                    <a:pt x="-1" y="8"/>
                  </a:moveTo>
                  <a:cubicBezTo>
                    <a:pt x="202" y="2"/>
                    <a:pt x="405" y="-1"/>
                    <a:pt x="609" y="0"/>
                  </a:cubicBezTo>
                  <a:cubicBezTo>
                    <a:pt x="12538" y="0"/>
                    <a:pt x="22209" y="9670"/>
                    <a:pt x="22209" y="21600"/>
                  </a:cubicBezTo>
                  <a:cubicBezTo>
                    <a:pt x="22209" y="26957"/>
                    <a:pt x="20217" y="32123"/>
                    <a:pt x="16622" y="36095"/>
                  </a:cubicBezTo>
                  <a:lnTo>
                    <a:pt x="60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371600" y="5097463"/>
            <a:ext cx="2133600" cy="660400"/>
            <a:chOff x="864" y="2544"/>
            <a:chExt cx="1344" cy="576"/>
          </a:xfrm>
        </p:grpSpPr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>
              <a:off x="864" y="2592"/>
              <a:ext cx="1344" cy="480"/>
            </a:xfrm>
            <a:prstGeom prst="parallelogram">
              <a:avLst>
                <a:gd name="adj" fmla="val 79787"/>
              </a:avLst>
            </a:prstGeom>
            <a:solidFill>
              <a:schemeClr val="bg1"/>
            </a:solidFill>
            <a:ln w="9525">
              <a:solidFill>
                <a:srgbClr val="0000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1632" y="2544"/>
              <a:ext cx="0" cy="9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1392" y="3024"/>
              <a:ext cx="0" cy="9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008" y="278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1968" y="2791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5562600" y="4013200"/>
            <a:ext cx="2133600" cy="330200"/>
            <a:chOff x="864" y="912"/>
            <a:chExt cx="1344" cy="480"/>
          </a:xfrm>
        </p:grpSpPr>
        <p:sp>
          <p:nvSpPr>
            <p:cNvPr id="25" name="AutoShape 33"/>
            <p:cNvSpPr>
              <a:spLocks noChangeArrowheads="1"/>
            </p:cNvSpPr>
            <p:nvPr/>
          </p:nvSpPr>
          <p:spPr bwMode="auto">
            <a:xfrm>
              <a:off x="864" y="912"/>
              <a:ext cx="1344" cy="480"/>
            </a:xfrm>
            <a:prstGeom prst="parallelogram">
              <a:avLst>
                <a:gd name="adj" fmla="val 79787"/>
              </a:avLst>
            </a:prstGeom>
            <a:solidFill>
              <a:schemeClr val="bg1"/>
            </a:solidFill>
            <a:ln w="9525">
              <a:solidFill>
                <a:srgbClr val="0000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1008" y="11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1968" y="1111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0" y="5976938"/>
            <a:ext cx="4343400" cy="5847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/>
              <a:t>3.Диагонали параллелограмма </a:t>
            </a:r>
            <a:r>
              <a:rPr lang="ru-RU" sz="1600" dirty="0" smtClean="0"/>
              <a:t>точкой </a:t>
            </a:r>
            <a:r>
              <a:rPr lang="ru-RU" sz="1600" dirty="0"/>
              <a:t>пересечения делятся пополам.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500562" y="5572140"/>
            <a:ext cx="4643438" cy="107721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/>
              <a:t>3.Если в четырехугольнике диагонали          пересекаются и точкой пересечения </a:t>
            </a:r>
            <a:r>
              <a:rPr lang="ru-RU" sz="1600" dirty="0" smtClean="0"/>
              <a:t>делятся пополам, то </a:t>
            </a:r>
            <a:r>
              <a:rPr lang="ru-RU" sz="1600" dirty="0"/>
              <a:t>этот </a:t>
            </a:r>
            <a:r>
              <a:rPr lang="ru-RU" sz="1600" dirty="0" smtClean="0"/>
              <a:t>четырехугольник-параллелограмм</a:t>
            </a:r>
            <a:r>
              <a:rPr lang="ru-RU" sz="1600" dirty="0"/>
              <a:t>.</a:t>
            </a:r>
          </a:p>
        </p:txBody>
      </p:sp>
      <p:sp>
        <p:nvSpPr>
          <p:cNvPr id="30" name="AutoShape 38"/>
          <p:cNvSpPr>
            <a:spLocks noChangeArrowheads="1"/>
          </p:cNvSpPr>
          <p:nvPr/>
        </p:nvSpPr>
        <p:spPr bwMode="auto">
          <a:xfrm>
            <a:off x="5715008" y="714356"/>
            <a:ext cx="2066932" cy="600060"/>
          </a:xfrm>
          <a:prstGeom prst="parallelogram">
            <a:avLst>
              <a:gd name="adj" fmla="val 7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2713" y="304800"/>
            <a:ext cx="1341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DE3897"/>
                </a:solidFill>
              </a:rPr>
              <a:t>Задача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071547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Прямая </a:t>
            </a:r>
            <a:r>
              <a:rPr lang="en-US" sz="2400" dirty="0"/>
              <a:t>MK </a:t>
            </a:r>
            <a:r>
              <a:rPr lang="ru-RU" sz="2400" dirty="0"/>
              <a:t>параллельна стороне  А</a:t>
            </a:r>
            <a:r>
              <a:rPr lang="en-US" sz="2400" dirty="0"/>
              <a:t>D</a:t>
            </a:r>
            <a:r>
              <a:rPr lang="ru-RU" sz="2400" dirty="0"/>
              <a:t> параллелограмма  </a:t>
            </a:r>
            <a:r>
              <a:rPr lang="en-US" sz="2400" dirty="0"/>
              <a:t>ABCD. </a:t>
            </a:r>
            <a:r>
              <a:rPr lang="ru-RU" sz="2400" dirty="0"/>
              <a:t>Докажите,</a:t>
            </a:r>
            <a:r>
              <a:rPr lang="en-US" sz="2400" dirty="0"/>
              <a:t> </a:t>
            </a:r>
            <a:r>
              <a:rPr lang="ru-RU" sz="2400" dirty="0"/>
              <a:t>что </a:t>
            </a:r>
            <a:r>
              <a:rPr lang="en-US" sz="2400" dirty="0"/>
              <a:t>AMKD</a:t>
            </a:r>
            <a:r>
              <a:rPr lang="ru-RU" sz="2400" dirty="0"/>
              <a:t> тоже </a:t>
            </a:r>
            <a:r>
              <a:rPr lang="ru-RU" sz="2400" dirty="0" smtClean="0"/>
              <a:t>параллелограмм.</a:t>
            </a:r>
            <a:endParaRPr lang="ru-R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875" y="2285992"/>
            <a:ext cx="442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dirty="0"/>
              <a:t>  </a:t>
            </a:r>
            <a:r>
              <a:rPr lang="ru-RU" sz="2000" dirty="0"/>
              <a:t>Дано:</a:t>
            </a:r>
            <a:r>
              <a:rPr lang="en-US" sz="2000" dirty="0"/>
              <a:t>ABCD </a:t>
            </a:r>
            <a:r>
              <a:rPr lang="ru-RU" sz="2000" dirty="0"/>
              <a:t>параллелограмм.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3714752"/>
            <a:ext cx="839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Решение: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28600" y="6248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Затрудняешься,посмотри подсказку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971800" y="3929063"/>
            <a:ext cx="3124200" cy="1693862"/>
            <a:chOff x="3792" y="1239"/>
            <a:chExt cx="1968" cy="1028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4032" y="1470"/>
              <a:ext cx="1584" cy="432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262" y="1287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  <a:endParaRPr lang="ru-RU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510" y="1239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  <a:endParaRPr lang="ru-RU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126" y="2055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  <a:endParaRPr lang="ru-RU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792" y="1536"/>
              <a:ext cx="196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/>
                <a:t>___</a:t>
              </a:r>
              <a:r>
                <a:rPr lang="en-US" dirty="0"/>
                <a:t>M</a:t>
              </a:r>
              <a:r>
                <a:rPr lang="ru-RU" dirty="0" smtClean="0"/>
                <a:t>_______________</a:t>
              </a:r>
              <a:endParaRPr lang="ru-RU" dirty="0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5510" y="152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  <a:endParaRPr lang="ru-RU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3792" y="187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  <a:endParaRPr lang="ru-RU" dirty="0"/>
            </a:p>
          </p:txBody>
        </p:sp>
      </p:grp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470525" y="3952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1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6096000" y="2895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2786058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Доказать:</a:t>
            </a:r>
            <a:r>
              <a:rPr lang="ru-RU" sz="1600" dirty="0" smtClean="0"/>
              <a:t> </a:t>
            </a:r>
            <a:r>
              <a:rPr lang="en-US" dirty="0" smtClean="0"/>
              <a:t>AMKD –</a:t>
            </a:r>
            <a:r>
              <a:rPr lang="ru-RU" dirty="0" smtClean="0"/>
              <a:t> параллелограмм 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785794"/>
            <a:ext cx="7643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spcBef>
                <a:spcPct val="50000"/>
              </a:spcBef>
            </a:pPr>
            <a:r>
              <a:rPr lang="ru-RU" sz="2800" dirty="0"/>
              <a:t>1.Так как </a:t>
            </a:r>
            <a:r>
              <a:rPr lang="en-US" sz="2800" dirty="0"/>
              <a:t>ABCD </a:t>
            </a:r>
            <a:r>
              <a:rPr lang="ru-RU" sz="2800" dirty="0"/>
              <a:t>–</a:t>
            </a:r>
            <a:r>
              <a:rPr lang="ru-RU" sz="2800" dirty="0" smtClean="0"/>
              <a:t>параллелограмм</a:t>
            </a:r>
          </a:p>
          <a:p>
            <a:pPr marL="914400" lvl="1" indent="-457200">
              <a:spcBef>
                <a:spcPct val="50000"/>
              </a:spcBef>
            </a:pPr>
            <a:r>
              <a:rPr lang="ru-RU" sz="2800" dirty="0" smtClean="0"/>
              <a:t> </a:t>
            </a:r>
            <a:r>
              <a:rPr lang="ru-RU" sz="2800" dirty="0"/>
              <a:t>( по условию),</a:t>
            </a:r>
          </a:p>
          <a:p>
            <a:pPr marL="457200" indent="-457200" algn="l">
              <a:spcBef>
                <a:spcPct val="50000"/>
              </a:spcBef>
            </a:pPr>
            <a:r>
              <a:rPr lang="ru-RU" sz="2800" dirty="0"/>
              <a:t>        то  ….</a:t>
            </a:r>
            <a:r>
              <a:rPr lang="en-US" sz="2800" dirty="0"/>
              <a:t>// CD</a:t>
            </a:r>
            <a:r>
              <a:rPr lang="ru-RU" sz="2800" dirty="0"/>
              <a:t>, тогда и </a:t>
            </a:r>
            <a:r>
              <a:rPr lang="en-US" sz="2800" dirty="0"/>
              <a:t>AM //</a:t>
            </a:r>
            <a:r>
              <a:rPr lang="ru-RU" sz="2800" dirty="0"/>
              <a:t>….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214686"/>
            <a:ext cx="78581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ru-RU" sz="2800" dirty="0" smtClean="0"/>
              <a:t>   </a:t>
            </a:r>
            <a:r>
              <a:rPr lang="ru-RU" sz="2800" dirty="0" smtClean="0"/>
              <a:t> 2.В </a:t>
            </a:r>
            <a:r>
              <a:rPr lang="ru-RU" sz="2800" dirty="0"/>
              <a:t>четырехугольнике </a:t>
            </a:r>
            <a:r>
              <a:rPr lang="en-US" sz="2800" dirty="0" smtClean="0"/>
              <a:t>AMKD</a:t>
            </a:r>
            <a:r>
              <a:rPr lang="ru-RU" sz="2800" dirty="0" smtClean="0"/>
              <a:t>:</a:t>
            </a:r>
            <a:r>
              <a:rPr lang="en-US" sz="2800" dirty="0" smtClean="0"/>
              <a:t> ………………..</a:t>
            </a:r>
            <a:endParaRPr lang="ru-RU" sz="2800" dirty="0"/>
          </a:p>
          <a:p>
            <a:pPr marL="457200" indent="-457200" algn="l">
              <a:spcBef>
                <a:spcPct val="50000"/>
              </a:spcBef>
            </a:pPr>
            <a:r>
              <a:rPr lang="ru-RU" sz="2800" dirty="0"/>
              <a:t>     </a:t>
            </a:r>
            <a:r>
              <a:rPr lang="en-US" sz="2800" dirty="0"/>
              <a:t> </a:t>
            </a:r>
            <a:r>
              <a:rPr lang="ru-RU" sz="2800" dirty="0"/>
              <a:t>( по условию). Следовательно,</a:t>
            </a:r>
            <a:r>
              <a:rPr lang="en-US" sz="2800" dirty="0"/>
              <a:t>AMKD </a:t>
            </a:r>
            <a:r>
              <a:rPr lang="ru-RU" sz="2800" dirty="0"/>
              <a:t>–параллелограмм.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2976" y="28572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Д О К А З А Т Е Л Ь С Т В </a:t>
            </a:r>
            <a:r>
              <a:rPr lang="ru-RU" sz="2400" dirty="0" smtClean="0"/>
              <a:t>О: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1000108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ct val="50000"/>
              </a:spcBef>
            </a:pPr>
            <a:r>
              <a:rPr lang="ru-RU" sz="2800" dirty="0" smtClean="0"/>
              <a:t>1.Так как </a:t>
            </a:r>
            <a:r>
              <a:rPr lang="en-US" sz="2800" dirty="0" smtClean="0"/>
              <a:t>ABCD </a:t>
            </a:r>
            <a:r>
              <a:rPr lang="ru-RU" sz="2800" dirty="0" smtClean="0"/>
              <a:t>–параллелограмм </a:t>
            </a:r>
            <a:endParaRPr lang="ru-RU" sz="2800" dirty="0" smtClean="0"/>
          </a:p>
          <a:p>
            <a:pPr marL="914400" lvl="1" indent="-457200">
              <a:spcBef>
                <a:spcPct val="50000"/>
              </a:spcBef>
            </a:pPr>
            <a:r>
              <a:rPr lang="ru-RU" sz="2800" dirty="0" smtClean="0"/>
              <a:t>( </a:t>
            </a:r>
            <a:r>
              <a:rPr lang="ru-RU" sz="2800" dirty="0" smtClean="0"/>
              <a:t>по условию),</a:t>
            </a:r>
          </a:p>
          <a:p>
            <a:pPr marL="457200" indent="-457200">
              <a:spcBef>
                <a:spcPct val="50000"/>
              </a:spcBef>
            </a:pPr>
            <a:r>
              <a:rPr lang="ru-RU" sz="2800" dirty="0" smtClean="0"/>
              <a:t>        то </a:t>
            </a:r>
            <a:r>
              <a:rPr lang="en-US" sz="2800" dirty="0" smtClean="0"/>
              <a:t>AB // CD</a:t>
            </a:r>
            <a:r>
              <a:rPr lang="ru-RU" sz="2800" dirty="0" smtClean="0"/>
              <a:t>, тогда и </a:t>
            </a:r>
            <a:r>
              <a:rPr lang="en-US" sz="2800" dirty="0" smtClean="0"/>
              <a:t>AM //KD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744197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800" dirty="0" smtClean="0"/>
              <a:t>      </a:t>
            </a:r>
            <a:r>
              <a:rPr lang="ru-RU" sz="2800" dirty="0" smtClean="0"/>
              <a:t>2.В </a:t>
            </a:r>
            <a:r>
              <a:rPr lang="ru-RU" sz="2800" dirty="0" smtClean="0"/>
              <a:t>четырехугольнике </a:t>
            </a:r>
            <a:r>
              <a:rPr lang="en-US" sz="2800" dirty="0" smtClean="0"/>
              <a:t>AMKD </a:t>
            </a:r>
            <a:r>
              <a:rPr lang="ru-RU" sz="2800" dirty="0" smtClean="0"/>
              <a:t>:</a:t>
            </a:r>
            <a:r>
              <a:rPr lang="en-US" sz="2800" dirty="0" smtClean="0"/>
              <a:t>  </a:t>
            </a:r>
            <a:r>
              <a:rPr lang="ru-RU" sz="2800" dirty="0" smtClean="0"/>
              <a:t> </a:t>
            </a:r>
            <a:r>
              <a:rPr lang="en-US" sz="2800" dirty="0" smtClean="0"/>
              <a:t>AM // KD</a:t>
            </a:r>
            <a:r>
              <a:rPr lang="ru-RU" sz="2800" dirty="0" smtClean="0"/>
              <a:t>;</a:t>
            </a:r>
            <a:r>
              <a:rPr lang="en-US" sz="2800" dirty="0" smtClean="0"/>
              <a:t>MK //AD</a:t>
            </a:r>
            <a:endParaRPr lang="ru-RU" sz="2800" dirty="0" smtClean="0"/>
          </a:p>
          <a:p>
            <a:pPr marL="457200" indent="-457200">
              <a:spcBef>
                <a:spcPct val="50000"/>
              </a:spcBef>
            </a:pPr>
            <a:r>
              <a:rPr lang="ru-RU" sz="2800" dirty="0" smtClean="0"/>
              <a:t>     </a:t>
            </a:r>
            <a:r>
              <a:rPr lang="en-US" sz="2800" dirty="0" smtClean="0"/>
              <a:t> </a:t>
            </a:r>
            <a:r>
              <a:rPr lang="ru-RU" sz="2800" dirty="0" smtClean="0"/>
              <a:t>( по условию). Следовательно,</a:t>
            </a:r>
            <a:r>
              <a:rPr lang="en-US" sz="2800" dirty="0" smtClean="0"/>
              <a:t>AMKD </a:t>
            </a:r>
            <a:r>
              <a:rPr lang="ru-RU" sz="2800" dirty="0" smtClean="0"/>
              <a:t>–параллелограмм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1010</Words>
  <PresentationFormat>Экран (4:3)</PresentationFormat>
  <Paragraphs>197</Paragraphs>
  <Slides>29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Аспект</vt:lpstr>
      <vt:lpstr>Презентация</vt:lpstr>
      <vt:lpstr>Формула</vt:lpstr>
      <vt:lpstr>Document</vt:lpstr>
      <vt:lpstr>ГБОУ  СОШ № 1142 ЮВАО г. МОСКВЫ  РОМАНОВА ЛИДИЯ ВЛАДИМИРОВНА</vt:lpstr>
      <vt:lpstr>Слайд 2</vt:lpstr>
      <vt:lpstr>  Структура урока  (общее время проведения – 2 часа)   *параллелограмм *прямоугольник *ромб *квадрат ***   </vt:lpstr>
      <vt:lpstr>Слайд 4</vt:lpstr>
      <vt:lpstr>Слайд 5</vt:lpstr>
      <vt:lpstr>ПАРАЛЛЕЛОГРАММ</vt:lpstr>
      <vt:lpstr>Слайд 7</vt:lpstr>
      <vt:lpstr>Слайд 8</vt:lpstr>
      <vt:lpstr>Слайд 9</vt:lpstr>
      <vt:lpstr>Слайд 10</vt:lpstr>
      <vt:lpstr>Задача  № 2</vt:lpstr>
      <vt:lpstr>Слайд 12</vt:lpstr>
      <vt:lpstr>Слайд 13</vt:lpstr>
      <vt:lpstr>Слайд 14</vt:lpstr>
      <vt:lpstr>Задача  №  3</vt:lpstr>
      <vt:lpstr>1.KD=….. (по определению ромба)       2.KD=……….. (по условию)              3.Следовательно, ∆ KDB  …………….., значит все углы этого треугольника равны...     (продолжи сам).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«Мышление начинается с удивления», заметил 2 500 лет назад Аристотель.  Наш соотечественник Сухомлинский считал, что «чувство удивления – могучий источник желания знать; от удивления к знаниям – один шаг».  А математика замечательный предмет для удивления. </vt:lpstr>
      <vt:lpstr>ПРИМЕНИЕ ЧЕРЫРЕХУГОЛЬНИКОВ *решении  задач  из  области  физики;  *решении стереометрических задач (на сечение плоскостями стереометрических фигур, нахождение полных поверхностей и площадей многогранников); *решении социальных  задач (в строительстве при укладке паркета, при раскройке тканей и в др.).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23</cp:revision>
  <dcterms:modified xsi:type="dcterms:W3CDTF">2012-11-10T15:15:59Z</dcterms:modified>
</cp:coreProperties>
</file>