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6" r:id="rId4"/>
    <p:sldId id="267" r:id="rId5"/>
    <p:sldId id="258" r:id="rId6"/>
    <p:sldId id="260" r:id="rId7"/>
    <p:sldId id="261" r:id="rId8"/>
    <p:sldId id="262" r:id="rId9"/>
    <p:sldId id="263" r:id="rId10"/>
    <p:sldId id="268" r:id="rId11"/>
    <p:sldId id="264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84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2F5F31-CE08-44AB-B994-46B4080B4945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278DD6-4E94-4477-92BE-995382D78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6B0AFA-98AE-45D1-8E97-318B264983E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FCDF8D-6006-476D-816C-A18B081358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7B31B0-C49D-4DA2-B93E-4BEBC35FF99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100450-A0F0-47A4-B7E9-55FD91A05EF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233D27-1613-4D09-9AA6-E233F7C73D8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12BE25-0F39-42BF-82E0-BF3022ACE2F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E4CE1A-C577-4620-BB75-7C182CAFD71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473565-E6CB-43CD-894D-E95FC2116A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1F5B98-628B-4E06-882D-712387E7511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F94D51-8120-4B9D-B5A3-0525FE9F2DC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B15EC4-C054-4FD9-BD82-8C58571A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6E1400-0CDE-41D6-A0A9-41BE2407532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5BC69A-93B0-497E-80CB-332FADDC906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EEE462-3F32-49D5-A7C1-577DFCDD588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7B0D11-418F-4097-8FE0-5EB2FE4580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DE86F-CC8B-4DDC-B92E-40BB9D5C1E5E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7843F-C2C4-4959-9305-AA2806142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8ADC-2AFA-46FF-8662-090687541680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6C207-9A6D-4C06-89BB-47A85BB45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841EC-BA29-410F-88AB-84ED4BBF0EC7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DBC56-EB8D-467E-97B3-A2D39FDC3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BF508-FEDA-45D9-850D-911D33E28C6F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2B522-0EB8-4928-A687-9E47C9DE0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9B0ED-7A80-4D73-A2A6-5C453A496006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9E47B-FD42-4CED-8A85-7C8E0B4E9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B7B9-66A2-4858-9816-3918374CC602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DB8FF-59F2-4A57-BF27-471DF0E63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C9F92-C076-4EEC-8870-E1315CF82ECF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7EAF0-AD78-4B0B-A973-9BFF77520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A966E-A760-40DE-A5B6-9E6287003214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B384A-55E1-4DC7-8C86-381F640AC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45836-4AA9-48A1-96B2-68891CC9AB40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8FE90-D351-42F5-8BA6-F9AFA2175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227C-88B1-4071-A00F-316DCB040FB4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D3455-FDE0-4F81-A4ED-3CBB156E8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F526-7718-4FAC-8585-C013C3F4CC0E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DE16B-DB14-4FC9-B5BC-613BDBB09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A5D2BE-8DF3-40DC-BB70-CF385EBE4584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F70835-6F86-46E8-AC65-3985C7DF1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rofvesti.org/2012/09/15/" TargetMode="Externa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Эльдорадо\Desktop\shkolnie-foni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7500" lnSpcReduction="2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Урок русского языка в 7 классе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Подготовила учитель МБОУ СОШ №2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г. Ханты-Мансийска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Нор И. Ю.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243-831-199 - идентификатор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975"/>
            <a:ext cx="7772400" cy="24034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Страдательные причастия настоящего времени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84213" y="2381250"/>
            <a:ext cx="77755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Эльдорадо\Desktop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://www.projectassistant.org/uploads/2011/12/proj.asst_.webd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328613"/>
            <a:ext cx="4321175" cy="4041775"/>
          </a:xfrm>
          <a:prstGeom prst="rect">
            <a:avLst/>
          </a:prstGeom>
          <a:noFill/>
        </p:spPr>
      </p:pic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4716463" y="2924175"/>
            <a:ext cx="360045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- Можно ли образовать страдательное причастие настоящего времени от глагола 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обидеть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ru-RU" sz="2000">
                <a:latin typeface="Calibri" pitchFamily="34" charset="0"/>
              </a:rPr>
              <a:t>- А от глаголов 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кричать, вертеть, жать,         держать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Эльдорадо\Desktop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539750" y="560388"/>
            <a:ext cx="80645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Calibri" pitchFamily="34" charset="0"/>
              </a:rPr>
              <a:t>1. </a:t>
            </a:r>
            <a:r>
              <a:rPr lang="ru-RU" sz="2800" i="1">
                <a:latin typeface="Calibri" pitchFamily="34" charset="0"/>
              </a:rPr>
              <a:t>Тишина нарушаемая только разноголосым щебетом пташек действовала успокаивающе.</a:t>
            </a:r>
            <a:endParaRPr lang="ru-RU" sz="2800">
              <a:latin typeface="Calibri" pitchFamily="34" charset="0"/>
            </a:endParaRPr>
          </a:p>
          <a:p>
            <a:r>
              <a:rPr lang="ru-RU" sz="2800" i="1">
                <a:latin typeface="Calibri" pitchFamily="34" charset="0"/>
              </a:rPr>
              <a:t>Вот уж вечер. Роса блестит на ромашке оберегаемая могучими кронами сосен.                                                    (М. Пришвин.)</a:t>
            </a:r>
          </a:p>
          <a:p>
            <a:endParaRPr lang="ru-RU" sz="2800" i="1">
              <a:latin typeface="Calibri" pitchFamily="34" charset="0"/>
            </a:endParaRPr>
          </a:p>
          <a:p>
            <a:endParaRPr lang="ru-RU" sz="2800">
              <a:latin typeface="Calibri" pitchFamily="34" charset="0"/>
            </a:endParaRPr>
          </a:p>
          <a:p>
            <a:r>
              <a:rPr lang="ru-RU" sz="2800">
                <a:latin typeface="Calibri" pitchFamily="34" charset="0"/>
              </a:rPr>
              <a:t>2. </a:t>
            </a:r>
            <a:r>
              <a:rPr lang="ru-RU" sz="2800" i="1">
                <a:latin typeface="Calibri" pitchFamily="34" charset="0"/>
              </a:rPr>
              <a:t>Тишина действовала успокаивающе.</a:t>
            </a:r>
            <a:endParaRPr lang="ru-RU" sz="2800">
              <a:latin typeface="Calibri" pitchFamily="34" charset="0"/>
            </a:endParaRPr>
          </a:p>
          <a:p>
            <a:r>
              <a:rPr lang="ru-RU" sz="2800" i="1">
                <a:latin typeface="Calibri" pitchFamily="34" charset="0"/>
              </a:rPr>
              <a:t>Вот уж вечер. Роса блестит на ромашке.            (по М. Пришвин.)</a:t>
            </a:r>
            <a:endParaRPr lang="ru-RU" sz="2800">
              <a:latin typeface="Calibri" pitchFamily="34" charset="0"/>
            </a:endParaRPr>
          </a:p>
          <a:p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Эльдорадо\Desktop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4213" y="425450"/>
            <a:ext cx="6191250" cy="6432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Выпишите страдательные причастия настоящего времени, а рядом глагол, от которого оно образовано.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Зацветающая рожь, ярко освещённые, чуть различимый, сильно любящий, изучаемый детьми, невидимые в сумерках.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ОБРАЗЕЦ: </a:t>
            </a:r>
            <a:r>
              <a:rPr lang="ru-RU" sz="2400" i="1" dirty="0">
                <a:latin typeface="+mn-lt"/>
              </a:rPr>
              <a:t>озаря</a:t>
            </a:r>
            <a:r>
              <a:rPr lang="ru-RU" sz="2400" i="1" u="dbl" dirty="0">
                <a:latin typeface="+mn-lt"/>
              </a:rPr>
              <a:t>е</a:t>
            </a:r>
            <a:r>
              <a:rPr lang="ru-RU" sz="2400" i="1" u="sng" dirty="0">
                <a:latin typeface="+mn-lt"/>
              </a:rPr>
              <a:t>м</a:t>
            </a:r>
            <a:r>
              <a:rPr lang="ru-RU" sz="2400" i="1" dirty="0">
                <a:latin typeface="+mn-lt"/>
              </a:rPr>
              <a:t>ый – озаряют (1 </a:t>
            </a:r>
            <a:r>
              <a:rPr lang="ru-RU" sz="2400" i="1" dirty="0" err="1">
                <a:latin typeface="+mn-lt"/>
              </a:rPr>
              <a:t>спр</a:t>
            </a:r>
            <a:r>
              <a:rPr lang="ru-RU" sz="2400" i="1" dirty="0">
                <a:latin typeface="+mn-lt"/>
              </a:rPr>
              <a:t>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pic>
        <p:nvPicPr>
          <p:cNvPr id="36867" name="Picture 2" descr="http://copypast.ru/uploads/posts/1290019602_vopro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5950" y="1052513"/>
            <a:ext cx="3448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Эльдорадо\Desktop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4213" y="620713"/>
            <a:ext cx="619125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Распространите предложения причастным оборотом так, чтобы причастие было страдательным настоящего времени. Используйте слова для справок.</a:t>
            </a:r>
          </a:p>
          <a:p>
            <a:r>
              <a:rPr lang="ru-RU" sz="3200" i="1">
                <a:latin typeface="Times New Roman" pitchFamily="18" charset="0"/>
                <a:cs typeface="Times New Roman" pitchFamily="18" charset="0"/>
              </a:rPr>
              <a:t>1. За окном проносится серая полоса туннеля.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>
                <a:latin typeface="Times New Roman" pitchFamily="18" charset="0"/>
                <a:cs typeface="Times New Roman" pitchFamily="18" charset="0"/>
              </a:rPr>
              <a:t>2. По тропинкам торопятся к цветам первые пчёлы и бабочки.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endParaRPr lang="ru-RU" sz="2800">
              <a:latin typeface="Calibri" pitchFamily="34" charset="0"/>
            </a:endParaRPr>
          </a:p>
          <a:p>
            <a:r>
              <a:rPr lang="ru-RU" sz="2800">
                <a:latin typeface="Calibri" pitchFamily="34" charset="0"/>
              </a:rPr>
              <a:t>Слова для справок: 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видеть, обрабатывать, слышать, управлять.</a:t>
            </a:r>
            <a:endParaRPr lang="ru-RU" sz="2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</p:txBody>
      </p:sp>
      <p:pic>
        <p:nvPicPr>
          <p:cNvPr id="38915" name="Picture 2" descr="http://copypast.ru/uploads/posts/1290019602_vopro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5950" y="1052513"/>
            <a:ext cx="3448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Эльдорадо\Desktop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84213" y="476250"/>
            <a:ext cx="6191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</p:txBody>
      </p:sp>
      <p:pic>
        <p:nvPicPr>
          <p:cNvPr id="40963" name="Picture 2" descr="http://copypast.ru/uploads/posts/1290019602_vopro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0" y="1268413"/>
            <a:ext cx="3448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3419475" y="2492375"/>
            <a:ext cx="554513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Домашнее задание</a:t>
            </a:r>
          </a:p>
          <a:p>
            <a:r>
              <a:rPr lang="ru-RU" sz="2800">
                <a:latin typeface="Calibri" pitchFamily="34" charset="0"/>
              </a:rPr>
              <a:t>§18, Упр. 105. Карточки с индивидуальным заданием 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Users\Эльдорадо\Desktop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684213" y="476250"/>
            <a:ext cx="6191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</p:txBody>
      </p:sp>
      <p:pic>
        <p:nvPicPr>
          <p:cNvPr id="43011" name="Picture 2" descr="http://copypast.ru/uploads/posts/1290019602_vopro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0" y="1268413"/>
            <a:ext cx="3448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19475" y="2492375"/>
            <a:ext cx="5545138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Использованы материалы: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1.  Русский язык. 7 класс: учеб. для </a:t>
            </a:r>
            <a:r>
              <a:rPr lang="ru-RU" sz="1600" dirty="0" err="1">
                <a:latin typeface="+mn-lt"/>
              </a:rPr>
              <a:t>общеобразоват</a:t>
            </a:r>
            <a:r>
              <a:rPr lang="ru-RU" sz="1600" dirty="0">
                <a:latin typeface="+mn-lt"/>
              </a:rPr>
              <a:t>. учреждений/ М. Т. Баранова,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Т. А. </a:t>
            </a:r>
            <a:r>
              <a:rPr lang="ru-RU" sz="1600" dirty="0" err="1">
                <a:latin typeface="+mn-lt"/>
              </a:rPr>
              <a:t>Ладыженская</a:t>
            </a:r>
            <a:r>
              <a:rPr lang="ru-RU" sz="1600" dirty="0">
                <a:latin typeface="+mn-lt"/>
              </a:rPr>
              <a:t> и др. – М.: Просвещение, 2010.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2. Тесты по грамматике русского языка: В 2 ч./    Н. Т. Ткаченко. – М.: </a:t>
            </a:r>
            <a:r>
              <a:rPr lang="ru-RU" sz="1600" dirty="0" err="1">
                <a:latin typeface="+mn-lt"/>
              </a:rPr>
              <a:t>Рольф</a:t>
            </a:r>
            <a:r>
              <a:rPr lang="ru-RU" sz="1600" dirty="0">
                <a:latin typeface="+mn-lt"/>
              </a:rPr>
              <a:t>, Айрис-пресс,1997. Ч. 1.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3.  </a:t>
            </a:r>
            <a:r>
              <a:rPr lang="en-US" sz="1600" dirty="0">
                <a:latin typeface="+mn-lt"/>
              </a:rPr>
              <a:t>Prezentacii.com </a:t>
            </a:r>
            <a:r>
              <a:rPr lang="ru-RU" sz="1600" dirty="0">
                <a:latin typeface="+mn-lt"/>
              </a:rPr>
              <a:t>(шаблоны  презентации)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hlinkClick r:id="rId5"/>
              </a:rPr>
              <a:t>4.  </a:t>
            </a:r>
            <a:r>
              <a:rPr lang="en-US" sz="1600" dirty="0">
                <a:latin typeface="+mn-lt"/>
                <a:hlinkClick r:id="rId5"/>
              </a:rPr>
              <a:t>http://profvesti.org/2012/09/15/</a:t>
            </a:r>
            <a:endParaRPr lang="ru-RU" sz="1600" dirty="0"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Эльдорадо\Desktop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4213" y="765175"/>
            <a:ext cx="8064500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Прочьте выразительно стихотворение В. Кондрашова и скажите, о какой части речи говориться?</a:t>
            </a:r>
          </a:p>
          <a:p>
            <a:pPr algn="ctr"/>
            <a:endParaRPr lang="ru-RU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3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без меня предметы?</a:t>
            </a:r>
            <a:endParaRPr lang="ru-RU" sz="36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3600" b="1" i="1">
                <a:latin typeface="Times New Roman" pitchFamily="18" charset="0"/>
                <a:ea typeface="Calibri" pitchFamily="34" charset="0"/>
                <a:cs typeface="Arial" charset="0"/>
              </a:rPr>
              <a:t>Лишь названия.</a:t>
            </a:r>
            <a:endParaRPr lang="ru-RU" sz="36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3600" b="1" i="1">
                <a:latin typeface="Times New Roman" pitchFamily="18" charset="0"/>
                <a:ea typeface="Calibri" pitchFamily="34" charset="0"/>
                <a:cs typeface="Arial" charset="0"/>
              </a:rPr>
              <a:t>Но я приду </a:t>
            </a:r>
            <a:r>
              <a:rPr lang="ru-RU" sz="3600" b="1" i="1">
                <a:latin typeface="Calibri" pitchFamily="34" charset="0"/>
                <a:ea typeface="Calibri" pitchFamily="34" charset="0"/>
                <a:cs typeface="Arial" charset="0"/>
              </a:rPr>
              <a:t>–</a:t>
            </a:r>
            <a:r>
              <a:rPr lang="ru-RU" sz="3600" b="1" i="1">
                <a:latin typeface="Times New Roman" pitchFamily="18" charset="0"/>
                <a:ea typeface="Calibri" pitchFamily="34" charset="0"/>
                <a:cs typeface="Arial" charset="0"/>
              </a:rPr>
              <a:t> всё в действие прид</a:t>
            </a:r>
            <a:r>
              <a:rPr lang="ru-RU" sz="3600" b="1" i="1" u="sng">
                <a:latin typeface="Times New Roman" pitchFamily="18" charset="0"/>
                <a:ea typeface="Calibri" pitchFamily="34" charset="0"/>
                <a:cs typeface="Arial" charset="0"/>
              </a:rPr>
              <a:t>ё</a:t>
            </a:r>
            <a:r>
              <a:rPr lang="ru-RU" sz="3600" b="1" i="1">
                <a:latin typeface="Times New Roman" pitchFamily="18" charset="0"/>
                <a:ea typeface="Calibri" pitchFamily="34" charset="0"/>
                <a:cs typeface="Arial" charset="0"/>
              </a:rPr>
              <a:t>т:</a:t>
            </a:r>
            <a:endParaRPr lang="ru-RU" sz="36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3600" b="1" i="1">
                <a:latin typeface="Times New Roman" pitchFamily="18" charset="0"/>
                <a:ea typeface="Calibri" pitchFamily="34" charset="0"/>
                <a:cs typeface="Arial" charset="0"/>
              </a:rPr>
              <a:t>Лет_т ракета, люди стро_т здания,</a:t>
            </a:r>
            <a:endParaRPr lang="ru-RU" sz="36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3600" b="1" i="1">
                <a:latin typeface="Times New Roman" pitchFamily="18" charset="0"/>
                <a:ea typeface="Calibri" pitchFamily="34" charset="0"/>
                <a:cs typeface="Arial" charset="0"/>
              </a:rPr>
              <a:t>И рожь в полях раст_т.</a:t>
            </a:r>
            <a:endParaRPr lang="ru-RU" sz="3600">
              <a:ea typeface="Calibri" pitchFamily="34" charset="0"/>
              <a:cs typeface="Arial" charset="0"/>
            </a:endParaRPr>
          </a:p>
          <a:p>
            <a:pPr algn="r" eaLnBrk="0" hangingPunct="0"/>
            <a:r>
              <a:rPr lang="ru-RU" sz="2800" b="1" i="1">
                <a:latin typeface="Times New Roman" pitchFamily="18" charset="0"/>
                <a:ea typeface="Calibri" pitchFamily="34" charset="0"/>
                <a:cs typeface="Arial" charset="0"/>
              </a:rPr>
              <a:t>(В. Кондрашов.)</a:t>
            </a:r>
            <a:endParaRPr lang="ru-RU" sz="2800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1835150" y="2205038"/>
            <a:ext cx="4249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8434" name="Picture 2" descr="C:\Users\Эльдорадо\Desktop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500563" y="476250"/>
            <a:ext cx="3959225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  <a:ea typeface="Arial Unicode MS"/>
                <a:cs typeface="Arial Unicode MS"/>
              </a:rPr>
              <a:t>Определите спряжение глаголов. Обоснуйте ответ. </a:t>
            </a:r>
          </a:p>
          <a:p>
            <a:r>
              <a:rPr lang="ru-RU" b="1" i="1">
                <a:latin typeface="Calibri" pitchFamily="34" charset="0"/>
              </a:rPr>
              <a:t> </a:t>
            </a:r>
          </a:p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Стон_т, завис_т, пил_т, крош_т, пен_тся, смотр_т, жал_т, хлещ_т, ре_т, стел_т, люб_т, броса_т, блиста_т</a:t>
            </a:r>
            <a:r>
              <a:rPr lang="ru-RU" sz="3600" i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2" descr="http://copypast.ru/uploads/posts/1290019602_vopro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052513"/>
            <a:ext cx="4095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 txBox="1">
            <a:spLocks noChangeArrowheads="1"/>
          </p:cNvSpPr>
          <p:nvPr/>
        </p:nvSpPr>
        <p:spPr bwMode="auto">
          <a:xfrm>
            <a:off x="1835150" y="2205038"/>
            <a:ext cx="4249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82" name="Picture 2" descr="C:\Users\Эльдорадо\Desktop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84213" y="1341438"/>
            <a:ext cx="7488237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latin typeface="Calibri" pitchFamily="34" charset="0"/>
            </a:endParaRPr>
          </a:p>
          <a:p>
            <a:r>
              <a:rPr lang="ru-RU" sz="2800">
                <a:latin typeface="Calibri" pitchFamily="34" charset="0"/>
              </a:rPr>
              <a:t>ОБРАЗЕЦ:  </a:t>
            </a:r>
            <a:r>
              <a:rPr lang="ru-RU" sz="2000" i="1">
                <a:latin typeface="Calibri" pitchFamily="34" charset="0"/>
              </a:rPr>
              <a:t>встречают (кого?) гостя (перех., несов. в., </a:t>
            </a:r>
            <a:r>
              <a:rPr lang="en-US" sz="2000" i="1">
                <a:latin typeface="Calibri" pitchFamily="34" charset="0"/>
              </a:rPr>
              <a:t>I</a:t>
            </a:r>
            <a:r>
              <a:rPr lang="ru-RU" sz="2000" i="1">
                <a:latin typeface="Calibri" pitchFamily="34" charset="0"/>
              </a:rPr>
              <a:t> спр.)</a:t>
            </a:r>
            <a:endParaRPr lang="ru-RU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 </a:t>
            </a:r>
          </a:p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Возводят электростанцию, строят платину,</a:t>
            </a:r>
          </a:p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видят кирпич, </a:t>
            </a:r>
          </a:p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наливают бензин, </a:t>
            </a:r>
          </a:p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решают задачу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Эльдорадо\Desktop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0"/>
            <a:ext cx="9324975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313" y="2492375"/>
          <a:ext cx="7991475" cy="405765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664295"/>
                <a:gridCol w="2664295"/>
                <a:gridCol w="2664295"/>
              </a:tblGrid>
              <a:tr h="14927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Глаголы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Суффиксы страдательных причастий настоящего </a:t>
                      </a:r>
                      <a:r>
                        <a:rPr lang="ru-RU" sz="2000" kern="1200" dirty="0" err="1" smtClean="0"/>
                        <a:t>вр</a:t>
                      </a:r>
                      <a:r>
                        <a:rPr lang="ru-RU" sz="2000" kern="12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Страдательные причастия настоящего времени</a:t>
                      </a:r>
                      <a:endParaRPr lang="ru-RU" sz="2000" dirty="0"/>
                    </a:p>
                  </a:txBody>
                  <a:tcPr/>
                </a:tc>
              </a:tr>
              <a:tr h="1373411"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Чита ют (</a:t>
                      </a:r>
                      <a:r>
                        <a:rPr lang="ru-RU" sz="2000" kern="1200" dirty="0" err="1" smtClean="0"/>
                        <a:t>ю=йу</a:t>
                      </a:r>
                      <a:r>
                        <a:rPr lang="ru-RU" sz="2000" kern="1200" dirty="0" smtClean="0"/>
                        <a:t>)</a:t>
                      </a:r>
                    </a:p>
                    <a:p>
                      <a:r>
                        <a:rPr lang="ru-RU" sz="2000" kern="1200" dirty="0" smtClean="0"/>
                        <a:t>Вед </a:t>
                      </a:r>
                      <a:r>
                        <a:rPr lang="ru-RU" sz="2000" kern="1200" dirty="0" err="1" smtClean="0"/>
                        <a:t>ут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- ем- (- </a:t>
                      </a:r>
                      <a:r>
                        <a:rPr lang="ru-RU" sz="2000" kern="1200" dirty="0" err="1" smtClean="0"/>
                        <a:t>ом</a:t>
                      </a:r>
                      <a:r>
                        <a:rPr lang="ru-RU" sz="2000" kern="1200" dirty="0" smtClean="0"/>
                        <a:t>-)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Чита ем </a:t>
                      </a:r>
                      <a:r>
                        <a:rPr lang="ru-RU" sz="2000" kern="1200" dirty="0" err="1" smtClean="0"/>
                        <a:t>ый</a:t>
                      </a:r>
                      <a:r>
                        <a:rPr lang="ru-RU" sz="2000" kern="1200" dirty="0" smtClean="0"/>
                        <a:t> (</a:t>
                      </a:r>
                      <a:r>
                        <a:rPr lang="ru-RU" sz="2000" kern="1200" dirty="0" err="1" smtClean="0"/>
                        <a:t>е=йэ</a:t>
                      </a:r>
                      <a:r>
                        <a:rPr lang="ru-RU" sz="2000" kern="1200" dirty="0" smtClean="0"/>
                        <a:t>)</a:t>
                      </a:r>
                    </a:p>
                    <a:p>
                      <a:r>
                        <a:rPr lang="ru-RU" sz="2000" kern="1200" dirty="0" smtClean="0"/>
                        <a:t>Вед </a:t>
                      </a:r>
                      <a:r>
                        <a:rPr lang="ru-RU" sz="2000" kern="1200" dirty="0" err="1" smtClean="0"/>
                        <a:t>ом</a:t>
                      </a:r>
                      <a:r>
                        <a:rPr lang="ru-RU" sz="2000" kern="1200" dirty="0" smtClean="0"/>
                        <a:t> </a:t>
                      </a:r>
                      <a:r>
                        <a:rPr lang="ru-RU" sz="2000" kern="1200" dirty="0" err="1" smtClean="0"/>
                        <a:t>ый</a:t>
                      </a:r>
                      <a:endParaRPr lang="ru-RU" sz="2000" dirty="0"/>
                    </a:p>
                  </a:txBody>
                  <a:tcPr/>
                </a:tc>
              </a:tr>
              <a:tr h="1373411"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Гон </a:t>
                      </a:r>
                      <a:r>
                        <a:rPr lang="ru-RU" sz="2000" kern="1200" dirty="0" err="1" smtClean="0"/>
                        <a:t>ят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- им-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Гон им </a:t>
                      </a:r>
                      <a:r>
                        <a:rPr lang="ru-RU" sz="2000" kern="1200" dirty="0" err="1" smtClean="0"/>
                        <a:t>ый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8313" y="3141663"/>
          <a:ext cx="2605087" cy="663575"/>
        </p:xfrm>
        <a:graphic>
          <a:graphicData uri="http://schemas.openxmlformats.org/drawingml/2006/table">
            <a:tbl>
              <a:tblPr/>
              <a:tblGrid>
                <a:gridCol w="2606040"/>
              </a:tblGrid>
              <a:tr h="664096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bg1"/>
                          </a:solidFill>
                        </a:rPr>
                        <a:t>Перех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</a:rPr>
                        <a:t>несов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 в.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268538" y="3141663"/>
          <a:ext cx="863600" cy="3311525"/>
        </p:xfrm>
        <a:graphic>
          <a:graphicData uri="http://schemas.openxmlformats.org/drawingml/2006/table">
            <a:tbl>
              <a:tblPr/>
              <a:tblGrid>
                <a:gridCol w="864096"/>
              </a:tblGrid>
              <a:tr h="3312367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bg1"/>
                          </a:solidFill>
                        </a:rPr>
                        <a:t>Спр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13000" y="3057525"/>
          <a:ext cx="569913" cy="366713"/>
        </p:xfrm>
        <a:graphic>
          <a:graphicData uri="http://schemas.openxmlformats.org/drawingml/2006/table">
            <a:tbl>
              <a:tblPr/>
              <a:tblGrid>
                <a:gridCol w="569627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Эльдорадо\Desktop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96875" y="2341563"/>
            <a:ext cx="8345488" cy="37909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образования страдательных причастий настоящего времени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Эльдорадо\Desktop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хема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013" y="365125"/>
            <a:ext cx="8394700" cy="1695450"/>
          </a:xfrm>
          <a:prstGeom prst="rect">
            <a:avLst/>
          </a:prstGeom>
          <a:noFill/>
        </p:spPr>
      </p:pic>
      <p:pic>
        <p:nvPicPr>
          <p:cNvPr id="4" name="Схема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988" y="4432300"/>
            <a:ext cx="8540750" cy="2097088"/>
          </a:xfrm>
          <a:prstGeom prst="rect">
            <a:avLst/>
          </a:prstGeom>
          <a:noFill/>
        </p:spPr>
      </p:pic>
      <p:pic>
        <p:nvPicPr>
          <p:cNvPr id="5" name="Схема 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4475" y="2530475"/>
            <a:ext cx="8631238" cy="16938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 flipH="1">
            <a:off x="395288" y="274638"/>
            <a:ext cx="61912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8674" name="Picture 2" descr="C:\Users\Эльдорадо\Desktop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77825" y="542925"/>
            <a:ext cx="8364538" cy="5589588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Эльдорадо\Desktop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84213" y="996950"/>
            <a:ext cx="7775575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От данных глаголов образуйте страдательные причастия настоящего времени.</a:t>
            </a:r>
          </a:p>
          <a:p>
            <a:pPr algn="ctr"/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Решать, слышать, ненавидеть, зависеть, склонять, колебать, слышать, включать, вводить, подключать, подсоединять, внушать, вселять, вливать, завлекать, втягивать, вносить.</a:t>
            </a:r>
          </a:p>
        </p:txBody>
      </p:sp>
      <p:pic>
        <p:nvPicPr>
          <p:cNvPr id="30723" name="Picture 2" descr="http://copypast.ru/uploads/posts/1290019602_vopro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5950" y="3409950"/>
            <a:ext cx="3448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355</Words>
  <Application>Microsoft Office PowerPoint</Application>
  <PresentationFormat>Экран (4:3)</PresentationFormat>
  <Paragraphs>99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Arial</vt:lpstr>
      <vt:lpstr>Times New Roman</vt:lpstr>
      <vt:lpstr>Arial Unicode MS</vt:lpstr>
      <vt:lpstr>Тема Office</vt:lpstr>
      <vt:lpstr>Страдательные причастия настоящего времени</vt:lpstr>
      <vt:lpstr>Слайд 2</vt:lpstr>
      <vt:lpstr>Слайд 3</vt:lpstr>
      <vt:lpstr>Слайд 4</vt:lpstr>
      <vt:lpstr>Слайд 5</vt:lpstr>
      <vt:lpstr>Формула образования страдательных причастий настоящего времени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Страдательные причастия настоящего времени</dc:title>
  <dc:creator>111</dc:creator>
  <cp:lastModifiedBy>User</cp:lastModifiedBy>
  <cp:revision>56</cp:revision>
  <dcterms:created xsi:type="dcterms:W3CDTF">2011-10-23T11:19:52Z</dcterms:created>
  <dcterms:modified xsi:type="dcterms:W3CDTF">2013-04-06T09:14:55Z</dcterms:modified>
</cp:coreProperties>
</file>