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1" r:id="rId3"/>
    <p:sldId id="260" r:id="rId4"/>
    <p:sldId id="263" r:id="rId5"/>
    <p:sldId id="262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700000"/>
    <a:srgbClr val="005426"/>
    <a:srgbClr val="4D1B13"/>
    <a:srgbClr val="211C82"/>
    <a:srgbClr val="002A13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2007" autoAdjust="0"/>
  </p:normalViewPr>
  <p:slideViewPr>
    <p:cSldViewPr>
      <p:cViewPr>
        <p:scale>
          <a:sx n="80" d="100"/>
          <a:sy n="80" d="100"/>
        </p:scale>
        <p:origin x="-85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C89A1-445D-457F-9FB4-3D9FAFA14E85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04EED-74DD-4780-9202-159ABDC1FE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803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4EED-74DD-4780-9202-159ABDC1FE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4EED-74DD-4780-9202-159ABDC1FE5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4EED-74DD-4780-9202-159ABDC1FE5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04EED-74DD-4780-9202-159ABDC1FE5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DAEE40-4DA8-4859-A0D9-3A6409E8A32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DB58141-8191-43EE-9E1A-A689906554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229600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66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Решение неравенств</a:t>
            </a:r>
            <a:r>
              <a:rPr lang="ru-RU" b="1" dirty="0" smtClean="0">
                <a:solidFill>
                  <a:schemeClr val="tx2"/>
                </a:solidFill>
                <a:effectLst/>
              </a:rPr>
              <a:t>   </a:t>
            </a:r>
            <a:endParaRPr lang="ru-RU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42314" cy="16561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ГБОУ СОШ №1084</a:t>
            </a:r>
          </a:p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 Смирнова Н.В.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260648"/>
            <a:ext cx="3479735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Самостоятельная  работа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052737"/>
            <a:ext cx="3528392" cy="4247317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неравенства: 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1) (16-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²)/(4х- х²+5) &gt;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2)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²/(8-x) ≤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3) (x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-1)(х²-4)(x+5)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3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&gt;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4) (x-1)⁴/(6-x-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²) ≤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5) (x-7)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√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х²-9 ≥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6)|0,3x-0,6|(5x+7) ≤ 0.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980728"/>
            <a:ext cx="3168352" cy="4801314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Варианты ответов:   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А. (- ∞; -1,4] U {2}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Е. (-∞;</a:t>
            </a:r>
            <a:r>
              <a:rPr lang="en-US" b="1" smtClean="0">
                <a:latin typeface="Calibri" pitchFamily="34" charset="0"/>
              </a:rPr>
              <a:t> </a:t>
            </a:r>
            <a:r>
              <a:rPr lang="ru-RU" b="1" smtClean="0">
                <a:latin typeface="Calibri" pitchFamily="34" charset="0"/>
              </a:rPr>
              <a:t>-</a:t>
            </a:r>
            <a:r>
              <a:rPr lang="ru-RU" b="1" dirty="0" smtClean="0">
                <a:latin typeface="Calibri" pitchFamily="34" charset="0"/>
              </a:rPr>
              <a:t>3) U {1} U (2;+∞)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П. (-∞;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-5) U (-2;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1) U (2;+∞)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 Р. Другой ответ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 С. {0} U (8;+∞)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 У. (-∞;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-4) U (-1;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4) U (5;+∞)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latin typeface="Calibri" pitchFamily="34" charset="0"/>
              </a:rPr>
              <a:t> Х. {-3;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3} U [7;+∞)  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19672" y="4005064"/>
            <a:ext cx="432048" cy="0"/>
          </a:xfrm>
          <a:prstGeom prst="line">
            <a:avLst/>
          </a:prstGeom>
          <a:ln w="19050" cmpd="sng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5517232"/>
            <a:ext cx="3419526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Ключевое слово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«У С П Е Х а»</a:t>
            </a:r>
            <a:endParaRPr lang="ru-RU" sz="2000" b="1" dirty="0">
              <a:solidFill>
                <a:schemeClr val="tx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Цель занятия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071678"/>
            <a:ext cx="8103274" cy="131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</a:rPr>
              <a:t>обучение  решению  неравенств                          и применению графиков при их решении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домашнего задания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845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Найдите все значения а, при которых решением неравенства  х</a:t>
            </a:r>
            <a:r>
              <a:rPr lang="ru-RU" sz="2900" b="1" i="1" baseline="30000" dirty="0" smtClean="0">
                <a:latin typeface="Calibri" pitchFamily="34" charset="0"/>
              </a:rPr>
              <a:t>2</a:t>
            </a:r>
            <a:r>
              <a:rPr lang="ru-RU" sz="2900" b="1" i="1" dirty="0" smtClean="0">
                <a:latin typeface="Calibri" pitchFamily="34" charset="0"/>
              </a:rPr>
              <a:t> + ( 2а + 4) </a:t>
            </a:r>
            <a:r>
              <a:rPr lang="ru-RU" sz="2900" b="1" i="1" dirty="0" err="1" smtClean="0">
                <a:latin typeface="Calibri" pitchFamily="34" charset="0"/>
              </a:rPr>
              <a:t>х</a:t>
            </a:r>
            <a:r>
              <a:rPr lang="ru-RU" sz="2900" b="1" i="1" dirty="0" smtClean="0">
                <a:latin typeface="Calibri" pitchFamily="34" charset="0"/>
              </a:rPr>
              <a:t> + 8а + 1 &gt; 0  является любое число.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Решение.     Данное неравенство является квадратным.          у = х</a:t>
            </a:r>
            <a:r>
              <a:rPr lang="ru-RU" sz="2900" b="1" i="1" baseline="30000" dirty="0" smtClean="0">
                <a:latin typeface="Calibri" pitchFamily="34" charset="0"/>
              </a:rPr>
              <a:t>2</a:t>
            </a:r>
            <a:r>
              <a:rPr lang="ru-RU" sz="2900" b="1" i="1" dirty="0" smtClean="0">
                <a:latin typeface="Calibri" pitchFamily="34" charset="0"/>
              </a:rPr>
              <a:t> + ( 2а + 4)</a:t>
            </a:r>
            <a:r>
              <a:rPr lang="ru-RU" sz="2900" b="1" i="1" dirty="0" err="1" smtClean="0">
                <a:latin typeface="Calibri" pitchFamily="34" charset="0"/>
              </a:rPr>
              <a:t>х</a:t>
            </a:r>
            <a:r>
              <a:rPr lang="ru-RU" sz="2900" b="1" i="1" dirty="0" smtClean="0">
                <a:latin typeface="Calibri" pitchFamily="34" charset="0"/>
              </a:rPr>
              <a:t>  + 8а + 1 – квадратичная функция, 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график –  парабола,  ветви – вверх;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у &gt; 0 при любых  значениях  </a:t>
            </a:r>
            <a:r>
              <a:rPr lang="ru-RU" sz="2900" b="1" i="1" dirty="0" err="1" smtClean="0">
                <a:latin typeface="Calibri" pitchFamily="34" charset="0"/>
              </a:rPr>
              <a:t>х</a:t>
            </a:r>
            <a:r>
              <a:rPr lang="ru-RU" sz="2900" b="1" i="1" dirty="0" smtClean="0">
                <a:latin typeface="Calibri" pitchFamily="34" charset="0"/>
              </a:rPr>
              <a:t>  при условии - парабола выше  оси  </a:t>
            </a:r>
            <a:r>
              <a:rPr lang="ru-RU" sz="2900" b="1" i="1" dirty="0" err="1" smtClean="0">
                <a:latin typeface="Calibri" pitchFamily="34" charset="0"/>
              </a:rPr>
              <a:t>х</a:t>
            </a:r>
            <a:r>
              <a:rPr lang="ru-RU" sz="2900" b="1" i="1" dirty="0" smtClean="0">
                <a:latin typeface="Calibri" pitchFamily="34" charset="0"/>
              </a:rPr>
              <a:t>, значит, нулей  функция не имеет, </a:t>
            </a:r>
            <a:r>
              <a:rPr lang="en-US" sz="2900" b="1" i="1" dirty="0" smtClean="0">
                <a:latin typeface="Calibri" pitchFamily="34" charset="0"/>
              </a:rPr>
              <a:t>D</a:t>
            </a:r>
            <a:r>
              <a:rPr lang="ru-RU" sz="2900" b="1" i="1" baseline="-25000" dirty="0" smtClean="0">
                <a:latin typeface="Calibri" pitchFamily="34" charset="0"/>
              </a:rPr>
              <a:t>1</a:t>
            </a:r>
            <a:r>
              <a:rPr lang="ru-RU" sz="2900" b="1" i="1" dirty="0" smtClean="0">
                <a:latin typeface="Calibri" pitchFamily="34" charset="0"/>
              </a:rPr>
              <a:t> &lt; 0.         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                                          </a:t>
            </a:r>
            <a:r>
              <a:rPr lang="en-US" sz="2900" b="1" i="1" dirty="0" smtClean="0">
                <a:latin typeface="Calibri" pitchFamily="34" charset="0"/>
              </a:rPr>
              <a:t>D</a:t>
            </a:r>
            <a:r>
              <a:rPr lang="ru-RU" sz="2900" b="1" i="1" baseline="-25000" dirty="0" smtClean="0">
                <a:latin typeface="Calibri" pitchFamily="34" charset="0"/>
              </a:rPr>
              <a:t>1</a:t>
            </a:r>
            <a:r>
              <a:rPr lang="ru-RU" sz="2900" b="1" i="1" dirty="0" smtClean="0">
                <a:latin typeface="Calibri" pitchFamily="34" charset="0"/>
              </a:rPr>
              <a:t> = (</a:t>
            </a:r>
            <a:r>
              <a:rPr lang="en-US" sz="2900" b="1" i="1" dirty="0" smtClean="0">
                <a:latin typeface="Calibri" pitchFamily="34" charset="0"/>
              </a:rPr>
              <a:t>a</a:t>
            </a:r>
            <a:r>
              <a:rPr lang="ru-RU" sz="2900" b="1" i="1" dirty="0" smtClean="0">
                <a:latin typeface="Calibri" pitchFamily="34" charset="0"/>
              </a:rPr>
              <a:t> + 2)</a:t>
            </a:r>
            <a:r>
              <a:rPr lang="ru-RU" sz="2900" b="1" i="1" baseline="30000" dirty="0" smtClean="0">
                <a:latin typeface="Calibri" pitchFamily="34" charset="0"/>
              </a:rPr>
              <a:t>2</a:t>
            </a:r>
            <a:r>
              <a:rPr lang="ru-RU" sz="2900" b="1" i="1" dirty="0" smtClean="0">
                <a:latin typeface="Calibri" pitchFamily="34" charset="0"/>
              </a:rPr>
              <a:t> - 8а - 1;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                                      (</a:t>
            </a:r>
            <a:r>
              <a:rPr lang="en-US" sz="2900" b="1" i="1" dirty="0" smtClean="0">
                <a:latin typeface="Calibri" pitchFamily="34" charset="0"/>
              </a:rPr>
              <a:t>a</a:t>
            </a:r>
            <a:r>
              <a:rPr lang="ru-RU" sz="2900" b="1" i="1" dirty="0" smtClean="0">
                <a:latin typeface="Calibri" pitchFamily="34" charset="0"/>
              </a:rPr>
              <a:t> + 2)</a:t>
            </a:r>
            <a:r>
              <a:rPr lang="ru-RU" sz="2900" b="1" i="1" baseline="30000" dirty="0" smtClean="0">
                <a:latin typeface="Calibri" pitchFamily="34" charset="0"/>
              </a:rPr>
              <a:t>2</a:t>
            </a:r>
            <a:r>
              <a:rPr lang="ru-RU" sz="2900" b="1" i="1" dirty="0" smtClean="0">
                <a:latin typeface="Calibri" pitchFamily="34" charset="0"/>
              </a:rPr>
              <a:t> - 8а - 1 &lt; 0,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2900" b="1" i="1" dirty="0" smtClean="0">
                <a:latin typeface="Calibri" pitchFamily="34" charset="0"/>
              </a:rPr>
              <a:t>                                               </a:t>
            </a:r>
            <a:r>
              <a:rPr lang="en-US" sz="2900" b="1" i="1" dirty="0" smtClean="0">
                <a:latin typeface="Calibri" pitchFamily="34" charset="0"/>
              </a:rPr>
              <a:t>a</a:t>
            </a:r>
            <a:r>
              <a:rPr lang="ru-RU" sz="2900" b="1" i="1" baseline="30000" dirty="0" smtClean="0">
                <a:latin typeface="Calibri" pitchFamily="34" charset="0"/>
              </a:rPr>
              <a:t>2</a:t>
            </a:r>
            <a:r>
              <a:rPr lang="ru-RU" sz="2900" b="1" i="1" dirty="0" smtClean="0">
                <a:latin typeface="Calibri" pitchFamily="34" charset="0"/>
              </a:rPr>
              <a:t> - 4</a:t>
            </a:r>
            <a:r>
              <a:rPr lang="en-US" sz="2900" b="1" i="1" dirty="0" smtClean="0">
                <a:latin typeface="Calibri" pitchFamily="34" charset="0"/>
              </a:rPr>
              <a:t>a</a:t>
            </a:r>
            <a:r>
              <a:rPr lang="ru-RU" sz="2900" b="1" i="1" dirty="0" smtClean="0">
                <a:latin typeface="Calibri" pitchFamily="34" charset="0"/>
              </a:rPr>
              <a:t> + 3 &lt; 0,  ( «-»)</a:t>
            </a:r>
          </a:p>
          <a:p>
            <a:pPr>
              <a:buNone/>
            </a:pPr>
            <a:r>
              <a:rPr lang="ru-RU" dirty="0" smtClean="0"/>
              <a:t>             +                                           +     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2600" dirty="0" smtClean="0">
                <a:latin typeface="Calibri" pitchFamily="34" charset="0"/>
              </a:rPr>
              <a:t>1</a:t>
            </a:r>
            <a:r>
              <a:rPr lang="ru-RU" dirty="0" smtClean="0"/>
              <a:t>               -                 </a:t>
            </a:r>
            <a:r>
              <a:rPr lang="ru-RU" sz="2600" dirty="0" smtClean="0">
                <a:latin typeface="Calibri" pitchFamily="34" charset="0"/>
              </a:rPr>
              <a:t>3 </a:t>
            </a:r>
            <a:r>
              <a:rPr lang="ru-RU" dirty="0" smtClean="0"/>
              <a:t>         </a:t>
            </a:r>
            <a:r>
              <a:rPr lang="en-US" dirty="0" smtClean="0"/>
              <a:t>a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Ответ:  при а Є ( 1; 3 ).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7544" y="5085184"/>
            <a:ext cx="46805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588957" y="4616970"/>
            <a:ext cx="2713220" cy="1214204"/>
          </a:xfrm>
          <a:custGeom>
            <a:avLst/>
            <a:gdLst>
              <a:gd name="connsiteX0" fmla="*/ 0 w 2713220"/>
              <a:gd name="connsiteY0" fmla="*/ 0 h 1214204"/>
              <a:gd name="connsiteX1" fmla="*/ 554636 w 2713220"/>
              <a:gd name="connsiteY1" fmla="*/ 929391 h 1214204"/>
              <a:gd name="connsiteX2" fmla="*/ 1424066 w 2713220"/>
              <a:gd name="connsiteY2" fmla="*/ 1199214 h 1214204"/>
              <a:gd name="connsiteX3" fmla="*/ 2203554 w 2713220"/>
              <a:gd name="connsiteY3" fmla="*/ 839450 h 1214204"/>
              <a:gd name="connsiteX4" fmla="*/ 2713220 w 2713220"/>
              <a:gd name="connsiteY4" fmla="*/ 44971 h 1214204"/>
              <a:gd name="connsiteX5" fmla="*/ 2713220 w 2713220"/>
              <a:gd name="connsiteY5" fmla="*/ 44971 h 12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220" h="1214204">
                <a:moveTo>
                  <a:pt x="0" y="0"/>
                </a:moveTo>
                <a:cubicBezTo>
                  <a:pt x="158646" y="364761"/>
                  <a:pt x="317292" y="729522"/>
                  <a:pt x="554636" y="929391"/>
                </a:cubicBezTo>
                <a:cubicBezTo>
                  <a:pt x="791980" y="1129260"/>
                  <a:pt x="1149246" y="1214204"/>
                  <a:pt x="1424066" y="1199214"/>
                </a:cubicBezTo>
                <a:cubicBezTo>
                  <a:pt x="1698886" y="1184224"/>
                  <a:pt x="1988695" y="1031824"/>
                  <a:pt x="2203554" y="839450"/>
                </a:cubicBezTo>
                <a:cubicBezTo>
                  <a:pt x="2418413" y="647076"/>
                  <a:pt x="2713220" y="44971"/>
                  <a:pt x="2713220" y="44971"/>
                </a:cubicBezTo>
                <a:lnTo>
                  <a:pt x="2713220" y="44971"/>
                </a:lnTo>
              </a:path>
            </a:pathLst>
          </a:custGeom>
          <a:ln w="25400">
            <a:tailEnd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1740" y="188640"/>
            <a:ext cx="4013725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Задания 1 – 4 (устно)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692696"/>
            <a:ext cx="596804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Найти область определения функции: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124744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 у = (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4)(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+ 5)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124744"/>
            <a:ext cx="2245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( -∞; +∞).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1700808"/>
            <a:ext cx="2375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  у =                        </a:t>
            </a:r>
            <a:endParaRPr lang="ru-RU" sz="2000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691680" y="1556792"/>
            <a:ext cx="1296144" cy="73759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11960" y="1700808"/>
            <a:ext cx="4067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(-∞; -3)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U (-3; 2) U (2;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+∞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420888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691680" y="2348880"/>
            <a:ext cx="1306314" cy="50698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11960" y="2348880"/>
            <a:ext cx="309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(-∞; -3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]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U [3;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+∞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).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2852936"/>
            <a:ext cx="7848872" cy="6771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Разложите на множители многочлен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х</a:t>
            </a:r>
            <a:r>
              <a:rPr lang="ru-RU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10х</a:t>
            </a:r>
            <a:r>
              <a:rPr lang="ru-RU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+ 9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3356992"/>
            <a:ext cx="742934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(Указание. Воспользуйтесь формулой а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в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с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- t</a:t>
            </a:r>
            <a:r>
              <a:rPr lang="ru-RU" sz="20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)(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3717032"/>
            <a:ext cx="586237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1)(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9) = (x - 1)(x + 1) (x - 3)(x + 3)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4077072"/>
            <a:ext cx="3096344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Продолжите: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функция  у =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–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9912" y="4365104"/>
            <a:ext cx="1324402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линейная,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8064" y="4365104"/>
            <a:ext cx="127631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 −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208" y="4365104"/>
            <a:ext cx="108375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прямая,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4725144"/>
            <a:ext cx="2301977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&gt; 0  функция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4725144"/>
            <a:ext cx="384188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возрастает, при 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0  функция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4725144"/>
            <a:ext cx="1303242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убывает ;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7584" y="5085184"/>
            <a:ext cx="335675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функция у = ах</a:t>
            </a:r>
            <a:r>
              <a:rPr lang="ru-RU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с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67944" y="5085184"/>
            <a:ext cx="298979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квадратичная, график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5085184"/>
            <a:ext cx="128253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парабола,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584" y="5445224"/>
            <a:ext cx="188532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&gt; 0,  ветви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−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5445224"/>
            <a:ext cx="259154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вверх, а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0, ветви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6056" y="5445224"/>
            <a:ext cx="78098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вниз;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24000" y="6245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27584" y="5805264"/>
            <a:ext cx="78579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 &gt; 0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47664" y="5805264"/>
            <a:ext cx="215636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нуля функции;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07904" y="5805264"/>
            <a:ext cx="78579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 &lt; 0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27984" y="5805264"/>
            <a:ext cx="247292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нет нулей функции;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6165304"/>
            <a:ext cx="785793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 = 0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7664" y="6165304"/>
            <a:ext cx="216024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нуль функции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6" grpId="0"/>
      <p:bldP spid="37" grpId="0"/>
      <p:bldP spid="38" grpId="0"/>
      <p:bldP spid="39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88640"/>
            <a:ext cx="206401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smtClean="0">
                <a:ln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Задание 4</a:t>
            </a:r>
            <a:r>
              <a:rPr lang="ru-RU" sz="2800" b="1" i="1" dirty="0" smtClean="0">
                <a:ln/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endParaRPr lang="ru-RU" sz="2800" b="1" i="1" dirty="0">
              <a:ln/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692696"/>
            <a:ext cx="6480720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Решить неравенство с помощью графиков - схем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7858180" cy="49685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4514527" y="2414903"/>
            <a:ext cx="4429156" cy="3456954"/>
          </a:xfrm>
          <a:prstGeom prst="line">
            <a:avLst/>
          </a:prstGeom>
          <a:ln w="25400" cmpd="sng">
            <a:solidFill>
              <a:schemeClr val="accent4">
                <a:lumMod val="50000"/>
              </a:schemeClr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16" y="227687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- 3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428860" y="1357298"/>
            <a:ext cx="3960440" cy="4968552"/>
          </a:xfrm>
          <a:prstGeom prst="line">
            <a:avLst/>
          </a:prstGeom>
          <a:ln w="22225" cmpd="sng">
            <a:solidFill>
              <a:srgbClr val="002060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87624" y="27809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у</a:t>
            </a:r>
            <a:r>
              <a:rPr lang="en-US" sz="2000" b="1" dirty="0" smtClean="0">
                <a:solidFill>
                  <a:srgbClr val="002060"/>
                </a:solidFill>
              </a:rPr>
              <a:t> = 5 + </a:t>
            </a:r>
            <a:r>
              <a:rPr lang="ru-RU" sz="2000" b="1" dirty="0" err="1" smtClean="0">
                <a:solidFill>
                  <a:srgbClr val="002060"/>
                </a:solidFill>
              </a:rPr>
              <a:t>х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328498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5426"/>
                </a:solidFill>
              </a:rPr>
              <a:t>у = </a:t>
            </a:r>
            <a:r>
              <a:rPr lang="ru-RU" sz="2000" b="1" dirty="0" err="1" smtClean="0">
                <a:solidFill>
                  <a:srgbClr val="005426"/>
                </a:solidFill>
              </a:rPr>
              <a:t>х</a:t>
            </a:r>
            <a:r>
              <a:rPr lang="ru-RU" sz="2000" b="1" dirty="0" smtClean="0">
                <a:solidFill>
                  <a:srgbClr val="005426"/>
                </a:solidFill>
              </a:rPr>
              <a:t>² - 4</a:t>
            </a:r>
            <a:endParaRPr lang="ru-RU" sz="2000" b="1" dirty="0">
              <a:solidFill>
                <a:srgbClr val="00542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608" y="3717032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Calibri" pitchFamily="34" charset="0"/>
              </a:rPr>
              <a:t>Знаки на промежутках</a:t>
            </a:r>
            <a:endParaRPr lang="ru-RU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256" y="414908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2198" y="42148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−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92080" y="40770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3372" y="421481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−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5816" y="40770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7224" y="5651220"/>
            <a:ext cx="3786214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Ответ: (-∞; -5]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U[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-2; 2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]U[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3; +∞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3714744" y="1357298"/>
            <a:ext cx="3096344" cy="3816424"/>
          </a:xfrm>
          <a:custGeom>
            <a:avLst/>
            <a:gdLst>
              <a:gd name="connsiteX0" fmla="*/ 0 w 3284113"/>
              <a:gd name="connsiteY0" fmla="*/ 25758 h 3771363"/>
              <a:gd name="connsiteX1" fmla="*/ 1159099 w 3284113"/>
              <a:gd name="connsiteY1" fmla="*/ 3232597 h 3771363"/>
              <a:gd name="connsiteX2" fmla="*/ 2434107 w 3284113"/>
              <a:gd name="connsiteY2" fmla="*/ 3232597 h 3771363"/>
              <a:gd name="connsiteX3" fmla="*/ 3284113 w 3284113"/>
              <a:gd name="connsiteY3" fmla="*/ 0 h 377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4113" h="3771363">
                <a:moveTo>
                  <a:pt x="0" y="25758"/>
                </a:moveTo>
                <a:cubicBezTo>
                  <a:pt x="376707" y="1361941"/>
                  <a:pt x="753415" y="2698124"/>
                  <a:pt x="1159099" y="3232597"/>
                </a:cubicBezTo>
                <a:cubicBezTo>
                  <a:pt x="1564783" y="3767070"/>
                  <a:pt x="2079938" y="3771363"/>
                  <a:pt x="2434107" y="3232597"/>
                </a:cubicBezTo>
                <a:cubicBezTo>
                  <a:pt x="2788276" y="2693831"/>
                  <a:pt x="3036194" y="1346915"/>
                  <a:pt x="3284113" y="0"/>
                </a:cubicBezTo>
              </a:path>
            </a:pathLst>
          </a:custGeom>
          <a:ln w="22225" cmpd="sng">
            <a:solidFill>
              <a:srgbClr val="005426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286512" y="4572008"/>
            <a:ext cx="302282" cy="369332"/>
          </a:xfrm>
          <a:prstGeom prst="rect">
            <a:avLst/>
          </a:prstGeom>
          <a:solidFill>
            <a:srgbClr val="FFFFCC">
              <a:alpha val="74118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3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3306" y="4572008"/>
            <a:ext cx="372218" cy="369332"/>
          </a:xfrm>
          <a:prstGeom prst="rect">
            <a:avLst/>
          </a:prstGeom>
          <a:solidFill>
            <a:srgbClr val="FFFFCC">
              <a:alpha val="69804"/>
            </a:srgb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211C82"/>
                </a:solidFill>
                <a:latin typeface="Calibri" pitchFamily="34" charset="0"/>
              </a:rPr>
              <a:t>-5</a:t>
            </a:r>
            <a:endParaRPr lang="ru-RU" b="1" dirty="0">
              <a:solidFill>
                <a:srgbClr val="211C82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7884" y="4572008"/>
            <a:ext cx="370300" cy="379022"/>
          </a:xfrm>
          <a:prstGeom prst="rect">
            <a:avLst/>
          </a:prstGeom>
          <a:solidFill>
            <a:srgbClr val="FFFFCC">
              <a:alpha val="69020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5426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5426"/>
                </a:solidFill>
                <a:latin typeface="Calibri" pitchFamily="34" charset="0"/>
              </a:rPr>
              <a:t>2</a:t>
            </a:r>
            <a:endParaRPr lang="ru-RU" b="1" dirty="0">
              <a:solidFill>
                <a:srgbClr val="005426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4572008"/>
            <a:ext cx="372218" cy="369332"/>
          </a:xfrm>
          <a:prstGeom prst="rect">
            <a:avLst/>
          </a:prstGeom>
          <a:solidFill>
            <a:srgbClr val="FFFFCC">
              <a:alpha val="72157"/>
            </a:srgb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426"/>
                </a:solidFill>
                <a:latin typeface="Calibri" pitchFamily="34" charset="0"/>
              </a:rPr>
              <a:t>-2</a:t>
            </a:r>
            <a:endParaRPr lang="ru-RU" b="1" dirty="0">
              <a:solidFill>
                <a:srgbClr val="00542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2" grpId="0"/>
      <p:bldP spid="13" grpId="0"/>
      <p:bldP spid="19" grpId="0"/>
      <p:bldP spid="20" grpId="0"/>
      <p:bldP spid="21" grpId="0"/>
      <p:bldP spid="23" grpId="0"/>
      <p:bldP spid="24" grpId="0"/>
      <p:bldP spid="25" grpId="0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7572428" cy="56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571604" y="357166"/>
            <a:ext cx="571047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Решить неравенство с помощью графиков - схем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85786" y="928670"/>
            <a:ext cx="6120680" cy="5616624"/>
          </a:xfrm>
          <a:prstGeom prst="line">
            <a:avLst/>
          </a:prstGeom>
          <a:ln w="22225" cmpd="sng">
            <a:solidFill>
              <a:srgbClr val="005426"/>
            </a:solidFill>
            <a:headEnd w="sm" len="sm"/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44208" y="37890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D1B13"/>
                </a:solidFill>
                <a:latin typeface="Calibri" pitchFamily="34" charset="0"/>
              </a:rPr>
              <a:t>h(x) = x + 5</a:t>
            </a:r>
            <a:endParaRPr lang="ru-RU" b="1" dirty="0">
              <a:solidFill>
                <a:srgbClr val="4D1B13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3212976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g(x) = 3 – x</a:t>
            </a:r>
            <a:endParaRPr lang="ru-RU" b="1" dirty="0">
              <a:solidFill>
                <a:srgbClr val="005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687558" y="1068696"/>
            <a:ext cx="5524666" cy="5244614"/>
          </a:xfrm>
          <a:prstGeom prst="line">
            <a:avLst/>
          </a:prstGeom>
          <a:ln w="22225" cmpd="sng">
            <a:solidFill>
              <a:srgbClr val="4D1B13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72132" y="4857760"/>
            <a:ext cx="25202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  <a:latin typeface="Calibri" pitchFamily="34" charset="0"/>
              </a:rPr>
              <a:t>Знаки на промежутках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4725144"/>
            <a:ext cx="500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−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4725144"/>
            <a:ext cx="3385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−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43240" y="4725144"/>
            <a:ext cx="4286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4725144"/>
            <a:ext cx="4286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5500702"/>
            <a:ext cx="3240360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Ответ: (-∞; -5)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U{0}U[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3; +∞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16216" y="270892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11C82"/>
                </a:solidFill>
                <a:latin typeface="Calibri" pitchFamily="34" charset="0"/>
              </a:rPr>
              <a:t>f(</a:t>
            </a:r>
            <a:r>
              <a:rPr lang="ru-RU" b="1" dirty="0" err="1" smtClean="0">
                <a:solidFill>
                  <a:srgbClr val="211C82"/>
                </a:solidFill>
                <a:latin typeface="Calibri" pitchFamily="34" charset="0"/>
              </a:rPr>
              <a:t>х</a:t>
            </a:r>
            <a:r>
              <a:rPr lang="ru-RU" b="1" dirty="0" smtClean="0">
                <a:solidFill>
                  <a:srgbClr val="211C82"/>
                </a:solidFill>
                <a:latin typeface="Calibri" pitchFamily="34" charset="0"/>
              </a:rPr>
              <a:t>)</a:t>
            </a:r>
            <a:r>
              <a:rPr lang="en-US" b="1" dirty="0" smtClean="0">
                <a:solidFill>
                  <a:srgbClr val="211C82"/>
                </a:solidFill>
                <a:latin typeface="Calibri" pitchFamily="34" charset="0"/>
              </a:rPr>
              <a:t>= </a:t>
            </a:r>
            <a:r>
              <a:rPr lang="ru-RU" b="1" dirty="0" err="1" smtClean="0">
                <a:solidFill>
                  <a:srgbClr val="211C82"/>
                </a:solidFill>
                <a:latin typeface="Calibri" pitchFamily="34" charset="0"/>
              </a:rPr>
              <a:t>х</a:t>
            </a:r>
            <a:r>
              <a:rPr lang="ru-RU" b="1" dirty="0" smtClean="0">
                <a:solidFill>
                  <a:srgbClr val="211C82"/>
                </a:solidFill>
                <a:latin typeface="Calibri" pitchFamily="34" charset="0"/>
              </a:rPr>
              <a:t>²</a:t>
            </a:r>
            <a:r>
              <a:rPr lang="en-US" b="1" dirty="0" smtClean="0">
                <a:solidFill>
                  <a:srgbClr val="211C82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211C82"/>
              </a:solidFill>
              <a:latin typeface="Calibri" pitchFamily="34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571736" y="857232"/>
            <a:ext cx="2643206" cy="3929090"/>
          </a:xfrm>
          <a:custGeom>
            <a:avLst/>
            <a:gdLst>
              <a:gd name="connsiteX0" fmla="*/ 0 w 2517140"/>
              <a:gd name="connsiteY0" fmla="*/ 241300 h 4089400"/>
              <a:gd name="connsiteX1" fmla="*/ 716280 w 2517140"/>
              <a:gd name="connsiteY1" fmla="*/ 3350260 h 4089400"/>
              <a:gd name="connsiteX2" fmla="*/ 1295400 w 2517140"/>
              <a:gd name="connsiteY2" fmla="*/ 4051300 h 4089400"/>
              <a:gd name="connsiteX3" fmla="*/ 1828800 w 2517140"/>
              <a:gd name="connsiteY3" fmla="*/ 3578860 h 4089400"/>
              <a:gd name="connsiteX4" fmla="*/ 2286000 w 2517140"/>
              <a:gd name="connsiteY4" fmla="*/ 1490980 h 4089400"/>
              <a:gd name="connsiteX5" fmla="*/ 2484120 w 2517140"/>
              <a:gd name="connsiteY5" fmla="*/ 210820 h 4089400"/>
              <a:gd name="connsiteX6" fmla="*/ 2484120 w 2517140"/>
              <a:gd name="connsiteY6" fmla="*/ 226060 h 408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7140" h="4089400">
                <a:moveTo>
                  <a:pt x="0" y="241300"/>
                </a:moveTo>
                <a:cubicBezTo>
                  <a:pt x="250190" y="1478280"/>
                  <a:pt x="500380" y="2715260"/>
                  <a:pt x="716280" y="3350260"/>
                </a:cubicBezTo>
                <a:cubicBezTo>
                  <a:pt x="932180" y="3985260"/>
                  <a:pt x="1109980" y="4013200"/>
                  <a:pt x="1295400" y="4051300"/>
                </a:cubicBezTo>
                <a:cubicBezTo>
                  <a:pt x="1480820" y="4089400"/>
                  <a:pt x="1663700" y="4005580"/>
                  <a:pt x="1828800" y="3578860"/>
                </a:cubicBezTo>
                <a:cubicBezTo>
                  <a:pt x="1993900" y="3152140"/>
                  <a:pt x="2176780" y="2052320"/>
                  <a:pt x="2286000" y="1490980"/>
                </a:cubicBezTo>
                <a:cubicBezTo>
                  <a:pt x="2395220" y="929640"/>
                  <a:pt x="2451100" y="421640"/>
                  <a:pt x="2484120" y="210820"/>
                </a:cubicBezTo>
                <a:cubicBezTo>
                  <a:pt x="2517140" y="0"/>
                  <a:pt x="2500630" y="113030"/>
                  <a:pt x="2484120" y="226060"/>
                </a:cubicBezTo>
              </a:path>
            </a:pathLst>
          </a:custGeom>
          <a:ln w="22225" cmpd="sng">
            <a:solidFill>
              <a:srgbClr val="002060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851920" y="472514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211C82"/>
                </a:solidFill>
                <a:latin typeface="Calibri" pitchFamily="34" charset="0"/>
              </a:rPr>
              <a:t>0</a:t>
            </a:r>
            <a:endParaRPr lang="ru-RU" sz="2000" b="1" dirty="0">
              <a:solidFill>
                <a:srgbClr val="211C82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8024" y="4714884"/>
            <a:ext cx="284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5426"/>
                </a:solidFill>
                <a:latin typeface="Calibri" pitchFamily="34" charset="0"/>
              </a:rPr>
              <a:t>3</a:t>
            </a:r>
            <a:endParaRPr lang="ru-RU" sz="2000" b="1" dirty="0">
              <a:solidFill>
                <a:srgbClr val="005426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67744" y="472514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4D1B13"/>
                </a:solidFill>
                <a:latin typeface="Calibri" pitchFamily="34" charset="0"/>
              </a:rPr>
              <a:t>-5</a:t>
            </a:r>
            <a:endParaRPr lang="ru-RU" b="1" dirty="0">
              <a:solidFill>
                <a:srgbClr val="4D1B13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8224" y="2132856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Calibri" pitchFamily="34" charset="0"/>
              </a:rPr>
              <a:t>х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≠ -5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  <p:bldP spid="14" grpId="0"/>
      <p:bldP spid="16" grpId="0"/>
      <p:bldP spid="17" grpId="0"/>
      <p:bldP spid="20" grpId="0" animBg="1"/>
      <p:bldP spid="26" grpId="0"/>
      <p:bldP spid="29" grpId="0" animBg="1"/>
      <p:bldP spid="30" grpId="0"/>
      <p:bldP spid="31" grpId="0"/>
      <p:bldP spid="3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6822" y="332656"/>
            <a:ext cx="565276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Решить неравенство с помощью графиков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-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схем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928670"/>
            <a:ext cx="771530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илиния 12"/>
          <p:cNvSpPr/>
          <p:nvPr/>
        </p:nvSpPr>
        <p:spPr>
          <a:xfrm>
            <a:off x="3286116" y="928670"/>
            <a:ext cx="2643206" cy="4173355"/>
          </a:xfrm>
          <a:custGeom>
            <a:avLst/>
            <a:gdLst>
              <a:gd name="connsiteX0" fmla="*/ 2794000 w 2794000"/>
              <a:gd name="connsiteY0" fmla="*/ 0 h 4176183"/>
              <a:gd name="connsiteX1" fmla="*/ 1714500 w 2794000"/>
              <a:gd name="connsiteY1" fmla="*/ 3581400 h 4176183"/>
              <a:gd name="connsiteX2" fmla="*/ 952500 w 2794000"/>
              <a:gd name="connsiteY2" fmla="*/ 3568700 h 4176183"/>
              <a:gd name="connsiteX3" fmla="*/ 0 w 2794000"/>
              <a:gd name="connsiteY3" fmla="*/ 12700 h 4176183"/>
              <a:gd name="connsiteX4" fmla="*/ 0 w 2794000"/>
              <a:gd name="connsiteY4" fmla="*/ 12700 h 417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00" h="4176183">
                <a:moveTo>
                  <a:pt x="2794000" y="0"/>
                </a:moveTo>
                <a:cubicBezTo>
                  <a:pt x="2407708" y="1493308"/>
                  <a:pt x="2021417" y="2986617"/>
                  <a:pt x="1714500" y="3581400"/>
                </a:cubicBezTo>
                <a:cubicBezTo>
                  <a:pt x="1407583" y="4176183"/>
                  <a:pt x="1238250" y="4163483"/>
                  <a:pt x="952500" y="3568700"/>
                </a:cubicBezTo>
                <a:cubicBezTo>
                  <a:pt x="666750" y="2973917"/>
                  <a:pt x="0" y="12700"/>
                  <a:pt x="0" y="12700"/>
                </a:cubicBezTo>
                <a:lnTo>
                  <a:pt x="0" y="12700"/>
                </a:lnTo>
              </a:path>
            </a:pathLst>
          </a:custGeom>
          <a:ln w="19050" cmpd="sng">
            <a:solidFill>
              <a:srgbClr val="005426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852936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0000"/>
                </a:solidFill>
                <a:latin typeface="Calibri" pitchFamily="34" charset="0"/>
                <a:cs typeface="Times New Roman" pitchFamily="18" charset="0"/>
              </a:rPr>
              <a:t>g(x) = </a:t>
            </a:r>
            <a:r>
              <a:rPr lang="ru-RU" sz="2000" b="1" dirty="0" err="1" smtClean="0">
                <a:solidFill>
                  <a:srgbClr val="700000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2000" b="1" dirty="0" smtClean="0">
                <a:solidFill>
                  <a:srgbClr val="7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70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700000"/>
                </a:solidFill>
                <a:latin typeface="Calibri" pitchFamily="34" charset="0"/>
                <a:cs typeface="Times New Roman" pitchFamily="18" charset="0"/>
              </a:rPr>
              <a:t> - 9</a:t>
            </a:r>
            <a:endParaRPr lang="ru-RU" sz="2000" b="1" dirty="0">
              <a:solidFill>
                <a:srgbClr val="7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2571736" y="642918"/>
            <a:ext cx="4071966" cy="4786346"/>
          </a:xfrm>
          <a:custGeom>
            <a:avLst/>
            <a:gdLst>
              <a:gd name="connsiteX0" fmla="*/ 0 w 3951817"/>
              <a:gd name="connsiteY0" fmla="*/ 381000 h 5094817"/>
              <a:gd name="connsiteX1" fmla="*/ 787400 w 3951817"/>
              <a:gd name="connsiteY1" fmla="*/ 3937000 h 5094817"/>
              <a:gd name="connsiteX2" fmla="*/ 1866900 w 3951817"/>
              <a:gd name="connsiteY2" fmla="*/ 5092700 h 5094817"/>
              <a:gd name="connsiteX3" fmla="*/ 3073400 w 3951817"/>
              <a:gd name="connsiteY3" fmla="*/ 3924300 h 5094817"/>
              <a:gd name="connsiteX4" fmla="*/ 3860800 w 3951817"/>
              <a:gd name="connsiteY4" fmla="*/ 368300 h 5094817"/>
              <a:gd name="connsiteX5" fmla="*/ 3619500 w 3951817"/>
              <a:gd name="connsiteY5" fmla="*/ 1714500 h 509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1817" h="5094817">
                <a:moveTo>
                  <a:pt x="0" y="381000"/>
                </a:moveTo>
                <a:cubicBezTo>
                  <a:pt x="238125" y="1766358"/>
                  <a:pt x="476250" y="3151717"/>
                  <a:pt x="787400" y="3937000"/>
                </a:cubicBezTo>
                <a:cubicBezTo>
                  <a:pt x="1098550" y="4722283"/>
                  <a:pt x="1485900" y="5094817"/>
                  <a:pt x="1866900" y="5092700"/>
                </a:cubicBezTo>
                <a:cubicBezTo>
                  <a:pt x="2247900" y="5090583"/>
                  <a:pt x="2741083" y="4711700"/>
                  <a:pt x="3073400" y="3924300"/>
                </a:cubicBezTo>
                <a:cubicBezTo>
                  <a:pt x="3405717" y="3136900"/>
                  <a:pt x="3769783" y="736600"/>
                  <a:pt x="3860800" y="368300"/>
                </a:cubicBezTo>
                <a:cubicBezTo>
                  <a:pt x="3951817" y="0"/>
                  <a:pt x="3785658" y="857250"/>
                  <a:pt x="3619500" y="1714500"/>
                </a:cubicBezTo>
              </a:path>
            </a:pathLst>
          </a:custGeom>
          <a:ln w="19050" cmpd="sng">
            <a:solidFill>
              <a:srgbClr val="700000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928802"/>
            <a:ext cx="21522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000" b="1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- 1)(</a:t>
            </a:r>
            <a:r>
              <a:rPr lang="ru-RU" sz="2000" b="1" dirty="0" err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- 9) ≥ 0 </a:t>
            </a:r>
            <a:endParaRPr lang="ru-RU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348880"/>
            <a:ext cx="1433406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5426"/>
                </a:solidFill>
                <a:latin typeface="Calibri" pitchFamily="34" charset="0"/>
                <a:cs typeface="Times New Roman" pitchFamily="18" charset="0"/>
              </a:rPr>
              <a:t>f(x) = </a:t>
            </a:r>
            <a:r>
              <a:rPr lang="ru-RU" sz="2000" b="1" dirty="0" err="1" smtClean="0">
                <a:solidFill>
                  <a:srgbClr val="005426"/>
                </a:solidFill>
                <a:latin typeface="Calibri" pitchFamily="34" charset="0"/>
                <a:cs typeface="Times New Roman" pitchFamily="18" charset="0"/>
              </a:rPr>
              <a:t>х</a:t>
            </a:r>
            <a:r>
              <a:rPr lang="ru-RU" sz="2000" b="1" dirty="0" smtClean="0">
                <a:solidFill>
                  <a:srgbClr val="005426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005426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5426"/>
                </a:solidFill>
                <a:latin typeface="Calibri" pitchFamily="34" charset="0"/>
                <a:cs typeface="Times New Roman" pitchFamily="18" charset="0"/>
              </a:rPr>
              <a:t> - 1 </a:t>
            </a:r>
            <a:endParaRPr lang="ru-RU" sz="2000" b="1" dirty="0">
              <a:solidFill>
                <a:srgbClr val="005426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3571876"/>
            <a:ext cx="232986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Calibri" pitchFamily="34" charset="0"/>
              </a:rPr>
              <a:t>Знаки на промежутках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5984" y="39290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3933056"/>
            <a:ext cx="481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72200" y="393305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+</a:t>
            </a:r>
            <a:endParaRPr lang="ru-RU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30252" y="4581128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-</a:t>
            </a:r>
            <a:endParaRPr lang="ru-RU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43608" y="5445224"/>
            <a:ext cx="3465372" cy="4001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Ответ: (-∞; -3]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U[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-1; 1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]U[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3; +∞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3570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D1B13"/>
                </a:solidFill>
                <a:latin typeface="Calibri" pitchFamily="34" charset="0"/>
              </a:rPr>
              <a:t>3</a:t>
            </a:r>
            <a:endParaRPr lang="ru-RU" b="1" dirty="0">
              <a:solidFill>
                <a:srgbClr val="4D1B13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14678" y="4429132"/>
            <a:ext cx="37221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4D1B13"/>
                </a:solidFill>
                <a:latin typeface="Calibri" pitchFamily="34" charset="0"/>
              </a:rPr>
              <a:t>-3</a:t>
            </a:r>
            <a:endParaRPr lang="ru-RU" b="1" dirty="0">
              <a:solidFill>
                <a:srgbClr val="4D1B13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46531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857620" y="4429132"/>
            <a:ext cx="515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A13"/>
                </a:solidFill>
                <a:latin typeface="Calibri" pitchFamily="34" charset="0"/>
              </a:rPr>
              <a:t>-1</a:t>
            </a:r>
            <a:endParaRPr lang="ru-RU" b="1" dirty="0">
              <a:solidFill>
                <a:srgbClr val="002A13"/>
              </a:solidFill>
              <a:latin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4437112"/>
            <a:ext cx="285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A13"/>
                </a:solidFill>
                <a:latin typeface="Calibri" pitchFamily="34" charset="0"/>
              </a:rPr>
              <a:t>1</a:t>
            </a:r>
            <a:endParaRPr lang="ru-RU" b="1" dirty="0">
              <a:solidFill>
                <a:srgbClr val="002A13"/>
              </a:solidFill>
              <a:latin typeface="Calibri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29190" y="1857364"/>
            <a:ext cx="328614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(x - 1)(x + 1)(x - 3)(x + 3)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≥ 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29190" y="2714620"/>
            <a:ext cx="3240360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Calibri" pitchFamily="34" charset="0"/>
              </a:rPr>
              <a:t>Метод чередования знаков</a:t>
            </a:r>
            <a:endParaRPr lang="ru-RU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628" y="4581129"/>
            <a:ext cx="428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-</a:t>
            </a:r>
            <a:endParaRPr lang="ru-RU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3" grpId="1" animBg="1"/>
      <p:bldP spid="14" grpId="0"/>
      <p:bldP spid="14" grpId="1"/>
      <p:bldP spid="15" grpId="0" animBg="1"/>
      <p:bldP spid="15" grpId="1" animBg="1"/>
      <p:bldP spid="6" grpId="0" build="allAtOnce"/>
      <p:bldP spid="7" grpId="0" animBg="1"/>
      <p:bldP spid="7" grpId="1" animBg="1"/>
      <p:bldP spid="17" grpId="0"/>
      <p:bldP spid="17" grpId="1"/>
      <p:bldP spid="18" grpId="0" build="allAtOnce"/>
      <p:bldP spid="18" grpId="1" build="allAtOnce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5" grpId="1" animBg="1"/>
      <p:bldP spid="25" grpId="2" animBg="1"/>
      <p:bldP spid="25" grpId="3" animBg="1"/>
      <p:bldP spid="26" grpId="0"/>
      <p:bldP spid="26" grpId="1"/>
      <p:bldP spid="26" grpId="2"/>
      <p:bldP spid="28" grpId="0"/>
      <p:bldP spid="28" grpId="1"/>
      <p:bldP spid="28" grpId="2"/>
      <p:bldP spid="30" grpId="0"/>
      <p:bldP spid="30" grpId="1"/>
      <p:bldP spid="30" grpId="2"/>
      <p:bldP spid="31" grpId="0"/>
      <p:bldP spid="31" grpId="1"/>
      <p:bldP spid="31" grpId="2"/>
      <p:bldP spid="33" grpId="0" animBg="1"/>
      <p:bldP spid="34" grpId="0" animBg="1"/>
      <p:bldP spid="24" grpId="0"/>
      <p:bldP spid="24" grpId="1"/>
      <p:bldP spid="2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6696744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неравенства с помощью графиков - схем: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1268760"/>
            <a:ext cx="3600400" cy="3693319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1)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 + 5х  - 14)/(-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 +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+ 12) &lt;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2)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+ 3)³(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- 3)²(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+ 6) &gt;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3) (16  -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²)/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|x|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≥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4) (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+ 8)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√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² - 9  ≤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5)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√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-25х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+ 15х -2  (8х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- 6х + 1) ≥ 0;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6) |2x - 1|&gt; (2x - 1)</a:t>
            </a:r>
            <a:r>
              <a:rPr lang="ru-RU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  <a:p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91680" y="3140968"/>
            <a:ext cx="576064" cy="0"/>
          </a:xfrm>
          <a:prstGeom prst="line">
            <a:avLst/>
          </a:prstGeom>
          <a:ln w="19050" cmpd="sng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15616" y="3717032"/>
            <a:ext cx="1296144" cy="0"/>
          </a:xfrm>
          <a:prstGeom prst="line">
            <a:avLst/>
          </a:prstGeom>
          <a:ln w="19050" cmpd="sng">
            <a:solidFill>
              <a:schemeClr val="tx1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76056" y="1268760"/>
            <a:ext cx="3384376" cy="3693319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Ответы: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А. (0; 0,5) U (0,5; 1)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Б. [-4; 0)U(0; 4]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Д. [0,2; 0,25]U{0,4}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Е. (-∞; -8] U {-3} U {3}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O. (-∞; -6)U(-3; 3)U(3; +∞)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П. (-∞; -7)U(-3; 2)U(4; +∞)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Р. Другой ответ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987824" y="5229200"/>
            <a:ext cx="3253135" cy="9848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Ключевое слово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«ПОБЕДА»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692696"/>
            <a:ext cx="369601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Домашнее задание</a:t>
            </a:r>
            <a:endParaRPr lang="ru-RU" sz="32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704857" cy="2862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1.Придумать  и  решить  неравенства с помощью графиков.          Подобрать ключевое слово.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2. Решите неравенство (С3. ЕГЭ):</a:t>
            </a:r>
          </a:p>
          <a:p>
            <a:pPr>
              <a:lnSpc>
                <a:spcPct val="150000"/>
              </a:lnSpc>
            </a:pPr>
            <a:endParaRPr lang="ru-RU" i="1" dirty="0" smtClean="0"/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Calibri" pitchFamily="34" charset="0"/>
              </a:rPr>
              <a:t>              (2</a:t>
            </a:r>
            <a:r>
              <a:rPr lang="en-US" b="1" dirty="0" smtClean="0">
                <a:latin typeface="Calibri" pitchFamily="34" charset="0"/>
              </a:rPr>
              <a:t>x </a:t>
            </a:r>
            <a:r>
              <a:rPr lang="ru-RU" b="1" dirty="0" smtClean="0">
                <a:latin typeface="Calibri" pitchFamily="34" charset="0"/>
              </a:rPr>
              <a:t>- 3 -     ) (               + 2 + (</a:t>
            </a:r>
            <a:r>
              <a:rPr lang="ru-RU" b="1" dirty="0" smtClean="0"/>
              <a:t>                             </a:t>
            </a:r>
            <a:r>
              <a:rPr lang="ru-RU" b="1" dirty="0" smtClean="0">
                <a:latin typeface="Calibri" pitchFamily="34" charset="0"/>
              </a:rPr>
              <a:t>) </a:t>
            </a:r>
            <a:r>
              <a:rPr lang="ru-RU" b="1" dirty="0" smtClean="0"/>
              <a:t> ≥ 0         </a:t>
            </a:r>
            <a:endParaRPr lang="ru-RU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625475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625475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625475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C:\Users\Asus\Pictures\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05461"/>
            <a:ext cx="148383" cy="612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us\Pictures\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82020"/>
            <a:ext cx="587375" cy="6355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sus\Pictures\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03387"/>
            <a:ext cx="1379538" cy="3927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lnDef>
      <a:spPr>
        <a:ln cmpd="sng">
          <a:solidFill>
            <a:schemeClr val="bg2">
              <a:lumMod val="50000"/>
            </a:schemeClr>
          </a:solidFill>
          <a:tailEnd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1280</TotalTime>
  <Words>1043</Words>
  <Application>Microsoft Office PowerPoint</Application>
  <PresentationFormat>Экран (4:3)</PresentationFormat>
  <Paragraphs>141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 Решение неравенств   </vt:lpstr>
      <vt:lpstr>Цель занятия</vt:lpstr>
      <vt:lpstr>Проверка домашнего задания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55555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 </dc:title>
  <dc:creator>11111</dc:creator>
  <cp:lastModifiedBy>Оксана</cp:lastModifiedBy>
  <cp:revision>159</cp:revision>
  <dcterms:created xsi:type="dcterms:W3CDTF">2012-11-07T19:47:08Z</dcterms:created>
  <dcterms:modified xsi:type="dcterms:W3CDTF">2013-01-26T06:37:38Z</dcterms:modified>
</cp:coreProperties>
</file>