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3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C467-5084-4F2B-A034-41F1C8C0C574}" type="datetimeFigureOut">
              <a:rPr lang="ru-RU" smtClean="0"/>
              <a:pPr/>
              <a:t>05.04.2012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F1911E8-8523-443F-8C04-243C98AED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C467-5084-4F2B-A034-41F1C8C0C574}" type="datetimeFigureOut">
              <a:rPr lang="ru-RU" smtClean="0"/>
              <a:pPr/>
              <a:t>05.04.2012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911E8-8523-443F-8C04-243C98AED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C467-5084-4F2B-A034-41F1C8C0C574}" type="datetimeFigureOut">
              <a:rPr lang="ru-RU" smtClean="0"/>
              <a:pPr/>
              <a:t>05.04.2012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911E8-8523-443F-8C04-243C98AED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C467-5084-4F2B-A034-41F1C8C0C574}" type="datetimeFigureOut">
              <a:rPr lang="ru-RU" smtClean="0"/>
              <a:pPr/>
              <a:t>05.04.2012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F1911E8-8523-443F-8C04-243C98AED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C467-5084-4F2B-A034-41F1C8C0C574}" type="datetimeFigureOut">
              <a:rPr lang="ru-RU" smtClean="0"/>
              <a:pPr/>
              <a:t>05.04.2012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911E8-8523-443F-8C04-243C98AEDF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C467-5084-4F2B-A034-41F1C8C0C574}" type="datetimeFigureOut">
              <a:rPr lang="ru-RU" smtClean="0"/>
              <a:pPr/>
              <a:t>05.04.2012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911E8-8523-443F-8C04-243C98AED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C467-5084-4F2B-A034-41F1C8C0C574}" type="datetimeFigureOut">
              <a:rPr lang="ru-RU" smtClean="0"/>
              <a:pPr/>
              <a:t>05.04.2012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F1911E8-8523-443F-8C04-243C98AEDF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C467-5084-4F2B-A034-41F1C8C0C574}" type="datetimeFigureOut">
              <a:rPr lang="ru-RU" smtClean="0"/>
              <a:pPr/>
              <a:t>05.04.2012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911E8-8523-443F-8C04-243C98AED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C467-5084-4F2B-A034-41F1C8C0C574}" type="datetimeFigureOut">
              <a:rPr lang="ru-RU" smtClean="0"/>
              <a:pPr/>
              <a:t>05.04.2012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911E8-8523-443F-8C04-243C98AED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C467-5084-4F2B-A034-41F1C8C0C574}" type="datetimeFigureOut">
              <a:rPr lang="ru-RU" smtClean="0"/>
              <a:pPr/>
              <a:t>05.04.2012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911E8-8523-443F-8C04-243C98AED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C467-5084-4F2B-A034-41F1C8C0C574}" type="datetimeFigureOut">
              <a:rPr lang="ru-RU" smtClean="0"/>
              <a:pPr/>
              <a:t>05.04.2012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911E8-8523-443F-8C04-243C98AEDF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F75C467-5084-4F2B-A034-41F1C8C0C574}" type="datetimeFigureOut">
              <a:rPr lang="ru-RU" smtClean="0"/>
              <a:pPr/>
              <a:t>05.04.2012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F1911E8-8523-443F-8C04-243C98AEDF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endParaRPr lang="ru-RU" dirty="0" smtClean="0"/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25" y="0"/>
            <a:ext cx="9113875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00125" y="714375"/>
          <a:ext cx="6500858" cy="579120"/>
        </p:xfrm>
        <a:graphic>
          <a:graphicData uri="http://schemas.openxmlformats.org/drawingml/2006/table">
            <a:tbl>
              <a:tblPr/>
              <a:tblGrid>
                <a:gridCol w="558761"/>
                <a:gridCol w="5942097"/>
              </a:tblGrid>
              <a:tr h="57150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Tornadoes</a:t>
                      </a:r>
                      <a:endParaRPr lang="en-US" sz="3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080" name="Picture 5" descr="http://www.americaslibrary.gov/assets/common/tran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0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We are making </a:t>
            </a:r>
            <a:r>
              <a:rPr lang="en-US" dirty="0" smtClean="0"/>
              <a:t>an</a:t>
            </a:r>
            <a:r>
              <a:rPr lang="en-US" dirty="0" smtClean="0"/>
              <a:t> </a:t>
            </a:r>
            <a:r>
              <a:rPr lang="en-US" dirty="0" smtClean="0"/>
              <a:t>experiment</a:t>
            </a:r>
            <a:endParaRPr lang="ru-RU" dirty="0"/>
          </a:p>
        </p:txBody>
      </p:sp>
      <p:pic>
        <p:nvPicPr>
          <p:cNvPr id="2050" name="Picture 2" descr="E:\Фото семинар\p12800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2843808" cy="2808312"/>
          </a:xfrm>
          <a:prstGeom prst="rect">
            <a:avLst/>
          </a:prstGeom>
          <a:noFill/>
        </p:spPr>
      </p:pic>
      <p:pic>
        <p:nvPicPr>
          <p:cNvPr id="2051" name="Picture 3" descr="E:\Фото семинар\Фото01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316765"/>
            <a:ext cx="2304256" cy="2760307"/>
          </a:xfrm>
          <a:prstGeom prst="rect">
            <a:avLst/>
          </a:prstGeom>
          <a:noFill/>
        </p:spPr>
      </p:pic>
      <p:pic>
        <p:nvPicPr>
          <p:cNvPr id="2052" name="Picture 4" descr="E:\Фото семинар\Фото01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340769"/>
            <a:ext cx="2232248" cy="2736303"/>
          </a:xfrm>
          <a:prstGeom prst="rect">
            <a:avLst/>
          </a:prstGeom>
          <a:noFill/>
        </p:spPr>
      </p:pic>
      <p:pic>
        <p:nvPicPr>
          <p:cNvPr id="2053" name="Picture 5" descr="E:\Фото семинар\Фото01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149080"/>
            <a:ext cx="2736304" cy="2574286"/>
          </a:xfrm>
          <a:prstGeom prst="rect">
            <a:avLst/>
          </a:prstGeom>
          <a:noFill/>
        </p:spPr>
      </p:pic>
      <p:pic>
        <p:nvPicPr>
          <p:cNvPr id="2054" name="Picture 6" descr="E:\Фото семинар\Фото014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7814" y="4149080"/>
            <a:ext cx="2359986" cy="2520280"/>
          </a:xfrm>
          <a:prstGeom prst="rect">
            <a:avLst/>
          </a:prstGeom>
          <a:noFill/>
        </p:spPr>
      </p:pic>
      <p:pic>
        <p:nvPicPr>
          <p:cNvPr id="2055" name="Picture 7" descr="E:\Фото семинар\Фото015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088" y="4077072"/>
            <a:ext cx="2160240" cy="26162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endParaRPr lang="ru-RU" dirty="0" smtClean="0"/>
          </a:p>
        </p:txBody>
      </p:sp>
      <p:sp>
        <p:nvSpPr>
          <p:cNvPr id="4099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357297"/>
            <a:ext cx="6286544" cy="41834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28625" y="142875"/>
            <a:ext cx="87153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Tornadoes are storms with rapidly rotating winds that form a funnel cloud. </a:t>
            </a: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14563" y="357188"/>
            <a:ext cx="3365986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/>
              <a:t>Post-Reading </a:t>
            </a:r>
            <a:r>
              <a:rPr lang="en-US" sz="3200" b="1" dirty="0" smtClean="0"/>
              <a:t>tasks</a:t>
            </a:r>
            <a:endParaRPr lang="en-US" sz="3200" b="1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928662" y="1000109"/>
            <a:ext cx="685802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 Black" pitchFamily="34" charset="0"/>
              </a:rPr>
              <a:t>1</a:t>
            </a:r>
            <a:r>
              <a:rPr lang="ru-RU" sz="2400" dirty="0" smtClean="0">
                <a:latin typeface="Arial Black" pitchFamily="34" charset="0"/>
              </a:rPr>
              <a:t>)</a:t>
            </a:r>
            <a:r>
              <a:rPr lang="en-US" sz="2400" dirty="0" smtClean="0">
                <a:latin typeface="Arial Black" pitchFamily="34" charset="0"/>
              </a:rPr>
              <a:t> Read the texts and complete the gaps with the headings. Which words helped you decide? 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28728" y="2143116"/>
            <a:ext cx="450058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  <a:latin typeface="Arial Rounded MT Bold" pitchFamily="34" charset="0"/>
              </a:rPr>
              <a:t>a. </a:t>
            </a:r>
            <a:r>
              <a:rPr lang="en-US" sz="2400" dirty="0" smtClean="0">
                <a:solidFill>
                  <a:srgbClr val="00B0F0"/>
                </a:solidFill>
                <a:latin typeface="Arial Rounded MT Bold" pitchFamily="34" charset="0"/>
              </a:rPr>
              <a:t>Different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smtClean="0">
                <a:solidFill>
                  <a:srgbClr val="00B0F0"/>
                </a:solidFill>
                <a:latin typeface="Arial Rounded MT Bold" pitchFamily="34" charset="0"/>
              </a:rPr>
              <a:t>sizes</a:t>
            </a:r>
            <a:endParaRPr lang="en-US" sz="2400" dirty="0">
              <a:solidFill>
                <a:srgbClr val="00B0F0"/>
              </a:solidFill>
              <a:latin typeface="Arial Rounded MT Bold" pitchFamily="34" charset="0"/>
            </a:endParaRPr>
          </a:p>
          <a:p>
            <a:r>
              <a:rPr lang="en-US" sz="2400" dirty="0">
                <a:solidFill>
                  <a:srgbClr val="00B0F0"/>
                </a:solidFill>
                <a:latin typeface="Arial Rounded MT Bold" pitchFamily="34" charset="0"/>
              </a:rPr>
              <a:t>b. </a:t>
            </a:r>
            <a:r>
              <a:rPr lang="en-US" sz="2400" dirty="0" smtClean="0">
                <a:solidFill>
                  <a:srgbClr val="00B0F0"/>
                </a:solidFill>
                <a:latin typeface="Arial Rounded MT Bold" pitchFamily="34" charset="0"/>
              </a:rPr>
              <a:t>Easy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smtClean="0">
                <a:solidFill>
                  <a:srgbClr val="00B0F0"/>
                </a:solidFill>
                <a:latin typeface="Arial Rounded MT Bold" pitchFamily="34" charset="0"/>
              </a:rPr>
              <a:t>to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smtClean="0">
                <a:solidFill>
                  <a:srgbClr val="00B0F0"/>
                </a:solidFill>
                <a:latin typeface="Arial Rounded MT Bold" pitchFamily="34" charset="0"/>
              </a:rPr>
              <a:t>hear</a:t>
            </a:r>
            <a:endParaRPr lang="en-US" sz="2400" dirty="0">
              <a:solidFill>
                <a:srgbClr val="00B0F0"/>
              </a:solidFill>
              <a:latin typeface="Arial Rounded MT Bold" pitchFamily="34" charset="0"/>
            </a:endParaRPr>
          </a:p>
          <a:p>
            <a:r>
              <a:rPr lang="en-US" sz="2400" dirty="0">
                <a:solidFill>
                  <a:srgbClr val="00B0F0"/>
                </a:solidFill>
                <a:latin typeface="Arial Rounded MT Bold" pitchFamily="34" charset="0"/>
              </a:rPr>
              <a:t>c. </a:t>
            </a:r>
            <a:r>
              <a:rPr lang="en-US" sz="2400" dirty="0" smtClean="0">
                <a:solidFill>
                  <a:srgbClr val="00B0F0"/>
                </a:solidFill>
                <a:latin typeface="Arial Rounded MT Bold" pitchFamily="34" charset="0"/>
              </a:rPr>
              <a:t>Getting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smtClean="0">
                <a:solidFill>
                  <a:srgbClr val="00B0F0"/>
                </a:solidFill>
                <a:latin typeface="Arial Rounded MT Bold" pitchFamily="34" charset="0"/>
              </a:rPr>
              <a:t>ready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smtClean="0">
                <a:solidFill>
                  <a:srgbClr val="00B0F0"/>
                </a:solidFill>
                <a:latin typeface="Arial Rounded MT Bold" pitchFamily="34" charset="0"/>
              </a:rPr>
              <a:t>to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smtClean="0">
                <a:solidFill>
                  <a:srgbClr val="00B0F0"/>
                </a:solidFill>
                <a:latin typeface="Arial Rounded MT Bold" pitchFamily="34" charset="0"/>
              </a:rPr>
              <a:t>drop</a:t>
            </a:r>
            <a:endParaRPr lang="en-US" sz="2400" dirty="0">
              <a:solidFill>
                <a:srgbClr val="00B0F0"/>
              </a:solidFill>
              <a:latin typeface="Arial Rounded MT Bold" pitchFamily="34" charset="0"/>
            </a:endParaRPr>
          </a:p>
          <a:p>
            <a:r>
              <a:rPr lang="en-US" sz="2400" dirty="0">
                <a:solidFill>
                  <a:srgbClr val="00B0F0"/>
                </a:solidFill>
                <a:latin typeface="Arial Rounded MT Bold" pitchFamily="34" charset="0"/>
              </a:rPr>
              <a:t>d. </a:t>
            </a:r>
            <a:r>
              <a:rPr lang="en-US" sz="2400" dirty="0" smtClean="0">
                <a:solidFill>
                  <a:srgbClr val="00B0F0"/>
                </a:solidFill>
                <a:latin typeface="Arial Rounded MT Bold" pitchFamily="34" charset="0"/>
              </a:rPr>
              <a:t>Round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smtClean="0">
                <a:solidFill>
                  <a:srgbClr val="00B0F0"/>
                </a:solidFill>
                <a:latin typeface="Arial Rounded MT Bold" pitchFamily="34" charset="0"/>
              </a:rPr>
              <a:t>and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smtClean="0">
                <a:solidFill>
                  <a:srgbClr val="00B0F0"/>
                </a:solidFill>
                <a:latin typeface="Arial Rounded MT Bold" pitchFamily="34" charset="0"/>
              </a:rPr>
              <a:t>round</a:t>
            </a:r>
          </a:p>
          <a:p>
            <a:r>
              <a:rPr lang="en-US" sz="2400" dirty="0" smtClean="0">
                <a:solidFill>
                  <a:srgbClr val="00B0F0"/>
                </a:solidFill>
                <a:latin typeface="Arial Rounded MT Bold" pitchFamily="34" charset="0"/>
              </a:rPr>
              <a:t>e. Measuring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smtClean="0">
                <a:solidFill>
                  <a:srgbClr val="00B0F0"/>
                </a:solidFill>
                <a:latin typeface="Arial Rounded MT Bold" pitchFamily="34" charset="0"/>
              </a:rPr>
              <a:t>disasters</a:t>
            </a:r>
          </a:p>
          <a:p>
            <a:r>
              <a:rPr lang="en-US" sz="2400" dirty="0" smtClean="0">
                <a:solidFill>
                  <a:srgbClr val="00B0F0"/>
                </a:solidFill>
                <a:latin typeface="Arial Rounded MT Bold" pitchFamily="34" charset="0"/>
              </a:rPr>
              <a:t>f. Any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smtClean="0">
                <a:solidFill>
                  <a:srgbClr val="00B0F0"/>
                </a:solidFill>
                <a:latin typeface="Arial Rounded MT Bold" pitchFamily="34" charset="0"/>
              </a:rPr>
              <a:t>time,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smtClean="0">
                <a:solidFill>
                  <a:srgbClr val="00B0F0"/>
                </a:solidFill>
                <a:latin typeface="Arial Rounded MT Bold" pitchFamily="34" charset="0"/>
              </a:rPr>
              <a:t>any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smtClean="0">
                <a:solidFill>
                  <a:srgbClr val="00B0F0"/>
                </a:solidFill>
                <a:latin typeface="Arial Rounded MT Bold" pitchFamily="34" charset="0"/>
              </a:rPr>
              <a:t>place</a:t>
            </a:r>
            <a:endParaRPr lang="en-US" sz="2400" dirty="0">
              <a:solidFill>
                <a:srgbClr val="00B0F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214438" y="1500188"/>
            <a:ext cx="55221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latin typeface="Arial Rounded MT Bold" pitchFamily="34" charset="0"/>
              </a:rPr>
              <a:t>2</a:t>
            </a:r>
            <a:r>
              <a:rPr lang="ru-RU" sz="2400" dirty="0" smtClean="0"/>
              <a:t>) </a:t>
            </a:r>
            <a:r>
              <a:rPr lang="en-US" sz="2400" dirty="0" smtClean="0">
                <a:latin typeface="Arial Rounded MT Bold" pitchFamily="34" charset="0"/>
              </a:rPr>
              <a:t>Find words in the texts that mean:</a:t>
            </a:r>
            <a:endParaRPr lang="ru-RU" sz="2400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142976" y="2143116"/>
            <a:ext cx="614362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AutoNum type="alphaLcPeriod"/>
            </a:pPr>
            <a:r>
              <a:rPr lang="en-US" sz="2400" dirty="0" smtClean="0">
                <a:solidFill>
                  <a:srgbClr val="00B0F0"/>
                </a:solidFill>
              </a:rPr>
              <a:t>Forceful</a:t>
            </a:r>
            <a:r>
              <a:rPr lang="en-US" sz="2400" dirty="0" smtClean="0"/>
              <a:t> (Text A)</a:t>
            </a:r>
          </a:p>
          <a:p>
            <a:pPr marL="457200" indent="-457200">
              <a:buAutoNum type="alphaLcPeriod"/>
            </a:pPr>
            <a:r>
              <a:rPr lang="en-US" sz="2400" dirty="0" smtClean="0">
                <a:solidFill>
                  <a:srgbClr val="00B0F0"/>
                </a:solidFill>
              </a:rPr>
              <a:t>Different</a:t>
            </a:r>
            <a:r>
              <a:rPr lang="en-US" sz="2400" dirty="0" smtClean="0"/>
              <a:t> (Text A)</a:t>
            </a:r>
          </a:p>
          <a:p>
            <a:pPr marL="457200" indent="-457200">
              <a:buAutoNum type="alphaLcPeriod"/>
            </a:pPr>
            <a:r>
              <a:rPr lang="en-US" sz="2400" dirty="0" smtClean="0">
                <a:solidFill>
                  <a:srgbClr val="00B0F0"/>
                </a:solidFill>
              </a:rPr>
              <a:t>Leave</a:t>
            </a:r>
            <a:r>
              <a:rPr lang="en-US" sz="2400" dirty="0" smtClean="0"/>
              <a:t> (Text A)</a:t>
            </a:r>
          </a:p>
          <a:p>
            <a:pPr marL="457200" indent="-457200">
              <a:buAutoNum type="alphaLcPeriod"/>
            </a:pPr>
            <a:r>
              <a:rPr lang="en-US" sz="2400" dirty="0" smtClean="0">
                <a:solidFill>
                  <a:srgbClr val="00B0F0"/>
                </a:solidFill>
              </a:rPr>
              <a:t>Harm</a:t>
            </a:r>
            <a:r>
              <a:rPr lang="en-US" sz="2400" dirty="0" smtClean="0"/>
              <a:t> (Text A)</a:t>
            </a:r>
          </a:p>
          <a:p>
            <a:pPr marL="457200" indent="-457200">
              <a:buAutoNum type="alphaLcPeriod"/>
            </a:pPr>
            <a:r>
              <a:rPr lang="en-US" sz="2400" dirty="0" smtClean="0">
                <a:solidFill>
                  <a:srgbClr val="00B0F0"/>
                </a:solidFill>
              </a:rPr>
              <a:t>Made</a:t>
            </a:r>
            <a:r>
              <a:rPr lang="en-US" sz="2400" dirty="0" smtClean="0"/>
              <a:t> (Text A)</a:t>
            </a:r>
          </a:p>
          <a:p>
            <a:pPr marL="457200" indent="-457200">
              <a:buAutoNum type="alphaLcPeriod"/>
            </a:pPr>
            <a:r>
              <a:rPr lang="en-US" sz="2400" dirty="0" smtClean="0">
                <a:solidFill>
                  <a:srgbClr val="00B0F0"/>
                </a:solidFill>
              </a:rPr>
              <a:t>Chunks</a:t>
            </a:r>
            <a:r>
              <a:rPr lang="en-US" sz="2400" dirty="0" smtClean="0"/>
              <a:t> </a:t>
            </a:r>
            <a:r>
              <a:rPr lang="ru-RU" sz="2400" dirty="0" smtClean="0"/>
              <a:t>(</a:t>
            </a:r>
            <a:r>
              <a:rPr lang="en-US" sz="2400" dirty="0" smtClean="0"/>
              <a:t>Text B</a:t>
            </a:r>
            <a:r>
              <a:rPr lang="ru-RU" sz="2400" dirty="0" smtClean="0"/>
              <a:t>)</a:t>
            </a:r>
          </a:p>
          <a:p>
            <a:pPr marL="457200" indent="-457200">
              <a:buAutoNum type="alphaLcPeriod"/>
            </a:pPr>
            <a:r>
              <a:rPr lang="en-US" sz="2400" dirty="0" smtClean="0">
                <a:solidFill>
                  <a:srgbClr val="00B0F0"/>
                </a:solidFill>
              </a:rPr>
              <a:t>Created</a:t>
            </a:r>
            <a:r>
              <a:rPr lang="en-US" sz="2400" dirty="0" smtClean="0"/>
              <a:t> (Text B)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000"/>
                            </p:stCondLst>
                            <p:childTnLst>
                              <p:par>
                                <p:cTn id="9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900098"/>
          </a:xfrm>
        </p:spPr>
        <p:txBody>
          <a:bodyPr/>
          <a:lstStyle/>
          <a:p>
            <a:pPr algn="ctr"/>
            <a:r>
              <a:rPr lang="en-US" dirty="0" smtClean="0">
                <a:latin typeface="Algerian" pitchFamily="82" charset="0"/>
              </a:rPr>
              <a:t>Hail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714488"/>
            <a:ext cx="3071833" cy="2578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143503" y="1785926"/>
            <a:ext cx="2714643" cy="253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4000504"/>
            <a:ext cx="4500593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Algerian" pitchFamily="82" charset="0"/>
              </a:rPr>
              <a:t>Vocabulary. Natural Disasters.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7030A0"/>
                </a:solidFill>
                <a:latin typeface="Arial Rounded MT Bold" pitchFamily="34" charset="0"/>
              </a:rPr>
              <a:t> Drought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7030A0"/>
                </a:solidFill>
                <a:latin typeface="Arial Rounded MT Bold" pitchFamily="34" charset="0"/>
              </a:rPr>
              <a:t>Flood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7030A0"/>
                </a:solidFill>
                <a:latin typeface="Arial Rounded MT Bold" pitchFamily="34" charset="0"/>
              </a:rPr>
              <a:t>Tornado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7030A0"/>
                </a:solidFill>
                <a:latin typeface="Arial Rounded MT Bold" pitchFamily="34" charset="0"/>
              </a:rPr>
              <a:t>Tsunami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7030A0"/>
                </a:solidFill>
                <a:latin typeface="Arial Rounded MT Bold" pitchFamily="34" charset="0"/>
              </a:rPr>
              <a:t>Earthquake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7030A0"/>
                </a:solidFill>
                <a:latin typeface="Arial Rounded MT Bold" pitchFamily="34" charset="0"/>
              </a:rPr>
              <a:t>Cyclone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7030A0"/>
                </a:solidFill>
                <a:latin typeface="Arial Rounded MT Bold" pitchFamily="34" charset="0"/>
              </a:rPr>
              <a:t>Avalanche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7030A0"/>
                </a:solidFill>
                <a:latin typeface="Arial Rounded MT Bold" pitchFamily="34" charset="0"/>
              </a:rPr>
              <a:t>Hurricane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12" name="Содержимое 11" descr="33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00430" y="1007268"/>
            <a:ext cx="2071702" cy="1207286"/>
          </a:xfrm>
        </p:spPr>
      </p:pic>
      <p:pic>
        <p:nvPicPr>
          <p:cNvPr id="2050" name="Picture 2" descr="C:\Users\Renegat05\Pictures\Засуха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2214554"/>
            <a:ext cx="2143140" cy="1071570"/>
          </a:xfrm>
          <a:prstGeom prst="rect">
            <a:avLst/>
          </a:prstGeom>
          <a:noFill/>
        </p:spPr>
      </p:pic>
      <p:pic>
        <p:nvPicPr>
          <p:cNvPr id="2051" name="Picture 3" descr="C:\Users\Renegat05\Pictures\землятресение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5" y="3286124"/>
            <a:ext cx="1928820" cy="1214445"/>
          </a:xfrm>
          <a:prstGeom prst="rect">
            <a:avLst/>
          </a:prstGeom>
          <a:noFill/>
        </p:spPr>
      </p:pic>
      <p:pic>
        <p:nvPicPr>
          <p:cNvPr id="2052" name="Picture 4" descr="C:\Users\Renegat05\Pictures\лавина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4500570"/>
            <a:ext cx="1847859" cy="1143008"/>
          </a:xfrm>
          <a:prstGeom prst="rect">
            <a:avLst/>
          </a:prstGeom>
          <a:noFill/>
        </p:spPr>
      </p:pic>
      <p:pic>
        <p:nvPicPr>
          <p:cNvPr id="2053" name="Picture 5" descr="C:\Users\Renegat05\Pictures\наводнение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70" y="1071546"/>
            <a:ext cx="2357453" cy="1071570"/>
          </a:xfrm>
          <a:prstGeom prst="rect">
            <a:avLst/>
          </a:prstGeom>
          <a:noFill/>
        </p:spPr>
      </p:pic>
      <p:pic>
        <p:nvPicPr>
          <p:cNvPr id="2054" name="Picture 6" descr="C:\Users\Renegat05\Pictures\ураган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84" y="2214554"/>
            <a:ext cx="1643074" cy="1143008"/>
          </a:xfrm>
          <a:prstGeom prst="rect">
            <a:avLst/>
          </a:prstGeom>
          <a:noFill/>
        </p:spPr>
      </p:pic>
      <p:pic>
        <p:nvPicPr>
          <p:cNvPr id="2055" name="Picture 7" descr="C:\Users\Renegat05\Pictures\циклон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5008" y="3429000"/>
            <a:ext cx="1428750" cy="1019175"/>
          </a:xfrm>
          <a:prstGeom prst="rect">
            <a:avLst/>
          </a:prstGeom>
          <a:noFill/>
        </p:spPr>
      </p:pic>
      <p:pic>
        <p:nvPicPr>
          <p:cNvPr id="2056" name="Picture 8" descr="C:\Users\Renegat05\Pictures\цунами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5008" y="4500570"/>
            <a:ext cx="1714500" cy="1143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 smtClean="0">
                <a:solidFill>
                  <a:srgbClr val="C00000"/>
                </a:solidFill>
              </a:rPr>
              <a:t>Create your own tornado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2017714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Berlin Sans FB" pitchFamily="34" charset="0"/>
              </a:rPr>
              <a:t>And now it’s high time to make an experiment.</a:t>
            </a:r>
          </a:p>
          <a:p>
            <a:r>
              <a:rPr lang="en-US" dirty="0" smtClean="0">
                <a:solidFill>
                  <a:srgbClr val="0070C0"/>
                </a:solidFill>
                <a:latin typeface="Berlin Sans FB" pitchFamily="34" charset="0"/>
              </a:rPr>
              <a:t>Create a tornado yourself. Use the instructions in Ex.5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357562"/>
            <a:ext cx="2143125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Create tornado in a plastic bottle</a:t>
            </a:r>
            <a:endParaRPr lang="ru-RU" dirty="0"/>
          </a:p>
        </p:txBody>
      </p:sp>
      <p:pic>
        <p:nvPicPr>
          <p:cNvPr id="4" name="Содержимое 3" descr="500px-TornadoWaterBottle-Step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464443"/>
            <a:ext cx="2517305" cy="1676525"/>
          </a:xfrm>
        </p:spPr>
      </p:pic>
      <p:pic>
        <p:nvPicPr>
          <p:cNvPr id="1026" name="Picture 2" descr="C:\Documents and Settings\Uchenik.12-205-STUD2\Рабочий стол\Алгоритм торнадо\500px-TornadoWaterBottle-Step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382" y="1484784"/>
            <a:ext cx="2088730" cy="1656183"/>
          </a:xfrm>
          <a:prstGeom prst="rect">
            <a:avLst/>
          </a:prstGeom>
          <a:noFill/>
        </p:spPr>
      </p:pic>
      <p:pic>
        <p:nvPicPr>
          <p:cNvPr id="1027" name="Picture 3" descr="C:\Documents and Settings\Uchenik.12-205-STUD2\Рабочий стол\Алгоритм торнадо\500px-TornadoWaterBottle-Step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484785"/>
            <a:ext cx="2376264" cy="1656183"/>
          </a:xfrm>
          <a:prstGeom prst="rect">
            <a:avLst/>
          </a:prstGeom>
          <a:noFill/>
        </p:spPr>
      </p:pic>
      <p:pic>
        <p:nvPicPr>
          <p:cNvPr id="1028" name="Picture 4" descr="C:\Documents and Settings\Uchenik.12-205-STUD2\Рабочий стол\Алгоритм торнадо\500px-TornadoWaterBottle-Step-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3068960"/>
            <a:ext cx="2376264" cy="1800200"/>
          </a:xfrm>
          <a:prstGeom prst="rect">
            <a:avLst/>
          </a:prstGeom>
          <a:noFill/>
        </p:spPr>
      </p:pic>
      <p:pic>
        <p:nvPicPr>
          <p:cNvPr id="1029" name="Picture 5" descr="C:\Documents and Settings\Uchenik.12-205-STUD2\Рабочий стол\Алгоритм торнадо\500px-TornadoWaterBottle-Step-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3140968"/>
            <a:ext cx="1770112" cy="1728192"/>
          </a:xfrm>
          <a:prstGeom prst="rect">
            <a:avLst/>
          </a:prstGeom>
          <a:noFill/>
        </p:spPr>
      </p:pic>
      <p:pic>
        <p:nvPicPr>
          <p:cNvPr id="1030" name="Picture 6" descr="C:\Documents and Settings\Uchenik.12-205-STUD2\Рабочий стол\Алгоритм торнадо\500px-TornadoWaterBottle-Step-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088" y="3140968"/>
            <a:ext cx="2448272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Across the curriculum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b="1" dirty="0" smtClean="0"/>
              <a:t>Across the Curriculum section</a:t>
            </a:r>
            <a:endParaRPr lang="ru-RU" dirty="0" smtClean="0"/>
          </a:p>
          <a:p>
            <a:r>
              <a:rPr lang="en-US" dirty="0" smtClean="0"/>
              <a:t>This section enables students to link the theme of</a:t>
            </a:r>
            <a:endParaRPr lang="ru-RU" dirty="0" smtClean="0"/>
          </a:p>
          <a:p>
            <a:r>
              <a:rPr lang="en-US" dirty="0" smtClean="0"/>
              <a:t>the module to a subject on their school curriculum,</a:t>
            </a:r>
            <a:endParaRPr lang="ru-RU" dirty="0" smtClean="0"/>
          </a:p>
          <a:p>
            <a:r>
              <a:rPr lang="en-US" dirty="0" smtClean="0"/>
              <a:t>thus helping them to </a:t>
            </a:r>
            <a:r>
              <a:rPr lang="en-US" dirty="0" err="1" smtClean="0"/>
              <a:t>contextualise</a:t>
            </a:r>
            <a:r>
              <a:rPr lang="en-US" dirty="0" smtClean="0"/>
              <a:t> the language</a:t>
            </a:r>
            <a:endParaRPr lang="ru-RU" dirty="0" smtClean="0"/>
          </a:p>
          <a:p>
            <a:r>
              <a:rPr lang="en-US" dirty="0" smtClean="0"/>
              <a:t>they have learnt by relating it to their own</a:t>
            </a:r>
            <a:endParaRPr lang="ru-RU" dirty="0" smtClean="0"/>
          </a:p>
          <a:p>
            <a:r>
              <a:rPr lang="en-US" dirty="0" smtClean="0"/>
              <a:t>personal frame of reference. These units </a:t>
            </a:r>
            <a:r>
              <a:rPr lang="en-US" dirty="0" err="1" smtClean="0"/>
              <a:t>containlively</a:t>
            </a:r>
            <a:r>
              <a:rPr lang="en-US" dirty="0" smtClean="0"/>
              <a:t> and creative tasks which stimulate students</a:t>
            </a:r>
            <a:endParaRPr lang="ru-RU" dirty="0" smtClean="0"/>
          </a:p>
          <a:p>
            <a:r>
              <a:rPr lang="en-US" dirty="0" smtClean="0"/>
              <a:t>and allow them to consolidate the language they</a:t>
            </a:r>
            <a:endParaRPr lang="ru-RU" dirty="0" smtClean="0"/>
          </a:p>
          <a:p>
            <a:r>
              <a:rPr lang="en-US" dirty="0" smtClean="0"/>
              <a:t>have learnt throughout the module.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" name="Содержимое 6" descr="Tornad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37678" y="609600"/>
            <a:ext cx="3415093" cy="48006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67</TotalTime>
  <Words>231</Words>
  <Application>Microsoft Office PowerPoint</Application>
  <PresentationFormat>Экран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Слайд 1</vt:lpstr>
      <vt:lpstr>Слайд 2</vt:lpstr>
      <vt:lpstr>Слайд 3</vt:lpstr>
      <vt:lpstr>Слайд 4</vt:lpstr>
      <vt:lpstr>Hail</vt:lpstr>
      <vt:lpstr>Слайд 6</vt:lpstr>
      <vt:lpstr>Create your own tornado</vt:lpstr>
      <vt:lpstr>Create tornado in a plastic bottle</vt:lpstr>
      <vt:lpstr>Across the curriculum</vt:lpstr>
      <vt:lpstr>We are making an experiment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Renegat05</dc:creator>
  <cp:lastModifiedBy>Uchenik</cp:lastModifiedBy>
  <cp:revision>9</cp:revision>
  <dcterms:created xsi:type="dcterms:W3CDTF">2012-02-12T14:30:17Z</dcterms:created>
  <dcterms:modified xsi:type="dcterms:W3CDTF">2012-04-05T06:17:18Z</dcterms:modified>
</cp:coreProperties>
</file>