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94" r:id="rId8"/>
    <p:sldId id="295" r:id="rId9"/>
    <p:sldId id="279" r:id="rId10"/>
    <p:sldId id="266" r:id="rId11"/>
    <p:sldId id="259" r:id="rId12"/>
    <p:sldId id="260" r:id="rId13"/>
    <p:sldId id="281" r:id="rId14"/>
    <p:sldId id="285" r:id="rId15"/>
    <p:sldId id="291" r:id="rId16"/>
    <p:sldId id="282" r:id="rId17"/>
    <p:sldId id="280" r:id="rId18"/>
    <p:sldId id="267" r:id="rId19"/>
    <p:sldId id="283" r:id="rId20"/>
    <p:sldId id="284" r:id="rId21"/>
    <p:sldId id="270" r:id="rId22"/>
    <p:sldId id="269" r:id="rId23"/>
    <p:sldId id="268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86" r:id="rId32"/>
    <p:sldId id="287" r:id="rId33"/>
    <p:sldId id="288" r:id="rId34"/>
    <p:sldId id="289" r:id="rId35"/>
    <p:sldId id="290" r:id="rId36"/>
    <p:sldId id="292" r:id="rId37"/>
    <p:sldId id="264" r:id="rId38"/>
    <p:sldId id="278" r:id="rId39"/>
    <p:sldId id="265" r:id="rId40"/>
    <p:sldId id="293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0DEC-E322-46B4-8600-A5701787D2F5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A9E75F5-27A7-49ED-898B-3981AF3E3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0DEC-E322-46B4-8600-A5701787D2F5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E75F5-27A7-49ED-898B-3981AF3E3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0DEC-E322-46B4-8600-A5701787D2F5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E75F5-27A7-49ED-898B-3981AF3E3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0DEC-E322-46B4-8600-A5701787D2F5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A9E75F5-27A7-49ED-898B-3981AF3E3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0DEC-E322-46B4-8600-A5701787D2F5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E75F5-27A7-49ED-898B-3981AF3E3D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0DEC-E322-46B4-8600-A5701787D2F5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E75F5-27A7-49ED-898B-3981AF3E3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0DEC-E322-46B4-8600-A5701787D2F5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A9E75F5-27A7-49ED-898B-3981AF3E3D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0DEC-E322-46B4-8600-A5701787D2F5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E75F5-27A7-49ED-898B-3981AF3E3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0DEC-E322-46B4-8600-A5701787D2F5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E75F5-27A7-49ED-898B-3981AF3E3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0DEC-E322-46B4-8600-A5701787D2F5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E75F5-27A7-49ED-898B-3981AF3E3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0DEC-E322-46B4-8600-A5701787D2F5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E75F5-27A7-49ED-898B-3981AF3E3D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AA60DEC-E322-46B4-8600-A5701787D2F5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A9E75F5-27A7-49ED-898B-3981AF3E3D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trips dir="r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E%D0%B6%D0%BA%D1%83%D0%B7%D0%B1%D0%B0%D1%81%D1%81%D1%83%D0%B3%D0%BE%D0%BB%D1%8C" TargetMode="External"/><Relationship Id="rId2" Type="http://schemas.openxmlformats.org/officeDocument/2006/relationships/hyperlink" Target="http://ru.wikipedia.org/wiki/%D0%9A%D1%83%D0%B7%D0%B1%D0%B0%D1%81%D1%81%D1%80%D0%B0%D0%B7%D1%80%D0%B5%D0%B7%D1%83%D0%B3%D0%BE%D0%BB%D1%8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0%B8%D0%B1%D1%83%D0%B3%D0%BB%D0%B5%D0%BC%D0%B5%D1%82" TargetMode="External"/><Relationship Id="rId3" Type="http://schemas.openxmlformats.org/officeDocument/2006/relationships/hyperlink" Target="http://ru.wikipedia.org/wiki/%D0%9A%D1%83%D0%B7%D0%B1%D0%B0%D1%81%D1%81%D1%80%D0%B0%D0%B7%D1%80%D0%B5%D0%B7%D1%83%D0%B3%D0%BE%D0%BB%D1%8C" TargetMode="External"/><Relationship Id="rId7" Type="http://schemas.openxmlformats.org/officeDocument/2006/relationships/hyperlink" Target="http://ru.wikipedia.org/wiki/%D0%9C%D0%B5%D1%87%D0%B5%D0%BB" TargetMode="External"/><Relationship Id="rId2" Type="http://schemas.openxmlformats.org/officeDocument/2006/relationships/hyperlink" Target="http://ru.wikipedia.org/wiki/%D0%A1%D0%A3%D0%AD%D0%9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1%D0%98%D0%91%D0%9F%D0%9B%D0%90%D0%97" TargetMode="External"/><Relationship Id="rId5" Type="http://schemas.openxmlformats.org/officeDocument/2006/relationships/hyperlink" Target="http://ru.wikipedia.org/wiki/%D0%A3%D0%B3%D0%BE%D0%BB%D1%8C%D0%BD%D0%B0%D1%8F_%D0%BA%D0%BE%D0%BC%D0%BF%D0%B0%D0%BD%D0%B8%D1%8F_%C2%AB%D0%97%D0%B0%D1%80%D0%B5%D1%87%D0%BD%D0%B0%D1%8F%C2%BB" TargetMode="External"/><Relationship Id="rId4" Type="http://schemas.openxmlformats.org/officeDocument/2006/relationships/hyperlink" Target="http://ru.wikipedia.org/wiki/%D0%A0%D0%B0%D1%81%D0%BF%D0%B0%D0%B4%D1%81%D0%BA%D0%B0%D1%8F" TargetMode="External"/><Relationship Id="rId9" Type="http://schemas.openxmlformats.org/officeDocument/2006/relationships/hyperlink" Target="http://ru.wikipedia.org/wiki/%D0%95%D0%B2%D1%80%D0%B0%D0%B7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Documents%20and%20Settings\Admin\&#1052;&#1086;&#1080;%20&#1076;&#1086;&#1082;&#1091;&#1084;&#1077;&#1085;&#1090;&#1099;\&#1047;&#1072;&#1075;&#1088;&#1091;&#1079;&#1082;&#1080;\46816836157813.mp3" TargetMode="Externa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2;&#1086;&#1080;%20&#1076;&#1086;&#1082;&#1091;&#1084;&#1077;&#1085;&#1090;&#1099;\&#1047;&#1072;&#1075;&#1088;&#1091;&#1079;&#1082;&#1080;\metronom1.mp3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google.ru/imgres?imgurl=http://www.museum.ru/imgB.asp?173&amp;imgrefurl=http://www.museum.ru/alb/image.asp?173&amp;usg=__P33xFipdDAXTC3nzLlMFfQoObPo=&amp;h=450&amp;w=355&amp;sz=32&amp;hl=ru&amp;start=19&amp;tbnid=JEVZpImiaOCdoM:&amp;tbnh=127&amp;tbnw=100&amp;prev=/images?q=%D0%BA%D0%B0%D0%BC%D0%B5%D0%BD%D0%BD%D1%8B%D0%B9+%D1%83%D0%B3%D0%BE%D0%BB%D1%8C&amp;gbv=2&amp;hl=ru&amp;newwindow=1&amp;sa=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286388"/>
            <a:ext cx="8458200" cy="1071570"/>
          </a:xfrm>
        </p:spPr>
        <p:txBody>
          <a:bodyPr/>
          <a:lstStyle/>
          <a:p>
            <a:r>
              <a:rPr lang="ru-RU" dirty="0" smtClean="0"/>
              <a:t>                  Чёрное </a:t>
            </a:r>
            <a:r>
              <a:rPr lang="ru-RU" dirty="0" smtClean="0"/>
              <a:t>золото Кузбасса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789040"/>
            <a:ext cx="8458200" cy="1872208"/>
          </a:xfrm>
        </p:spPr>
        <p:txBody>
          <a:bodyPr>
            <a:normAutofit fontScale="32500" lnSpcReduction="20000"/>
          </a:bodyPr>
          <a:lstStyle/>
          <a:p>
            <a:r>
              <a:rPr lang="ru-RU" sz="5000" dirty="0" smtClean="0"/>
              <a:t>Внеклассное занятие </a:t>
            </a:r>
          </a:p>
          <a:p>
            <a:r>
              <a:rPr lang="ru-RU" sz="5000" dirty="0" smtClean="0"/>
              <a:t> </a:t>
            </a:r>
            <a:r>
              <a:rPr lang="ru-RU" sz="5000" dirty="0" smtClean="0"/>
              <a:t>по окружающему миру </a:t>
            </a:r>
          </a:p>
          <a:p>
            <a:r>
              <a:rPr lang="ru-RU" sz="5000" dirty="0" smtClean="0"/>
              <a:t>3 класс, </a:t>
            </a:r>
            <a:r>
              <a:rPr lang="ru-RU" sz="5000" dirty="0" err="1" smtClean="0"/>
              <a:t>Пышнова</a:t>
            </a:r>
            <a:r>
              <a:rPr lang="ru-RU" sz="5000" dirty="0" smtClean="0"/>
              <a:t> А.В. </a:t>
            </a:r>
          </a:p>
          <a:p>
            <a:r>
              <a:rPr lang="ru-RU" sz="5000" dirty="0" smtClean="0"/>
              <a:t>Учитель высшей категории </a:t>
            </a:r>
          </a:p>
          <a:p>
            <a:r>
              <a:rPr lang="ru-RU" sz="5000" dirty="0" smtClean="0"/>
              <a:t>МАОУ «СОШ № 99</a:t>
            </a:r>
            <a:r>
              <a:rPr lang="ru-RU" sz="5000" dirty="0" smtClean="0"/>
              <a:t>»,</a:t>
            </a:r>
          </a:p>
          <a:p>
            <a:r>
              <a:rPr lang="ru-RU" sz="5000" dirty="0" smtClean="0"/>
              <a:t> Г. Новокузнецк</a:t>
            </a:r>
            <a:endParaRPr lang="ru-RU" sz="5000" dirty="0"/>
          </a:p>
          <a:p>
            <a:r>
              <a:rPr lang="ru-RU" dirty="0" smtClean="0"/>
              <a:t>  </a:t>
            </a:r>
          </a:p>
        </p:txBody>
      </p:sp>
      <p:pic>
        <p:nvPicPr>
          <p:cNvPr id="37889" name="Picture 1" descr="C:\Documents and Settings\Admin\Рабочий стол\Мама, документы\ЕВРАЗ\уго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81000"/>
            <a:ext cx="5504160" cy="369094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ТЭК   </a:t>
            </a:r>
            <a:r>
              <a:rPr lang="ru-RU" dirty="0" err="1" smtClean="0"/>
              <a:t>КУзбасса</a:t>
            </a:r>
            <a:endParaRPr lang="ru-RU" dirty="0"/>
          </a:p>
        </p:txBody>
      </p:sp>
      <p:pic>
        <p:nvPicPr>
          <p:cNvPr id="17410" name="Picture 2" descr="C:\Documents and Settings\Admin\Рабочий стол\Мама, документы\ЕВРАЗ\карт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54162"/>
            <a:ext cx="8786841" cy="494667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Крупнейшие производители угля в России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hlinkClick r:id="rId2" tooltip="Кузбассразрезуголь"/>
              </a:rPr>
              <a:t>Кузбассразрезуголь</a:t>
            </a:r>
            <a:r>
              <a:rPr lang="ru-RU" dirty="0" smtClean="0"/>
              <a:t> — 39,3 </a:t>
            </a:r>
            <a:r>
              <a:rPr lang="ru-RU" dirty="0" err="1" smtClean="0"/>
              <a:t>млн</a:t>
            </a:r>
            <a:r>
              <a:rPr lang="ru-RU" dirty="0" smtClean="0"/>
              <a:t> тонн. </a:t>
            </a:r>
            <a:r>
              <a:rPr lang="ru-RU" dirty="0" err="1" smtClean="0">
                <a:hlinkClick r:id="rId3" tooltip="Южкузбассуголь"/>
              </a:rPr>
              <a:t>Южкузбассуголь</a:t>
            </a:r>
            <a:r>
              <a:rPr lang="ru-RU" dirty="0" smtClean="0"/>
              <a:t> — 18,1 </a:t>
            </a:r>
            <a:r>
              <a:rPr lang="ru-RU" dirty="0" err="1" smtClean="0"/>
              <a:t>млн</a:t>
            </a:r>
            <a:r>
              <a:rPr lang="ru-RU" dirty="0" smtClean="0"/>
              <a:t> тонн.</a:t>
            </a:r>
          </a:p>
          <a:p>
            <a:r>
              <a:rPr lang="ru-RU" dirty="0" smtClean="0"/>
              <a:t> Южный Кузбасс — 15,6 </a:t>
            </a:r>
            <a:r>
              <a:rPr lang="ru-RU" dirty="0" err="1" smtClean="0"/>
              <a:t>млн</a:t>
            </a:r>
            <a:r>
              <a:rPr lang="ru-RU" dirty="0" smtClean="0"/>
              <a:t> тонн.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Крупнейшие угольные компании России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ПКФ </a:t>
            </a:r>
            <a:r>
              <a:rPr lang="ru-RU" dirty="0" err="1" smtClean="0"/>
              <a:t>СеверСталь</a:t>
            </a:r>
            <a:endParaRPr lang="ru-RU" dirty="0" smtClean="0"/>
          </a:p>
          <a:p>
            <a:r>
              <a:rPr lang="ru-RU" dirty="0" smtClean="0">
                <a:hlinkClick r:id="rId2" tooltip="СУЭК"/>
              </a:rPr>
              <a:t>СУЭК</a:t>
            </a:r>
            <a:endParaRPr lang="ru-RU" dirty="0" smtClean="0"/>
          </a:p>
          <a:p>
            <a:r>
              <a:rPr lang="ru-RU" dirty="0" err="1" smtClean="0">
                <a:hlinkClick r:id="rId3" tooltip="Кузбассразрезуголь"/>
              </a:rPr>
              <a:t>Кузбассразрезуголь</a:t>
            </a:r>
            <a:endParaRPr lang="ru-RU" dirty="0" smtClean="0"/>
          </a:p>
          <a:p>
            <a:r>
              <a:rPr lang="ru-RU" dirty="0" err="1" smtClean="0">
                <a:hlinkClick r:id="rId4" tooltip="Распадская"/>
              </a:rPr>
              <a:t>Распадская</a:t>
            </a:r>
            <a:endParaRPr lang="ru-RU" dirty="0" smtClean="0"/>
          </a:p>
          <a:p>
            <a:r>
              <a:rPr lang="ru-RU" dirty="0" smtClean="0">
                <a:hlinkClick r:id="rId5" tooltip="Угольная компания «Заречная»"/>
              </a:rPr>
              <a:t>Угольная компания «Заречная»</a:t>
            </a:r>
            <a:endParaRPr lang="ru-RU" dirty="0" smtClean="0"/>
          </a:p>
          <a:p>
            <a:r>
              <a:rPr lang="ru-RU" dirty="0" smtClean="0">
                <a:hlinkClick r:id="rId6" tooltip="СИБПЛАЗ"/>
              </a:rPr>
              <a:t>СИБПЛАЗ</a:t>
            </a:r>
            <a:endParaRPr lang="ru-RU" dirty="0" smtClean="0"/>
          </a:p>
          <a:p>
            <a:r>
              <a:rPr lang="ru-RU" dirty="0" err="1" smtClean="0">
                <a:hlinkClick r:id="rId7" tooltip="Мечел"/>
              </a:rPr>
              <a:t>Мечел</a:t>
            </a:r>
            <a:endParaRPr lang="ru-RU" dirty="0" smtClean="0"/>
          </a:p>
          <a:p>
            <a:r>
              <a:rPr lang="ru-RU" dirty="0" err="1" smtClean="0">
                <a:hlinkClick r:id="rId8" tooltip="Сибуглемет"/>
              </a:rPr>
              <a:t>Сибуглемет</a:t>
            </a:r>
            <a:endParaRPr lang="ru-RU" dirty="0" smtClean="0"/>
          </a:p>
          <a:p>
            <a:r>
              <a:rPr lang="ru-RU" dirty="0" err="1" smtClean="0">
                <a:hlinkClick r:id="rId9" tooltip="Евраз"/>
              </a:rPr>
              <a:t>Евраз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Мама, документы\ЕВРАЗ\петр 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8143932" cy="571504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старину уголь добывали вручную</a:t>
            </a:r>
            <a:endParaRPr lang="ru-RU" dirty="0"/>
          </a:p>
        </p:txBody>
      </p:sp>
      <p:pic>
        <p:nvPicPr>
          <p:cNvPr id="2051" name="Picture 3" descr="C:\Documents and Settings\Admin\Рабочий стол\Мама, документы\ЕВРАЗ\доб дав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7215238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вагонетки</a:t>
            </a:r>
            <a:endParaRPr lang="ru-RU" dirty="0"/>
          </a:p>
        </p:txBody>
      </p:sp>
      <p:pic>
        <p:nvPicPr>
          <p:cNvPr id="7170" name="Picture 2" descr="C:\Documents and Settings\Admin\Рабочий стол\Мама, документы\ЕВРАЗ\старина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8001055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Мама, документы\ЕВРАЗ\раньше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642918"/>
            <a:ext cx="7358114" cy="557216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Первые машины для добычи угля </a:t>
            </a:r>
            <a:br>
              <a:rPr lang="ru-RU" dirty="0" smtClean="0"/>
            </a:br>
            <a:r>
              <a:rPr lang="ru-RU" dirty="0" smtClean="0"/>
              <a:t>1820 год</a:t>
            </a:r>
            <a:endParaRPr lang="ru-RU" dirty="0"/>
          </a:p>
        </p:txBody>
      </p:sp>
      <p:pic>
        <p:nvPicPr>
          <p:cNvPr id="2050" name="Picture 2" descr="C:\Documents and Settings\Admin\Рабочий стол\Мама, документы\ЕВРАЗ\1820 го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00174"/>
            <a:ext cx="7215238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Добыча угля открытым способом             (разрез)</a:t>
            </a:r>
            <a:endParaRPr lang="ru-RU" dirty="0"/>
          </a:p>
        </p:txBody>
      </p:sp>
      <p:pic>
        <p:nvPicPr>
          <p:cNvPr id="18434" name="Picture 2" descr="C:\Documents and Settings\Admin\Рабочий стол\Мама, документы\ЕВРАЗ\грузя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134" y="1554163"/>
            <a:ext cx="6040132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Современная техника помогает человеку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Рабочий стол\Мама, документы\ЕВРАЗ\тр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1643050"/>
            <a:ext cx="4143403" cy="3429023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Мама, документы\ЕВРАЗ\белаз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43050"/>
            <a:ext cx="4286280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Откуда взялся уголь</a:t>
            </a:r>
            <a:endParaRPr lang="ru-RU" dirty="0"/>
          </a:p>
        </p:txBody>
      </p:sp>
      <p:pic>
        <p:nvPicPr>
          <p:cNvPr id="1027" name="Picture 3" descr="C:\Documents and Settings\Admin\Рабочий стол\Мама, документы\ЕВРАЗ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357430"/>
            <a:ext cx="7500990" cy="392909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Добыча угля в шахте</a:t>
            </a:r>
            <a:endParaRPr lang="ru-RU" dirty="0"/>
          </a:p>
        </p:txBody>
      </p:sp>
      <p:pic>
        <p:nvPicPr>
          <p:cNvPr id="1026" name="Picture 2" descr="C:\Documents and Settings\Admin\Рабочий стол\Мама, документы\ЕВРАЗ\юбилей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7572428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Угольный комбайн</a:t>
            </a:r>
            <a:endParaRPr lang="ru-RU" dirty="0"/>
          </a:p>
        </p:txBody>
      </p:sp>
      <p:pic>
        <p:nvPicPr>
          <p:cNvPr id="21506" name="Picture 2" descr="C:\Documents and Settings\Admin\Рабочий стол\Мама, документы\ЕВРАЗ\46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71612"/>
            <a:ext cx="6500858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Шахтеры за работой:</a:t>
            </a:r>
            <a:endParaRPr lang="ru-RU" dirty="0"/>
          </a:p>
        </p:txBody>
      </p:sp>
      <p:pic>
        <p:nvPicPr>
          <p:cNvPr id="20482" name="Picture 2" descr="C:\Documents and Settings\Admin\Рабочий стол\Мама, документы\ЕВРАЗ\в шахт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7072362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 уголь перевозят</a:t>
            </a:r>
            <a:endParaRPr lang="ru-RU" dirty="0"/>
          </a:p>
        </p:txBody>
      </p:sp>
      <p:pic>
        <p:nvPicPr>
          <p:cNvPr id="19458" name="Picture 2" descr="C:\Documents and Settings\Admin\Рабочий стол\Мама, документы\ЕВРАЗ\в абашевско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736"/>
            <a:ext cx="7072362" cy="478634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Documents and Settings\Admin\Рабочий стол\Мама, документы\ЕВРАЗ\кушеяков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00174"/>
            <a:ext cx="6786610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Транспортер</a:t>
            </a:r>
            <a:endParaRPr lang="ru-RU" dirty="0"/>
          </a:p>
        </p:txBody>
      </p:sp>
      <p:pic>
        <p:nvPicPr>
          <p:cNvPr id="23554" name="Picture 2" descr="C:\Documents and Settings\Admin\Рабочий стол\Мама, документы\ЕВРАЗ\транспортер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85926"/>
            <a:ext cx="7358114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Ими гордится Кузбасс!</a:t>
            </a:r>
            <a:endParaRPr lang="ru-RU" dirty="0"/>
          </a:p>
        </p:txBody>
      </p:sp>
      <p:pic>
        <p:nvPicPr>
          <p:cNvPr id="24578" name="Picture 2" descr="C:\Documents and Settings\Admin\Рабочий стол\Мама, документы\ЕВРАЗ\шахтеры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00174"/>
            <a:ext cx="7715304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Documents and Settings\Admin\Рабочий стол\Мама, документы\ЕВРАЗ\шахта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7143800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Documents and Settings\Admin\Рабочий стол\Мама, документы\ЕВРАЗ\южка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736"/>
            <a:ext cx="7286676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Documents and Settings\Admin\Рабочий стол\Мама, документы\ЕВРАЗ\разрез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736"/>
            <a:ext cx="7072362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Древний лес </a:t>
            </a:r>
            <a:endParaRPr lang="ru-RU" dirty="0"/>
          </a:p>
        </p:txBody>
      </p:sp>
      <p:pic>
        <p:nvPicPr>
          <p:cNvPr id="2050" name="Picture 2" descr="C:\Documents and Settings\Admin\Рабочий стол\Мама, документы\ЕВРАЗ\лес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662" y="1428736"/>
            <a:ext cx="7429552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Documents and Settings\Admin\Рабочий стол\Мама, документы\ЕВРАЗ\погр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74"/>
            <a:ext cx="7500990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Admin\Рабочий стол\Мама, документы\ЕВРАЗ\новый храм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3962" r="3962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Память о погибших шахтерах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15200 шахтеров погибло на шахтах Кузбасса с 1920 года</a:t>
            </a:r>
            <a:endParaRPr lang="ru-RU" dirty="0"/>
          </a:p>
        </p:txBody>
      </p:sp>
      <p:pic>
        <p:nvPicPr>
          <p:cNvPr id="9" name="4681683615781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5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Admin\Рабочий стол\Мама, документы\ЕВРАЗ\красная горк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000240"/>
            <a:ext cx="7286676" cy="3429019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Музей на красной горке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Рабочий стол\Мама, документы\ЕВРАЗ\шатерам ку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785926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память о погибших шахтерах</a:t>
            </a:r>
            <a:endParaRPr lang="ru-RU" dirty="0"/>
          </a:p>
        </p:txBody>
      </p:sp>
      <p:pic>
        <p:nvPicPr>
          <p:cNvPr id="6146" name="Picture 2" descr="C:\Documents and Settings\Admin\Рабочий стол\Мама, документы\ЕВРАЗ\пам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00174"/>
            <a:ext cx="4191000" cy="4929221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Рабочий стол\Мама, документы\ЕВРАЗ\память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00174"/>
            <a:ext cx="3643337" cy="492922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5043502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/>
              <a:t>Минута Молчания!</a:t>
            </a:r>
            <a:endParaRPr lang="ru-RU" sz="8800" dirty="0"/>
          </a:p>
        </p:txBody>
      </p:sp>
      <p:pic>
        <p:nvPicPr>
          <p:cNvPr id="5" name="metronom1.mp3">
            <a:hlinkClick r:id="" action="ppaction://media"/>
          </p:cNvPr>
          <p:cNvPicPr>
            <a:picLocks noGrp="1" noRot="1" noChangeAspect="1"/>
          </p:cNvPicPr>
          <p:nvPr>
            <p:ph sz="half" idx="4294967295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3810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6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Свойства каменного угля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57224" y="1643048"/>
          <a:ext cx="7429552" cy="3714777"/>
        </p:xfrm>
        <a:graphic>
          <a:graphicData uri="http://schemas.openxmlformats.org/drawingml/2006/table">
            <a:tbl>
              <a:tblPr/>
              <a:tblGrid>
                <a:gridCol w="901321"/>
                <a:gridCol w="2696443"/>
                <a:gridCol w="3831788"/>
              </a:tblGrid>
              <a:tr h="464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№ п\п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Свойство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наличие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Цвет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Черный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Запах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Отсутствует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Прочность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Слоистый, при ударе хрупкий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Плотность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Тонет в воде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Другие свойства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Содержит какие-то газы, которые пузырьками выходят в воде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Полезные свойства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Горит при высоких температурах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Использование угля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70% угля сжигают в качестве </a:t>
            </a:r>
            <a:r>
              <a:rPr lang="ru-RU" dirty="0" smtClean="0">
                <a:solidFill>
                  <a:srgbClr val="990000"/>
                </a:solidFill>
              </a:rPr>
              <a:t>топлива.</a:t>
            </a:r>
            <a:r>
              <a:rPr lang="ru-RU" dirty="0" smtClean="0"/>
              <a:t> Производят из угля </a:t>
            </a:r>
            <a:r>
              <a:rPr lang="ru-RU" dirty="0" smtClean="0">
                <a:solidFill>
                  <a:srgbClr val="990000"/>
                </a:solidFill>
              </a:rPr>
              <a:t>пластмассы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990000"/>
                </a:solidFill>
              </a:rPr>
              <a:t>смазочные</a:t>
            </a:r>
            <a:r>
              <a:rPr lang="ru-RU" dirty="0" smtClean="0"/>
              <a:t> и другие вещества.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Древесный уголь</a:t>
            </a:r>
            <a:r>
              <a:rPr lang="ru-RU" dirty="0" smtClean="0"/>
              <a:t> хорошо поглощает вредные вещества. Его используют даже </a:t>
            </a:r>
            <a:r>
              <a:rPr lang="ru-RU" i="1" dirty="0" smtClean="0"/>
              <a:t>для очистки крови</a:t>
            </a:r>
            <a:r>
              <a:rPr lang="ru-RU" dirty="0" smtClean="0"/>
              <a:t>. </a:t>
            </a:r>
            <a:r>
              <a:rPr lang="ru-RU" dirty="0" smtClean="0">
                <a:solidFill>
                  <a:schemeClr val="accent2"/>
                </a:solidFill>
              </a:rPr>
              <a:t>Сажу</a:t>
            </a:r>
            <a:r>
              <a:rPr lang="ru-RU" dirty="0" smtClean="0"/>
              <a:t> (продукт горения угля) используют для изготовления </a:t>
            </a:r>
            <a:r>
              <a:rPr lang="ru-RU" dirty="0" smtClean="0">
                <a:solidFill>
                  <a:srgbClr val="990000"/>
                </a:solidFill>
              </a:rPr>
              <a:t>резины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990000"/>
                </a:solidFill>
              </a:rPr>
              <a:t>типографских красок, туши</a:t>
            </a:r>
            <a:r>
              <a:rPr lang="ru-RU" dirty="0" smtClean="0"/>
              <a:t>. </a:t>
            </a:r>
            <a:r>
              <a:rPr lang="ru-RU" dirty="0" smtClean="0">
                <a:solidFill>
                  <a:schemeClr val="accent2"/>
                </a:solidFill>
              </a:rPr>
              <a:t>Бурый уголь</a:t>
            </a:r>
            <a:r>
              <a:rPr lang="ru-RU" dirty="0" smtClean="0"/>
              <a:t> – прекрасное </a:t>
            </a:r>
            <a:r>
              <a:rPr lang="ru-RU" dirty="0" smtClean="0">
                <a:solidFill>
                  <a:srgbClr val="990000"/>
                </a:solidFill>
              </a:rPr>
              <a:t>удобрение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Admin\Рабочий стол\Мама, документы\ЕВРАЗ\что делают из угля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8"/>
            <a:ext cx="8001056" cy="571504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материалы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www.pri</a:t>
            </a:r>
            <a:r>
              <a:rPr lang="en-US" dirty="0" smtClean="0"/>
              <a:t>slovari.yandex.ru/</a:t>
            </a:r>
            <a:r>
              <a:rPr lang="en-US" dirty="0" err="1" smtClean="0"/>
              <a:t>dict</a:t>
            </a:r>
            <a:r>
              <a:rPr lang="en-US" dirty="0" smtClean="0"/>
              <a:t>/</a:t>
            </a:r>
            <a:r>
              <a:rPr lang="en-US" dirty="0" err="1" smtClean="0"/>
              <a:t>bse</a:t>
            </a:r>
            <a:r>
              <a:rPr lang="en-US" dirty="0" smtClean="0"/>
              <a:t>/article/00060/79000.htm  · 14 </a:t>
            </a:r>
            <a:r>
              <a:rPr lang="ru-RU" dirty="0" smtClean="0"/>
              <a:t>КБ</a:t>
            </a:r>
          </a:p>
          <a:p>
            <a:r>
              <a:rPr lang="en-US" dirty="0" smtClean="0"/>
              <a:t>slovari.yandex.ru/</a:t>
            </a:r>
            <a:r>
              <a:rPr lang="en-US" dirty="0" err="1" smtClean="0"/>
              <a:t>dict</a:t>
            </a:r>
            <a:r>
              <a:rPr lang="en-US" dirty="0" smtClean="0"/>
              <a:t>/</a:t>
            </a:r>
            <a:r>
              <a:rPr lang="en-US" dirty="0" err="1" smtClean="0"/>
              <a:t>bse</a:t>
            </a:r>
            <a:r>
              <a:rPr lang="en-US" dirty="0" smtClean="0"/>
              <a:t>/article/00060/79000.htm  · 14 </a:t>
            </a:r>
            <a:r>
              <a:rPr lang="ru-RU" dirty="0" smtClean="0"/>
              <a:t>КБ</a:t>
            </a:r>
          </a:p>
          <a:p>
            <a:r>
              <a:rPr lang="ru-RU" dirty="0" err="1" smtClean="0"/>
              <a:t>www.glossary.ru</a:t>
            </a:r>
            <a:r>
              <a:rPr lang="ru-RU" dirty="0" smtClean="0"/>
              <a:t>/</a:t>
            </a:r>
            <a:r>
              <a:rPr lang="ru-RU" dirty="0" err="1" smtClean="0"/>
              <a:t>cgi-bin</a:t>
            </a:r>
            <a:r>
              <a:rPr lang="ru-RU" dirty="0" smtClean="0"/>
              <a:t>/gl_sch2.cgi?R0pPurlntuxy;  · 26 КБ 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Отпечатки растений на куске угля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7" name="Picture 3" descr="C:\Documents and Settings\Admin\Рабочий стол\Мама, документы\ЕВРАЗ\137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260600"/>
            <a:ext cx="7572428" cy="366873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>
            <a:normAutofit/>
          </a:bodyPr>
          <a:lstStyle/>
          <a:p>
            <a:pPr algn="ctr"/>
            <a:r>
              <a:rPr lang="ru-RU" sz="9000" i="1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внимание!!!</a:t>
            </a:r>
            <a:endParaRPr lang="ru-RU" sz="90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Каменный уголь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hlink"/>
                </a:solidFill>
              </a:rPr>
              <a:t>Уголь (</a:t>
            </a:r>
            <a:r>
              <a:rPr lang="ru-RU" dirty="0" smtClean="0"/>
              <a:t>с греческого «</a:t>
            </a:r>
            <a:r>
              <a:rPr lang="ru-RU" dirty="0" err="1" smtClean="0"/>
              <a:t>антракос</a:t>
            </a:r>
            <a:r>
              <a:rPr lang="ru-RU" dirty="0" smtClean="0"/>
              <a:t>», отсюда и название сорта угля – антрацит) образовался из </a:t>
            </a:r>
            <a:r>
              <a:rPr lang="ru-RU" i="1" dirty="0" smtClean="0"/>
              <a:t>отмерших древних растений, накопившихся в торфяных болотах.</a:t>
            </a:r>
            <a:r>
              <a:rPr lang="ru-RU" dirty="0" smtClean="0"/>
              <a:t> Со временем под давлением слоев песка, ила торф превращается сначала в </a:t>
            </a:r>
            <a:r>
              <a:rPr lang="ru-RU" dirty="0" smtClean="0">
                <a:solidFill>
                  <a:schemeClr val="hlink"/>
                </a:solidFill>
              </a:rPr>
              <a:t>бурый уголь</a:t>
            </a:r>
            <a:r>
              <a:rPr lang="ru-RU" dirty="0" smtClean="0"/>
              <a:t>, затем в </a:t>
            </a:r>
            <a:r>
              <a:rPr lang="ru-RU" dirty="0" smtClean="0">
                <a:solidFill>
                  <a:schemeClr val="hlink"/>
                </a:solidFill>
              </a:rPr>
              <a:t>каменный,</a:t>
            </a:r>
            <a:r>
              <a:rPr lang="ru-RU" dirty="0" smtClean="0"/>
              <a:t> а затем в </a:t>
            </a:r>
            <a:r>
              <a:rPr lang="ru-RU" dirty="0" smtClean="0">
                <a:solidFill>
                  <a:schemeClr val="hlink"/>
                </a:solidFill>
              </a:rPr>
              <a:t>антрацит</a:t>
            </a:r>
            <a:r>
              <a:rPr lang="ru-RU" dirty="0" smtClean="0"/>
              <a:t> и </a:t>
            </a:r>
            <a:r>
              <a:rPr lang="ru-RU" dirty="0" smtClean="0">
                <a:solidFill>
                  <a:schemeClr val="hlink"/>
                </a:solidFill>
              </a:rPr>
              <a:t>графит.</a:t>
            </a:r>
          </a:p>
          <a:p>
            <a:endParaRPr lang="ru-RU" dirty="0"/>
          </a:p>
        </p:txBody>
      </p:sp>
      <p:pic>
        <p:nvPicPr>
          <p:cNvPr id="4" name="Picture 6" descr="imgB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0"/>
            <a:ext cx="1944688" cy="136683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hlink"/>
                </a:solidFill>
              </a:rPr>
              <a:t>Основные залежи</a:t>
            </a:r>
            <a:r>
              <a:rPr lang="ru-RU" dirty="0" smtClean="0"/>
              <a:t> угля находятся в </a:t>
            </a:r>
            <a:r>
              <a:rPr lang="ru-RU" dirty="0" smtClean="0">
                <a:solidFill>
                  <a:schemeClr val="accent2"/>
                </a:solidFill>
              </a:rPr>
              <a:t>Сибири</a:t>
            </a:r>
            <a:r>
              <a:rPr lang="ru-RU" dirty="0" smtClean="0"/>
              <a:t>. </a:t>
            </a:r>
            <a:r>
              <a:rPr lang="ru-RU" i="1" dirty="0" smtClean="0">
                <a:solidFill>
                  <a:srgbClr val="990000"/>
                </a:solidFill>
              </a:rPr>
              <a:t>Добывают уголь двумя способами</a:t>
            </a:r>
            <a:r>
              <a:rPr lang="ru-RU" i="1" dirty="0" smtClean="0"/>
              <a:t>: в карьерах (открытым способом) и в шахтах (закрытый способ).</a:t>
            </a:r>
            <a:r>
              <a:rPr lang="ru-RU" dirty="0" smtClean="0"/>
              <a:t> Так как уголь в основном находится глубоко под землей, второй способ более распространен. </a:t>
            </a:r>
          </a:p>
          <a:p>
            <a:r>
              <a:rPr lang="ru-RU" dirty="0" smtClean="0"/>
              <a:t>В </a:t>
            </a:r>
            <a:r>
              <a:rPr lang="ru-RU" dirty="0" smtClean="0">
                <a:solidFill>
                  <a:srgbClr val="990000"/>
                </a:solidFill>
              </a:rPr>
              <a:t>старину</a:t>
            </a:r>
            <a:r>
              <a:rPr lang="ru-RU" dirty="0" smtClean="0"/>
              <a:t> уголь добывали </a:t>
            </a:r>
            <a:r>
              <a:rPr lang="ru-RU" i="1" dirty="0" smtClean="0">
                <a:solidFill>
                  <a:srgbClr val="990000"/>
                </a:solidFill>
              </a:rPr>
              <a:t>киркой и лопатой</a:t>
            </a:r>
            <a:r>
              <a:rPr lang="ru-RU" dirty="0" smtClean="0"/>
              <a:t>. Сейчас специальные </a:t>
            </a:r>
            <a:r>
              <a:rPr lang="ru-RU" dirty="0" smtClean="0">
                <a:solidFill>
                  <a:srgbClr val="CC00FF"/>
                </a:solidFill>
              </a:rPr>
              <a:t>отбойные молотки</a:t>
            </a:r>
            <a:r>
              <a:rPr lang="ru-RU" dirty="0" smtClean="0"/>
              <a:t> и </a:t>
            </a:r>
            <a:r>
              <a:rPr lang="ru-RU" dirty="0" smtClean="0">
                <a:solidFill>
                  <a:srgbClr val="CC00FF"/>
                </a:solidFill>
              </a:rPr>
              <a:t>комбайны</a:t>
            </a:r>
            <a:r>
              <a:rPr lang="ru-RU" dirty="0" smtClean="0"/>
              <a:t> дробят пласты угля. </a:t>
            </a:r>
          </a:p>
          <a:p>
            <a:r>
              <a:rPr lang="ru-RU" dirty="0" smtClean="0"/>
              <a:t>Если пласт тонкий, то его </a:t>
            </a:r>
            <a:r>
              <a:rPr lang="ru-RU" dirty="0" smtClean="0">
                <a:solidFill>
                  <a:srgbClr val="CC00FF"/>
                </a:solidFill>
              </a:rPr>
              <a:t>«режут» шнеком</a:t>
            </a:r>
            <a:r>
              <a:rPr lang="ru-RU" dirty="0" smtClean="0"/>
              <a:t>. На открытых месторождениях огромные </a:t>
            </a:r>
            <a:r>
              <a:rPr lang="ru-RU" dirty="0" smtClean="0">
                <a:solidFill>
                  <a:srgbClr val="CC00FF"/>
                </a:solidFill>
              </a:rPr>
              <a:t>шагающие экскаваторы</a:t>
            </a:r>
            <a:r>
              <a:rPr lang="ru-RU" dirty="0" smtClean="0"/>
              <a:t> сначала срезают верхние породы. Затем </a:t>
            </a:r>
            <a:r>
              <a:rPr lang="ru-RU" dirty="0" smtClean="0">
                <a:solidFill>
                  <a:srgbClr val="CC00FF"/>
                </a:solidFill>
              </a:rPr>
              <a:t>роторные экскаваторы</a:t>
            </a:r>
            <a:r>
              <a:rPr lang="ru-RU" dirty="0" smtClean="0"/>
              <a:t> дробят уголь и 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    грузят его в мощные 100-тонные </a:t>
            </a:r>
            <a:r>
              <a:rPr lang="ru-RU" dirty="0" smtClean="0">
                <a:solidFill>
                  <a:srgbClr val="CC00FF"/>
                </a:solidFill>
              </a:rPr>
              <a:t>самосвалы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Шагающий экскаватор </a:t>
            </a:r>
            <a:endParaRPr lang="ru-RU" dirty="0"/>
          </a:p>
        </p:txBody>
      </p:sp>
      <p:pic>
        <p:nvPicPr>
          <p:cNvPr id="1026" name="Picture 2" descr="C:\Documents and Settings\Admin\Рабочий стол\Мама, документы\ЕВРАЗ\шагающи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85860"/>
            <a:ext cx="7500990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Роторный экскаватор </a:t>
            </a:r>
            <a:endParaRPr lang="ru-RU" dirty="0"/>
          </a:p>
        </p:txBody>
      </p:sp>
      <p:pic>
        <p:nvPicPr>
          <p:cNvPr id="2050" name="Picture 2" descr="C:\Documents and Settings\Admin\Рабочий стол\Мама, документы\ЕВРАЗ\роторный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54162"/>
            <a:ext cx="8215370" cy="473235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Доля угольных бассейнов в добыче угля в России</a:t>
            </a:r>
            <a:endParaRPr lang="ru-RU" dirty="0"/>
          </a:p>
        </p:txBody>
      </p:sp>
      <p:pic>
        <p:nvPicPr>
          <p:cNvPr id="1026" name="Picture 2" descr="C:\Documents and Settings\Admin\Рабочий стол\Мама, документы\ЕВРАЗ\граф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736"/>
            <a:ext cx="7286675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375</TotalTime>
  <Words>400</Words>
  <Application>Microsoft Office PowerPoint</Application>
  <PresentationFormat>Экран (4:3)</PresentationFormat>
  <Paragraphs>80</Paragraphs>
  <Slides>40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Трек</vt:lpstr>
      <vt:lpstr>                  Чёрное золото Кузбасса</vt:lpstr>
      <vt:lpstr>Откуда взялся уголь</vt:lpstr>
      <vt:lpstr>Древний лес </vt:lpstr>
      <vt:lpstr>Отпечатки растений на куске угля</vt:lpstr>
      <vt:lpstr>Каменный уголь </vt:lpstr>
      <vt:lpstr>Презентация PowerPoint</vt:lpstr>
      <vt:lpstr>Шагающий экскаватор </vt:lpstr>
      <vt:lpstr>Роторный экскаватор </vt:lpstr>
      <vt:lpstr>Доля угольных бассейнов в добыче угля в России</vt:lpstr>
      <vt:lpstr>ТЭК   КУзбасса</vt:lpstr>
      <vt:lpstr>Крупнейшие производители угля в России </vt:lpstr>
      <vt:lpstr>Крупнейшие угольные компании России </vt:lpstr>
      <vt:lpstr>Презентация PowerPoint</vt:lpstr>
      <vt:lpstr>В старину уголь добывали вручную</vt:lpstr>
      <vt:lpstr>Первые вагонетки</vt:lpstr>
      <vt:lpstr>Презентация PowerPoint</vt:lpstr>
      <vt:lpstr>Первые машины для добычи угля  1820 год</vt:lpstr>
      <vt:lpstr>Добыча угля открытым способом             (разрез)</vt:lpstr>
      <vt:lpstr>Современная техника помогает человеку</vt:lpstr>
      <vt:lpstr>Добыча угля в шахте</vt:lpstr>
      <vt:lpstr>Угольный комбайн</vt:lpstr>
      <vt:lpstr>Шахтеры за работой:</vt:lpstr>
      <vt:lpstr>Так уголь перевозят</vt:lpstr>
      <vt:lpstr>Презентация PowerPoint</vt:lpstr>
      <vt:lpstr>Транспортер</vt:lpstr>
      <vt:lpstr>Ими гордится Кузбасс!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Память о погибших шахтерах</vt:lpstr>
      <vt:lpstr>Музей на красной горке</vt:lpstr>
      <vt:lpstr>Презентация PowerPoint</vt:lpstr>
      <vt:lpstr>В память о погибших шахтерах</vt:lpstr>
      <vt:lpstr>Минута Молчания!</vt:lpstr>
      <vt:lpstr>Свойства каменного угля </vt:lpstr>
      <vt:lpstr>Использование угля </vt:lpstr>
      <vt:lpstr>Презентация PowerPoint</vt:lpstr>
      <vt:lpstr>Используемые материалы :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Чёрное золото Кузбасса</dc:title>
  <dc:creator>Admin</dc:creator>
  <cp:lastModifiedBy>User</cp:lastModifiedBy>
  <cp:revision>22</cp:revision>
  <dcterms:created xsi:type="dcterms:W3CDTF">2012-09-15T13:32:15Z</dcterms:created>
  <dcterms:modified xsi:type="dcterms:W3CDTF">2013-01-29T07:46:45Z</dcterms:modified>
</cp:coreProperties>
</file>