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9" r:id="rId13"/>
    <p:sldId id="265" r:id="rId14"/>
    <p:sldId id="271" r:id="rId15"/>
    <p:sldId id="270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6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C97B3-4E00-4FE9-BCBA-0832AEF1189F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009608-CA75-4F6B-AAC6-E71062BBE4EC}">
      <dgm:prSet phldrT="[Текст]"/>
      <dgm:spPr/>
      <dgm:t>
        <a:bodyPr/>
        <a:lstStyle/>
        <a:p>
          <a:r>
            <a:rPr lang="ru-RU" dirty="0" smtClean="0"/>
            <a:t>Проблема</a:t>
          </a:r>
        </a:p>
        <a:p>
          <a:r>
            <a:rPr lang="ru-RU" dirty="0" smtClean="0"/>
            <a:t>тема</a:t>
          </a:r>
          <a:endParaRPr lang="ru-RU" dirty="0"/>
        </a:p>
      </dgm:t>
    </dgm:pt>
    <dgm:pt modelId="{D9698EB9-31CA-4AB4-B920-99F2CC6782BD}" type="parTrans" cxnId="{7CB58241-2F7D-43BB-A1B6-3598B8A09E08}">
      <dgm:prSet/>
      <dgm:spPr/>
      <dgm:t>
        <a:bodyPr/>
        <a:lstStyle/>
        <a:p>
          <a:endParaRPr lang="ru-RU"/>
        </a:p>
      </dgm:t>
    </dgm:pt>
    <dgm:pt modelId="{C04CB887-83D6-49E0-9AB9-500E04C74C75}" type="sibTrans" cxnId="{7CB58241-2F7D-43BB-A1B6-3598B8A09E08}">
      <dgm:prSet/>
      <dgm:spPr/>
      <dgm:t>
        <a:bodyPr/>
        <a:lstStyle/>
        <a:p>
          <a:endParaRPr lang="ru-RU"/>
        </a:p>
      </dgm:t>
    </dgm:pt>
    <dgm:pt modelId="{1CF9FEAA-4A46-4E90-B2F7-A4CB98F508A0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71071542-F66B-4A3A-A4C2-2DBA60EDFB1E}" type="parTrans" cxnId="{19466E1A-E68D-4ECC-8968-6BB136107557}">
      <dgm:prSet/>
      <dgm:spPr/>
      <dgm:t>
        <a:bodyPr/>
        <a:lstStyle/>
        <a:p>
          <a:endParaRPr lang="ru-RU"/>
        </a:p>
      </dgm:t>
    </dgm:pt>
    <dgm:pt modelId="{B21D36A1-95DE-45A2-9128-2C01D9EABB27}" type="sibTrans" cxnId="{19466E1A-E68D-4ECC-8968-6BB136107557}">
      <dgm:prSet/>
      <dgm:spPr/>
      <dgm:t>
        <a:bodyPr/>
        <a:lstStyle/>
        <a:p>
          <a:endParaRPr lang="ru-RU"/>
        </a:p>
      </dgm:t>
    </dgm:pt>
    <dgm:pt modelId="{85C47B3E-5911-4519-8C9C-F917A378C3EF}">
      <dgm:prSet phldrT="[Текст]"/>
      <dgm:spPr/>
      <dgm:t>
        <a:bodyPr/>
        <a:lstStyle/>
        <a:p>
          <a:r>
            <a:rPr lang="ru-RU" dirty="0" smtClean="0"/>
            <a:t>Этапы</a:t>
          </a:r>
        </a:p>
        <a:p>
          <a:r>
            <a:rPr lang="ru-RU" dirty="0" smtClean="0"/>
            <a:t>1.</a:t>
          </a:r>
        </a:p>
        <a:p>
          <a:r>
            <a:rPr lang="ru-RU" dirty="0" smtClean="0"/>
            <a:t>2.</a:t>
          </a:r>
        </a:p>
        <a:p>
          <a:r>
            <a:rPr lang="ru-RU" dirty="0" smtClean="0"/>
            <a:t>3.</a:t>
          </a:r>
          <a:endParaRPr lang="ru-RU" dirty="0"/>
        </a:p>
      </dgm:t>
    </dgm:pt>
    <dgm:pt modelId="{94B4F73F-0C85-49D9-BFFA-44FDFE6F4703}" type="parTrans" cxnId="{E54D28B6-9B27-43E8-BE4E-B9632020B6B3}">
      <dgm:prSet/>
      <dgm:spPr/>
      <dgm:t>
        <a:bodyPr/>
        <a:lstStyle/>
        <a:p>
          <a:endParaRPr lang="ru-RU"/>
        </a:p>
      </dgm:t>
    </dgm:pt>
    <dgm:pt modelId="{CFA3947F-2AE7-4173-AEA9-18581A671FEB}" type="sibTrans" cxnId="{E54D28B6-9B27-43E8-BE4E-B9632020B6B3}">
      <dgm:prSet/>
      <dgm:spPr/>
      <dgm:t>
        <a:bodyPr/>
        <a:lstStyle/>
        <a:p>
          <a:endParaRPr lang="ru-RU"/>
        </a:p>
      </dgm:t>
    </dgm:pt>
    <dgm:pt modelId="{9C7384C1-7937-4EEA-A8EA-A128EABDF516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B3066926-8F74-4355-9990-5D6D163F3614}" type="parTrans" cxnId="{15416249-C3AA-4B9A-9264-19AC3D6D92B5}">
      <dgm:prSet/>
      <dgm:spPr/>
      <dgm:t>
        <a:bodyPr/>
        <a:lstStyle/>
        <a:p>
          <a:endParaRPr lang="ru-RU"/>
        </a:p>
      </dgm:t>
    </dgm:pt>
    <dgm:pt modelId="{74A5FD01-7808-4EEA-9197-C1CF47EA09E1}" type="sibTrans" cxnId="{15416249-C3AA-4B9A-9264-19AC3D6D92B5}">
      <dgm:prSet/>
      <dgm:spPr/>
      <dgm:t>
        <a:bodyPr/>
        <a:lstStyle/>
        <a:p>
          <a:endParaRPr lang="ru-RU"/>
        </a:p>
      </dgm:t>
    </dgm:pt>
    <dgm:pt modelId="{D3609412-A5CE-47D7-9BFA-12F75C57ACC5}" type="pres">
      <dgm:prSet presAssocID="{D99C97B3-4E00-4FE9-BCBA-0832AEF1189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3194ED-5C64-46B9-AFA5-4612649B3525}" type="pres">
      <dgm:prSet presAssocID="{49009608-CA75-4F6B-AAC6-E71062BBE4EC}" presName="roof" presStyleLbl="dkBgShp" presStyleIdx="0" presStyleCnt="2"/>
      <dgm:spPr/>
      <dgm:t>
        <a:bodyPr/>
        <a:lstStyle/>
        <a:p>
          <a:endParaRPr lang="ru-RU"/>
        </a:p>
      </dgm:t>
    </dgm:pt>
    <dgm:pt modelId="{60F5027D-5D4E-4082-9986-73D20CF398F8}" type="pres">
      <dgm:prSet presAssocID="{49009608-CA75-4F6B-AAC6-E71062BBE4EC}" presName="pillars" presStyleCnt="0"/>
      <dgm:spPr/>
    </dgm:pt>
    <dgm:pt modelId="{6908C227-0A35-4A85-8E58-46B8D4FB7FED}" type="pres">
      <dgm:prSet presAssocID="{49009608-CA75-4F6B-AAC6-E71062BBE4E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55143-1184-42C4-B220-ED441FBA457D}" type="pres">
      <dgm:prSet presAssocID="{85C47B3E-5911-4519-8C9C-F917A378C3E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FCC6A-1DC6-4C76-9868-C48A275643A4}" type="pres">
      <dgm:prSet presAssocID="{9C7384C1-7937-4EEA-A8EA-A128EABDF51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03825-C318-4BC7-8786-321908DDA4FF}" type="pres">
      <dgm:prSet presAssocID="{49009608-CA75-4F6B-AAC6-E71062BBE4EC}" presName="base" presStyleLbl="dkBgShp" presStyleIdx="1" presStyleCnt="2"/>
      <dgm:spPr/>
    </dgm:pt>
  </dgm:ptLst>
  <dgm:cxnLst>
    <dgm:cxn modelId="{15416249-C3AA-4B9A-9264-19AC3D6D92B5}" srcId="{49009608-CA75-4F6B-AAC6-E71062BBE4EC}" destId="{9C7384C1-7937-4EEA-A8EA-A128EABDF516}" srcOrd="2" destOrd="0" parTransId="{B3066926-8F74-4355-9990-5D6D163F3614}" sibTransId="{74A5FD01-7808-4EEA-9197-C1CF47EA09E1}"/>
    <dgm:cxn modelId="{E54D28B6-9B27-43E8-BE4E-B9632020B6B3}" srcId="{49009608-CA75-4F6B-AAC6-E71062BBE4EC}" destId="{85C47B3E-5911-4519-8C9C-F917A378C3EF}" srcOrd="1" destOrd="0" parTransId="{94B4F73F-0C85-49D9-BFFA-44FDFE6F4703}" sibTransId="{CFA3947F-2AE7-4173-AEA9-18581A671FEB}"/>
    <dgm:cxn modelId="{598BDC69-BC18-4DB1-B536-7E8B7FF70D7D}" type="presOf" srcId="{1CF9FEAA-4A46-4E90-B2F7-A4CB98F508A0}" destId="{6908C227-0A35-4A85-8E58-46B8D4FB7FED}" srcOrd="0" destOrd="0" presId="urn:microsoft.com/office/officeart/2005/8/layout/hList3"/>
    <dgm:cxn modelId="{7CB58241-2F7D-43BB-A1B6-3598B8A09E08}" srcId="{D99C97B3-4E00-4FE9-BCBA-0832AEF1189F}" destId="{49009608-CA75-4F6B-AAC6-E71062BBE4EC}" srcOrd="0" destOrd="0" parTransId="{D9698EB9-31CA-4AB4-B920-99F2CC6782BD}" sibTransId="{C04CB887-83D6-49E0-9AB9-500E04C74C75}"/>
    <dgm:cxn modelId="{19466E1A-E68D-4ECC-8968-6BB136107557}" srcId="{49009608-CA75-4F6B-AAC6-E71062BBE4EC}" destId="{1CF9FEAA-4A46-4E90-B2F7-A4CB98F508A0}" srcOrd="0" destOrd="0" parTransId="{71071542-F66B-4A3A-A4C2-2DBA60EDFB1E}" sibTransId="{B21D36A1-95DE-45A2-9128-2C01D9EABB27}"/>
    <dgm:cxn modelId="{48A890BD-96A1-4E2D-A245-2B2F030EF467}" type="presOf" srcId="{D99C97B3-4E00-4FE9-BCBA-0832AEF1189F}" destId="{D3609412-A5CE-47D7-9BFA-12F75C57ACC5}" srcOrd="0" destOrd="0" presId="urn:microsoft.com/office/officeart/2005/8/layout/hList3"/>
    <dgm:cxn modelId="{7BFF012E-A5DF-4BCE-B5C8-A5FD209CEBF8}" type="presOf" srcId="{49009608-CA75-4F6B-AAC6-E71062BBE4EC}" destId="{D13194ED-5C64-46B9-AFA5-4612649B3525}" srcOrd="0" destOrd="0" presId="urn:microsoft.com/office/officeart/2005/8/layout/hList3"/>
    <dgm:cxn modelId="{39B50576-63C9-433F-8D62-5C4743770EA5}" type="presOf" srcId="{9C7384C1-7937-4EEA-A8EA-A128EABDF516}" destId="{267FCC6A-1DC6-4C76-9868-C48A275643A4}" srcOrd="0" destOrd="0" presId="urn:microsoft.com/office/officeart/2005/8/layout/hList3"/>
    <dgm:cxn modelId="{6D8ABC04-D67F-4BD4-A4D6-D54E0EE1C7DD}" type="presOf" srcId="{85C47B3E-5911-4519-8C9C-F917A378C3EF}" destId="{2C455143-1184-42C4-B220-ED441FBA457D}" srcOrd="0" destOrd="0" presId="urn:microsoft.com/office/officeart/2005/8/layout/hList3"/>
    <dgm:cxn modelId="{3005D56E-ED45-4828-9635-AC374C495C29}" type="presParOf" srcId="{D3609412-A5CE-47D7-9BFA-12F75C57ACC5}" destId="{D13194ED-5C64-46B9-AFA5-4612649B3525}" srcOrd="0" destOrd="0" presId="urn:microsoft.com/office/officeart/2005/8/layout/hList3"/>
    <dgm:cxn modelId="{2D4C9D07-E0A1-4179-8180-3EF97FA71257}" type="presParOf" srcId="{D3609412-A5CE-47D7-9BFA-12F75C57ACC5}" destId="{60F5027D-5D4E-4082-9986-73D20CF398F8}" srcOrd="1" destOrd="0" presId="urn:microsoft.com/office/officeart/2005/8/layout/hList3"/>
    <dgm:cxn modelId="{77511712-2494-44E3-8F1D-391E807552DA}" type="presParOf" srcId="{60F5027D-5D4E-4082-9986-73D20CF398F8}" destId="{6908C227-0A35-4A85-8E58-46B8D4FB7FED}" srcOrd="0" destOrd="0" presId="urn:microsoft.com/office/officeart/2005/8/layout/hList3"/>
    <dgm:cxn modelId="{6A5B1D90-A3B8-4D20-B63C-060093A60253}" type="presParOf" srcId="{60F5027D-5D4E-4082-9986-73D20CF398F8}" destId="{2C455143-1184-42C4-B220-ED441FBA457D}" srcOrd="1" destOrd="0" presId="urn:microsoft.com/office/officeart/2005/8/layout/hList3"/>
    <dgm:cxn modelId="{6BD42024-9B5B-4564-BD98-392E5EBCABA7}" type="presParOf" srcId="{60F5027D-5D4E-4082-9986-73D20CF398F8}" destId="{267FCC6A-1DC6-4C76-9868-C48A275643A4}" srcOrd="2" destOrd="0" presId="urn:microsoft.com/office/officeart/2005/8/layout/hList3"/>
    <dgm:cxn modelId="{49F732E5-95F7-4D6B-99DA-962BAEFFD77B}" type="presParOf" srcId="{D3609412-A5CE-47D7-9BFA-12F75C57ACC5}" destId="{7D703825-C318-4BC7-8786-321908DDA4FF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194ED-5C64-46B9-AFA5-4612649B3525}">
      <dsp:nvSpPr>
        <dsp:cNvPr id="0" name=""/>
        <dsp:cNvSpPr/>
      </dsp:nvSpPr>
      <dsp:spPr>
        <a:xfrm>
          <a:off x="0" y="0"/>
          <a:ext cx="8001056" cy="158592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62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Проблема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тема</a:t>
          </a:r>
          <a:endParaRPr lang="ru-RU" sz="4000" kern="1200" dirty="0"/>
        </a:p>
      </dsp:txBody>
      <dsp:txXfrm>
        <a:off x="0" y="0"/>
        <a:ext cx="8001056" cy="1585923"/>
      </dsp:txXfrm>
    </dsp:sp>
    <dsp:sp modelId="{6908C227-0A35-4A85-8E58-46B8D4FB7FED}">
      <dsp:nvSpPr>
        <dsp:cNvPr id="0" name=""/>
        <dsp:cNvSpPr/>
      </dsp:nvSpPr>
      <dsp:spPr>
        <a:xfrm>
          <a:off x="3906" y="1585923"/>
          <a:ext cx="2664414" cy="33304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цель</a:t>
          </a:r>
          <a:endParaRPr lang="ru-RU" sz="4100" kern="1200" dirty="0"/>
        </a:p>
      </dsp:txBody>
      <dsp:txXfrm>
        <a:off x="3906" y="1585923"/>
        <a:ext cx="2664414" cy="3330439"/>
      </dsp:txXfrm>
    </dsp:sp>
    <dsp:sp modelId="{2C455143-1184-42C4-B220-ED441FBA457D}">
      <dsp:nvSpPr>
        <dsp:cNvPr id="0" name=""/>
        <dsp:cNvSpPr/>
      </dsp:nvSpPr>
      <dsp:spPr>
        <a:xfrm>
          <a:off x="2668320" y="1585923"/>
          <a:ext cx="2664414" cy="33304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Этапы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1.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2.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3.</a:t>
          </a:r>
          <a:endParaRPr lang="ru-RU" sz="4100" kern="1200" dirty="0"/>
        </a:p>
      </dsp:txBody>
      <dsp:txXfrm>
        <a:off x="2668320" y="1585923"/>
        <a:ext cx="2664414" cy="3330439"/>
      </dsp:txXfrm>
    </dsp:sp>
    <dsp:sp modelId="{267FCC6A-1DC6-4C76-9868-C48A275643A4}">
      <dsp:nvSpPr>
        <dsp:cNvPr id="0" name=""/>
        <dsp:cNvSpPr/>
      </dsp:nvSpPr>
      <dsp:spPr>
        <a:xfrm>
          <a:off x="5332735" y="1585923"/>
          <a:ext cx="2664414" cy="33304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результат</a:t>
          </a:r>
          <a:endParaRPr lang="ru-RU" sz="4100" kern="1200" dirty="0"/>
        </a:p>
      </dsp:txBody>
      <dsp:txXfrm>
        <a:off x="5332735" y="1585923"/>
        <a:ext cx="2664414" cy="3330439"/>
      </dsp:txXfrm>
    </dsp:sp>
    <dsp:sp modelId="{7D703825-C318-4BC7-8786-321908DDA4FF}">
      <dsp:nvSpPr>
        <dsp:cNvPr id="0" name=""/>
        <dsp:cNvSpPr/>
      </dsp:nvSpPr>
      <dsp:spPr>
        <a:xfrm>
          <a:off x="0" y="4916363"/>
          <a:ext cx="8001056" cy="37004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62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yandsearch?rstr=-2&amp;text=%D0%B8%D0%BD%D1%82%D0%B5%D1%80%D0%BD%D0%B5%D1%82%20%D0%BC%D0%B0%D0%B3%D0%B0%D0%B7%D0%B8%D0%BD%20%D0%B4%D0%B5%D0%BA%D1%83%D0%BF%D0%B0%D0%B6%D0%B0&amp;clid=46510&amp;lr=58" TargetMode="External"/><Relationship Id="rId3" Type="http://schemas.openxmlformats.org/officeDocument/2006/relationships/hyperlink" Target="http://dekupaj.ru/" TargetMode="External"/><Relationship Id="rId7" Type="http://schemas.openxmlformats.org/officeDocument/2006/relationships/hyperlink" Target="http://www.decoupage.ru/shop/" TargetMode="External"/><Relationship Id="rId12" Type="http://schemas.openxmlformats.org/officeDocument/2006/relationships/hyperlink" Target="http://www.deco-print.ru/" TargetMode="External"/><Relationship Id="rId2" Type="http://schemas.openxmlformats.org/officeDocument/2006/relationships/hyperlink" Target="http://prodecoupag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coupage.ru/" TargetMode="External"/><Relationship Id="rId11" Type="http://schemas.openxmlformats.org/officeDocument/2006/relationships/hyperlink" Target="http://yandex.ru/yandsearch?rstr=-213&amp;text=%D0%B8%D0%BD%D1%82%D0%B5%D1%80%D0%BD%D0%B5%D1%82%20%D0%BC%D0%B0%D0%B3%D0%B0%D0%B7%D0%B8%D0%BD%20%D0%B4%D0%B5%D0%BA%D1%83%D0%BF%D0%B0%D0%B6%D0%B0&amp;clid=46510&amp;lr=58" TargetMode="External"/><Relationship Id="rId5" Type="http://schemas.openxmlformats.org/officeDocument/2006/relationships/hyperlink" Target="http://cheap-art.ru/" TargetMode="External"/><Relationship Id="rId10" Type="http://schemas.openxmlformats.org/officeDocument/2006/relationships/hyperlink" Target="http://www.gvendolin.ru/" TargetMode="External"/><Relationship Id="rId4" Type="http://schemas.openxmlformats.org/officeDocument/2006/relationships/hyperlink" Target="http://dcpg.ru/" TargetMode="External"/><Relationship Id="rId9" Type="http://schemas.openxmlformats.org/officeDocument/2006/relationships/hyperlink" Target="http://shop.prodecoupage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428736"/>
            <a:ext cx="7214770" cy="3357586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tx2"/>
                </a:solidFill>
              </a:rPr>
              <a:t>Творческий проект «сувенир в технике «</a:t>
            </a:r>
            <a:r>
              <a:rPr lang="ru-RU" i="1" dirty="0" err="1" smtClean="0">
                <a:solidFill>
                  <a:schemeClr val="tx2"/>
                </a:solidFill>
              </a:rPr>
              <a:t>декупаж</a:t>
            </a:r>
            <a:r>
              <a:rPr lang="ru-RU" i="1" dirty="0" smtClean="0">
                <a:solidFill>
                  <a:schemeClr val="tx2"/>
                </a:solidFill>
              </a:rPr>
              <a:t>»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00042"/>
            <a:ext cx="7782288" cy="7143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dirty="0" smtClean="0"/>
              <a:t>Мастер-класс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500570"/>
            <a:ext cx="39131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искусства </a:t>
            </a:r>
          </a:p>
          <a:p>
            <a:r>
              <a:rPr lang="ru-RU" dirty="0" smtClean="0"/>
              <a:t>высшей категории</a:t>
            </a:r>
          </a:p>
          <a:p>
            <a:r>
              <a:rPr lang="ru-RU" dirty="0" smtClean="0"/>
              <a:t>МАОУ «Многопрофильный лицей»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Муравленко</a:t>
            </a:r>
            <a:endParaRPr lang="ru-RU" dirty="0" smtClean="0"/>
          </a:p>
          <a:p>
            <a:r>
              <a:rPr lang="ru-RU" dirty="0" err="1" smtClean="0"/>
              <a:t>Баймухаметова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Елена Александровна</a:t>
            </a:r>
            <a:endParaRPr lang="ru-RU" dirty="0"/>
          </a:p>
        </p:txBody>
      </p:sp>
      <p:pic>
        <p:nvPicPr>
          <p:cNvPr id="2050" name="Picture 2" descr="C:\Documents and Settings\Пользователь\Мои документы\Мои видеозаписи\декупаж\с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3814734" cy="256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этап: «Технологический»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поверхности изделия для отделки: </a:t>
            </a:r>
          </a:p>
          <a:p>
            <a:pPr>
              <a:buNone/>
            </a:pPr>
            <a:r>
              <a:rPr lang="ru-RU" dirty="0" smtClean="0"/>
              <a:t>поверхность необходимо зачистить и загрунтовать (акриловый грунт или раствор клея ПВА и воды 1:1)</a:t>
            </a:r>
            <a:endParaRPr lang="ru-RU" dirty="0"/>
          </a:p>
        </p:txBody>
      </p:sp>
      <p:pic>
        <p:nvPicPr>
          <p:cNvPr id="4" name="Picture 5" descr="D:\фото\юбилей\DSC00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60" y="4286256"/>
            <a:ext cx="407196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467600" cy="5697559"/>
          </a:xfrm>
        </p:spPr>
        <p:txBody>
          <a:bodyPr/>
          <a:lstStyle/>
          <a:p>
            <a:r>
              <a:rPr lang="ru-RU" dirty="0" smtClean="0"/>
              <a:t>Подготовка рисунка: </a:t>
            </a:r>
          </a:p>
          <a:p>
            <a:pPr>
              <a:buNone/>
            </a:pPr>
            <a:r>
              <a:rPr lang="ru-RU" dirty="0" smtClean="0"/>
              <a:t>выбрать мотив для декорирования изделия на салфетке или </a:t>
            </a:r>
            <a:r>
              <a:rPr lang="ru-RU" dirty="0" err="1" smtClean="0"/>
              <a:t>декупажной</a:t>
            </a:r>
            <a:r>
              <a:rPr lang="ru-RU" dirty="0" smtClean="0"/>
              <a:t> карте, затем вырезать элементы маникюрными ножницами.</a:t>
            </a:r>
            <a:endParaRPr lang="ru-RU" dirty="0"/>
          </a:p>
        </p:txBody>
      </p:sp>
      <p:pic>
        <p:nvPicPr>
          <p:cNvPr id="4" name="Рисунок 6" descr="D:\фото\юбилей\DSC00443.JPG"/>
          <p:cNvPicPr>
            <a:picLocks noChangeAspect="1" noChangeArrowheads="1"/>
          </p:cNvPicPr>
          <p:nvPr/>
        </p:nvPicPr>
        <p:blipFill>
          <a:blip r:embed="rId2"/>
          <a:srcRect l="27461" r="7530"/>
          <a:stretch>
            <a:fillRect/>
          </a:stretch>
        </p:blipFill>
        <p:spPr bwMode="auto">
          <a:xfrm>
            <a:off x="2571736" y="3143248"/>
            <a:ext cx="3643338" cy="325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Декорирование поверхности изделия:</a:t>
            </a:r>
          </a:p>
          <a:p>
            <a:pPr>
              <a:buNone/>
            </a:pPr>
            <a:r>
              <a:rPr lang="ru-RU" dirty="0" smtClean="0"/>
              <a:t>Необходимо развести клей ПВА с </a:t>
            </a:r>
            <a:r>
              <a:rPr lang="ru-RU" smtClean="0"/>
              <a:t>водой </a:t>
            </a:r>
            <a:r>
              <a:rPr lang="ru-RU" smtClean="0"/>
              <a:t>1:2, </a:t>
            </a:r>
            <a:r>
              <a:rPr lang="ru-RU" dirty="0" smtClean="0"/>
              <a:t>затем приклеить мотив при помощи кисти распределяя салфетку от центра к краям.</a:t>
            </a:r>
          </a:p>
          <a:p>
            <a:pPr>
              <a:buNone/>
            </a:pPr>
            <a:r>
              <a:rPr lang="ru-RU" dirty="0" smtClean="0"/>
              <a:t>Просушить и покрыть поверхность </a:t>
            </a:r>
          </a:p>
          <a:p>
            <a:pPr>
              <a:buNone/>
            </a:pPr>
            <a:r>
              <a:rPr lang="ru-RU" dirty="0" smtClean="0"/>
              <a:t>     3 слоями лака с</a:t>
            </a:r>
          </a:p>
          <a:p>
            <a:pPr>
              <a:buNone/>
            </a:pPr>
            <a:r>
              <a:rPr lang="ru-RU" dirty="0" smtClean="0"/>
              <a:t>     промежуточной </a:t>
            </a:r>
          </a:p>
          <a:p>
            <a:pPr>
              <a:buNone/>
            </a:pPr>
            <a:r>
              <a:rPr lang="ru-RU" dirty="0" smtClean="0"/>
              <a:t>     просушкой. Можно </a:t>
            </a:r>
          </a:p>
          <a:p>
            <a:pPr>
              <a:buNone/>
            </a:pPr>
            <a:r>
              <a:rPr lang="ru-RU" dirty="0" smtClean="0"/>
              <a:t>     использовать фен </a:t>
            </a:r>
          </a:p>
          <a:p>
            <a:pPr>
              <a:buNone/>
            </a:pPr>
            <a:r>
              <a:rPr lang="ru-RU" dirty="0" smtClean="0"/>
              <a:t>     для быстрого </a:t>
            </a:r>
          </a:p>
          <a:p>
            <a:pPr>
              <a:buNone/>
            </a:pPr>
            <a:r>
              <a:rPr lang="ru-RU" dirty="0" smtClean="0"/>
              <a:t>     просушивания.</a:t>
            </a:r>
            <a:endParaRPr lang="ru-RU" dirty="0"/>
          </a:p>
        </p:txBody>
      </p:sp>
      <p:pic>
        <p:nvPicPr>
          <p:cNvPr id="5" name="Содержимое 4" descr="D:\фото\юбилей\DSC00446.JPG"/>
          <p:cNvPicPr>
            <a:picLocks/>
          </p:cNvPicPr>
          <p:nvPr/>
        </p:nvPicPr>
        <p:blipFill>
          <a:blip r:embed="rId2"/>
          <a:srcRect l="22736" t="12598" r="22293"/>
          <a:stretch>
            <a:fillRect/>
          </a:stretch>
        </p:blipFill>
        <p:spPr>
          <a:xfrm>
            <a:off x="5072066" y="3214686"/>
            <a:ext cx="3617913" cy="323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этап: «Заключительный»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Контроль качества</a:t>
            </a:r>
          </a:p>
          <a:p>
            <a:r>
              <a:rPr lang="ru-RU" dirty="0" smtClean="0"/>
              <a:t>Самооценка </a:t>
            </a:r>
          </a:p>
          <a:p>
            <a:r>
              <a:rPr lang="ru-RU" dirty="0" smtClean="0"/>
              <a:t>Обратная связь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643314"/>
            <a:ext cx="3462371" cy="29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3286116" cy="247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3405193" cy="340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429000"/>
            <a:ext cx="2619380" cy="26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/>
              <a:t>Творческие работы </a:t>
            </a:r>
            <a:endParaRPr lang="ru-RU" dirty="0"/>
          </a:p>
        </p:txBody>
      </p:sp>
      <p:pic>
        <p:nvPicPr>
          <p:cNvPr id="3074" name="Picture 2" descr="D:\2011-2012\мастер-класс\SDC12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1714512" cy="2571768"/>
          </a:xfrm>
          <a:prstGeom prst="rect">
            <a:avLst/>
          </a:prstGeom>
          <a:noFill/>
        </p:spPr>
      </p:pic>
      <p:pic>
        <p:nvPicPr>
          <p:cNvPr id="3075" name="Picture 3" descr="D:\2011-2012\мастер-класс\SDC11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6"/>
            <a:ext cx="3321866" cy="2214578"/>
          </a:xfrm>
          <a:prstGeom prst="rect">
            <a:avLst/>
          </a:prstGeom>
          <a:noFill/>
        </p:spPr>
      </p:pic>
      <p:pic>
        <p:nvPicPr>
          <p:cNvPr id="3076" name="Picture 4" descr="D:\2011-2012\мастер-класс\SDC12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71612"/>
            <a:ext cx="2828834" cy="1885889"/>
          </a:xfrm>
          <a:prstGeom prst="rect">
            <a:avLst/>
          </a:prstGeom>
          <a:noFill/>
        </p:spPr>
      </p:pic>
      <p:pic>
        <p:nvPicPr>
          <p:cNvPr id="3077" name="Picture 5" descr="D:\2011-2012\мастер-класс\SDC11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857628"/>
            <a:ext cx="4043282" cy="2695522"/>
          </a:xfrm>
          <a:prstGeom prst="rect">
            <a:avLst/>
          </a:prstGeom>
          <a:noFill/>
        </p:spPr>
      </p:pic>
      <p:pic>
        <p:nvPicPr>
          <p:cNvPr id="3078" name="Picture 6" descr="D:\2011-2012\мастер-класс\SDC11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929066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Информационные сайты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pro</a:t>
            </a:r>
            <a:r>
              <a:rPr lang="en-US" b="1" dirty="0" smtClean="0">
                <a:hlinkClick r:id="rId2"/>
              </a:rPr>
              <a:t>decoupage</a:t>
            </a:r>
            <a:r>
              <a:rPr lang="en-US" dirty="0" smtClean="0">
                <a:hlinkClick r:id="rId2"/>
              </a:rPr>
              <a:t>.com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dekupaj.ru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dcpg.ru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cheap-art.ru</a:t>
            </a:r>
            <a:r>
              <a:rPr lang="en-US" dirty="0" smtClean="0"/>
              <a:t>›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Интернет магазины</a:t>
            </a:r>
          </a:p>
          <a:p>
            <a:pPr>
              <a:buNone/>
            </a:pPr>
            <a:r>
              <a:rPr lang="en-US" b="1" dirty="0" err="1" smtClean="0">
                <a:hlinkClick r:id="rId6"/>
              </a:rPr>
              <a:t>decoupage</a:t>
            </a:r>
            <a:r>
              <a:rPr lang="en-US" dirty="0" err="1" smtClean="0">
                <a:hlinkClick r:id="rId6"/>
              </a:rPr>
              <a:t>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7"/>
              </a:rPr>
              <a:t>shop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r>
              <a:rPr lang="ru-RU" dirty="0" smtClean="0">
                <a:hlinkClick r:id="rId8"/>
              </a:rPr>
              <a:t>Санкт-Петербург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>
                <a:hlinkClick r:id="rId9"/>
              </a:rPr>
              <a:t>shop.pro</a:t>
            </a:r>
            <a:r>
              <a:rPr lang="en-US" b="1" dirty="0" smtClean="0">
                <a:hlinkClick r:id="rId9"/>
              </a:rPr>
              <a:t>decoupage</a:t>
            </a:r>
            <a:r>
              <a:rPr lang="en-US" dirty="0" smtClean="0">
                <a:hlinkClick r:id="rId9"/>
              </a:rPr>
              <a:t>.com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10"/>
              </a:rPr>
              <a:t>gvendolin.ru</a:t>
            </a:r>
            <a:r>
              <a:rPr lang="en-US" dirty="0" smtClean="0"/>
              <a:t> </a:t>
            </a:r>
            <a:r>
              <a:rPr lang="ru-RU" dirty="0" smtClean="0">
                <a:hlinkClick r:id="rId11"/>
              </a:rPr>
              <a:t>Москва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smtClean="0">
                <a:hlinkClick r:id="rId12"/>
              </a:rPr>
              <a:t>deco-print.ru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564818">
            <a:off x="3394630" y="5304274"/>
            <a:ext cx="567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Творческих успехов!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2011-2012\мастер-класс\SDC10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Декоративно-прикладное искусство (ДПИ)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054617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Область декоративного искусства: создание художественных изделий, имеющих практическое назначение в общественном и частном быту, и художественная обработка утилитарных предметов (утварь, мебель, ткани, орудия труда, средства передвижения, одежда, украшения, игрушки и т. д.). При обработке материалов (металл, дерево, керамика, стекло, текстиль и др.) в декоративно-прикладном искусстве используются литье, ковка, чеканка, гравирование, резьба, роспись, инкрустация, вышивка, набойка и т. д. Произведения декоративно-прикладного искусства составляют часть предметной среды, окружающей человека, и эстетически ее обогащают.</a:t>
            </a:r>
          </a:p>
          <a:p>
            <a:endParaRPr lang="ru-RU" sz="2400" dirty="0" smtClean="0"/>
          </a:p>
          <a:p>
            <a:r>
              <a:rPr lang="ru-RU" sz="2400" dirty="0" smtClean="0"/>
              <a:t> (Большой Энциклопедический словарь)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35716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Направления ДПИ</a:t>
            </a:r>
            <a:endParaRPr lang="ru-RU" sz="2800" dirty="0"/>
          </a:p>
        </p:txBody>
      </p:sp>
      <p:pic>
        <p:nvPicPr>
          <p:cNvPr id="1026" name="Picture 2" descr="C:\Documents and Settings\Пользователь\Мои документы\Мои видеозаписи\92e8df82cd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256383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Мои документы\Мои видеозаписи\bokal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2047876" cy="3071814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Мои документы\Мои видеозаписи\0001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928670"/>
            <a:ext cx="4064011" cy="3048008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Мои документы\Мои видеозаписи\tapestry_Tapest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71810"/>
            <a:ext cx="3235553" cy="3648086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Мои документы\Мои видеозаписи\55312995_pppppp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643314"/>
            <a:ext cx="2713012" cy="3071810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Мои документы\Мои видеозаписи\декупаж\65765632_da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143248"/>
            <a:ext cx="2714644" cy="361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же такое </a:t>
            </a:r>
            <a:r>
              <a:rPr lang="ru-RU" b="1" dirty="0" err="1" smtClean="0"/>
              <a:t>hand</a:t>
            </a:r>
            <a:r>
              <a:rPr lang="ru-RU" b="1" dirty="0" smtClean="0"/>
              <a:t> </a:t>
            </a:r>
            <a:r>
              <a:rPr lang="ru-RU" b="1" dirty="0" err="1" smtClean="0"/>
              <a:t>made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7467600" cy="3143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Дословно в переводе с английского «сделанный вручную» (</a:t>
            </a:r>
            <a:r>
              <a:rPr lang="ru-RU" dirty="0" err="1" smtClean="0"/>
              <a:t>hand</a:t>
            </a:r>
            <a:r>
              <a:rPr lang="ru-RU" dirty="0" smtClean="0"/>
              <a:t> – «рука», «</a:t>
            </a:r>
            <a:r>
              <a:rPr lang="ru-RU" dirty="0" err="1" smtClean="0"/>
              <a:t>made</a:t>
            </a:r>
            <a:r>
              <a:rPr lang="ru-RU" dirty="0" smtClean="0"/>
              <a:t>» – делать). </a:t>
            </a:r>
          </a:p>
          <a:p>
            <a:r>
              <a:rPr lang="ru-RU" dirty="0" smtClean="0"/>
              <a:t>Ручная работа всегда ценилась очень высоко, мы сегодня наблюдаем ее популярность и актуальность в современной моде.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Пользователь\Мои документы\Мои видеозаписи\953355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05246"/>
            <a:ext cx="2155510" cy="2952754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Мои документы\Мои видеозаписи\1201684052_ca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6209"/>
            <a:ext cx="3857620" cy="2931791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Мои документы\Мои видеозаписи\chas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901824"/>
            <a:ext cx="3000396" cy="295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Творческий проект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81362255"/>
              </p:ext>
            </p:extLst>
          </p:nvPr>
        </p:nvGraphicFramePr>
        <p:xfrm>
          <a:off x="500034" y="1000108"/>
          <a:ext cx="800105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214282" y="857232"/>
            <a:ext cx="4714908" cy="46434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Продукт творческого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000496" y="2071678"/>
            <a:ext cx="4929222" cy="4500594"/>
          </a:xfrm>
          <a:prstGeom prst="leftArrow">
            <a:avLst/>
          </a:prstGeom>
          <a:gradFill flip="none" rotWithShape="1">
            <a:gsLst>
              <a:gs pos="0">
                <a:srgbClr val="904685">
                  <a:tint val="66000"/>
                  <a:satMod val="160000"/>
                </a:srgbClr>
              </a:gs>
              <a:gs pos="50000">
                <a:srgbClr val="904685">
                  <a:tint val="44500"/>
                  <a:satMod val="160000"/>
                </a:srgbClr>
              </a:gs>
              <a:gs pos="100000">
                <a:srgbClr val="904685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Отношение к продукту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(обратная связь)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85728"/>
            <a:ext cx="7438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Необходимое условие творческого проекта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этап: «организационно-подготовительный»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00B0F0"/>
                </a:solidFill>
              </a:rPr>
              <a:t>ИССЛЕДОВАНИЕ</a:t>
            </a:r>
          </a:p>
          <a:p>
            <a:pPr>
              <a:buNone/>
            </a:pPr>
            <a:r>
              <a:rPr lang="ru-RU" sz="3200" dirty="0" smtClean="0"/>
              <a:t>Слово «</a:t>
            </a:r>
            <a:r>
              <a:rPr lang="ru-RU" sz="3200" dirty="0" err="1" smtClean="0"/>
              <a:t>декупаж</a:t>
            </a:r>
            <a:r>
              <a:rPr lang="ru-RU" sz="3200" dirty="0" smtClean="0"/>
              <a:t>» в переводе с французского означает «вырезать».</a:t>
            </a:r>
          </a:p>
          <a:p>
            <a:pPr>
              <a:buNone/>
            </a:pPr>
            <a:r>
              <a:rPr lang="ru-RU" sz="3200" dirty="0" smtClean="0"/>
              <a:t>Первые изделия появились  в конце 15 века. И по своему первоначальному замыслу были подделкой инкрустации, которая в то время пользовалась огромной популярностью.  Такие предметы были редкостью и очень дорого стоили. Благодаря предприимчивым мастерам и появился </a:t>
            </a:r>
            <a:r>
              <a:rPr lang="ru-RU" sz="3200" dirty="0" err="1" smtClean="0"/>
              <a:t>декупаж</a:t>
            </a:r>
            <a:r>
              <a:rPr lang="ru-RU" sz="3200" dirty="0" smtClean="0"/>
              <a:t>. На мебель местного производства наклеивали рисунки и покрывали многочисленными слоями лака. Идею подхватили и развили венецианские мастера. Их работы до сих пор можно встретить в крупных музеях.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467600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ПОДГОТОВКА МАТЕРИАЛОВ И ИНСТРУМЕНТОВ</a:t>
            </a:r>
          </a:p>
          <a:p>
            <a:pPr>
              <a:buNone/>
            </a:pPr>
            <a:r>
              <a:rPr lang="ru-RU" dirty="0" smtClean="0"/>
              <a:t>1. объект для </a:t>
            </a:r>
            <a:r>
              <a:rPr lang="ru-RU" dirty="0" err="1" smtClean="0"/>
              <a:t>декупирования</a:t>
            </a:r>
            <a:r>
              <a:rPr lang="ru-RU" dirty="0" smtClean="0"/>
              <a:t> (заготовка из дерева) </a:t>
            </a:r>
          </a:p>
          <a:p>
            <a:pPr>
              <a:buNone/>
            </a:pPr>
            <a:r>
              <a:rPr lang="ru-RU" dirty="0" smtClean="0"/>
              <a:t>2. салфетка с рисунком </a:t>
            </a:r>
          </a:p>
          <a:p>
            <a:pPr>
              <a:buNone/>
            </a:pPr>
            <a:r>
              <a:rPr lang="ru-RU" dirty="0" smtClean="0"/>
              <a:t>3. фен</a:t>
            </a:r>
          </a:p>
          <a:p>
            <a:pPr>
              <a:buNone/>
            </a:pPr>
            <a:r>
              <a:rPr lang="ru-RU" dirty="0" smtClean="0"/>
              <a:t>4. акриловый грунт </a:t>
            </a:r>
          </a:p>
          <a:p>
            <a:pPr>
              <a:buNone/>
            </a:pPr>
            <a:r>
              <a:rPr lang="ru-RU" dirty="0" smtClean="0"/>
              <a:t>5. акриловые краски</a:t>
            </a:r>
          </a:p>
          <a:p>
            <a:pPr>
              <a:buNone/>
            </a:pPr>
            <a:r>
              <a:rPr lang="ru-RU" dirty="0" smtClean="0"/>
              <a:t>6. клей ПВА </a:t>
            </a:r>
          </a:p>
          <a:p>
            <a:pPr>
              <a:buNone/>
            </a:pPr>
            <a:r>
              <a:rPr lang="ru-RU" dirty="0" smtClean="0"/>
              <a:t>7. кисти мягкие</a:t>
            </a:r>
          </a:p>
          <a:p>
            <a:pPr>
              <a:buNone/>
            </a:pPr>
            <a:r>
              <a:rPr lang="ru-RU" dirty="0" smtClean="0"/>
              <a:t>8. лак акриловый </a:t>
            </a:r>
          </a:p>
          <a:p>
            <a:pPr>
              <a:buNone/>
            </a:pPr>
            <a:r>
              <a:rPr lang="ru-RU" dirty="0" smtClean="0"/>
              <a:t>9. </a:t>
            </a:r>
            <a:r>
              <a:rPr lang="ru-RU" dirty="0"/>
              <a:t>маникюрные ножницы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48342"/>
            <a:ext cx="3550016" cy="27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62865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ВЫБОР ЛУЧШЕЙ ИДЕИ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071942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Прямой </a:t>
            </a:r>
            <a:r>
              <a:rPr lang="ru-RU" sz="2400" dirty="0" err="1" smtClean="0"/>
              <a:t>декупаж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3000372"/>
            <a:ext cx="2911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Обратный </a:t>
            </a:r>
            <a:r>
              <a:rPr lang="ru-RU" sz="2400" dirty="0" err="1" smtClean="0"/>
              <a:t>декупаж</a:t>
            </a:r>
            <a:endParaRPr lang="ru-RU" sz="2400" dirty="0"/>
          </a:p>
        </p:txBody>
      </p:sp>
      <p:pic>
        <p:nvPicPr>
          <p:cNvPr id="1026" name="Picture 2" descr="D:\2011-2012\2012 фото\SDC11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478945" cy="2985964"/>
          </a:xfrm>
          <a:prstGeom prst="rect">
            <a:avLst/>
          </a:prstGeom>
          <a:noFill/>
        </p:spPr>
      </p:pic>
      <p:pic>
        <p:nvPicPr>
          <p:cNvPr id="10" name="Picture 2" descr="D:\2011-2012\мастер-класс\SDC1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3384" y="3857628"/>
            <a:ext cx="365202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390</TotalTime>
  <Words>488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Творческий проект «сувенир в технике «декупаж»</vt:lpstr>
      <vt:lpstr>Декоративно-прикладное искусство (ДПИ)</vt:lpstr>
      <vt:lpstr>Слайд 3</vt:lpstr>
      <vt:lpstr>Что же такое hand made?</vt:lpstr>
      <vt:lpstr>Творческий проект</vt:lpstr>
      <vt:lpstr>Слайд 6</vt:lpstr>
      <vt:lpstr>1 этап: «организационно-подготовительный»</vt:lpstr>
      <vt:lpstr>Слайд 8</vt:lpstr>
      <vt:lpstr>Слайд 9</vt:lpstr>
      <vt:lpstr>2 этап: «Технологический»</vt:lpstr>
      <vt:lpstr>Слайд 11</vt:lpstr>
      <vt:lpstr>Слайд 12</vt:lpstr>
      <vt:lpstr>3 этап: «Заключительный»</vt:lpstr>
      <vt:lpstr>Творческие работы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«сувенир в технике «декупаж»</dc:title>
  <cp:lastModifiedBy>Пользователь</cp:lastModifiedBy>
  <cp:revision>11</cp:revision>
  <dcterms:modified xsi:type="dcterms:W3CDTF">2013-01-30T07:57:51Z</dcterms:modified>
</cp:coreProperties>
</file>