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78" r:id="rId2"/>
    <p:sldId id="256" r:id="rId3"/>
    <p:sldId id="279" r:id="rId4"/>
    <p:sldId id="257" r:id="rId5"/>
    <p:sldId id="258" r:id="rId6"/>
    <p:sldId id="259" r:id="rId7"/>
    <p:sldId id="280" r:id="rId8"/>
    <p:sldId id="276" r:id="rId9"/>
    <p:sldId id="260" r:id="rId10"/>
    <p:sldId id="275" r:id="rId11"/>
    <p:sldId id="261" r:id="rId12"/>
    <p:sldId id="281" r:id="rId13"/>
    <p:sldId id="262" r:id="rId14"/>
    <p:sldId id="263" r:id="rId15"/>
    <p:sldId id="264" r:id="rId16"/>
    <p:sldId id="265" r:id="rId17"/>
    <p:sldId id="282" r:id="rId18"/>
    <p:sldId id="277" r:id="rId19"/>
    <p:sldId id="266" r:id="rId20"/>
    <p:sldId id="283" r:id="rId21"/>
    <p:sldId id="269" r:id="rId22"/>
    <p:sldId id="267" r:id="rId23"/>
    <p:sldId id="270" r:id="rId24"/>
    <p:sldId id="271" r:id="rId25"/>
    <p:sldId id="268" r:id="rId26"/>
    <p:sldId id="284" r:id="rId27"/>
    <p:sldId id="285" r:id="rId28"/>
    <p:sldId id="288" r:id="rId29"/>
    <p:sldId id="286" r:id="rId30"/>
    <p:sldId id="287" r:id="rId31"/>
    <p:sldId id="272" r:id="rId32"/>
    <p:sldId id="289" r:id="rId33"/>
    <p:sldId id="290" r:id="rId34"/>
    <p:sldId id="291" r:id="rId35"/>
    <p:sldId id="292" r:id="rId36"/>
    <p:sldId id="27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1B6F23"/>
    <a:srgbClr val="FD9A73"/>
    <a:srgbClr val="D69792"/>
    <a:srgbClr val="FAA0DC"/>
    <a:srgbClr val="9A79A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38" autoAdjust="0"/>
  </p:normalViewPr>
  <p:slideViewPr>
    <p:cSldViewPr>
      <p:cViewPr varScale="1">
        <p:scale>
          <a:sx n="55" d="100"/>
          <a:sy n="55" d="100"/>
        </p:scale>
        <p:origin x="-110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4997B3-DC14-4F65-B96F-80FCDB867BC9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C29903-E135-4C1E-BC59-9EC0718C9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A98DF7-53BC-4CFD-88F3-2FFF3C7FFF0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1C5787-2583-4016-822F-9665104F7E7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E129-6B04-494C-98FB-C010BEBC3583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D9CA3-A79C-420A-8776-CD30D1E62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9DA1C-710C-4DF2-B85C-A04474E22A20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73309-B2A6-44A6-9043-5C5B144E0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E935E-59C1-4D26-A780-6A77A2D11FA2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60DDA-903F-4C3F-8DF6-CEAEC65AB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58AB-81FC-4DB5-A762-6031AFE96C52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B483-8C55-43BA-B2E9-6F0A28243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49890-7853-411B-B907-23AD314DA225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BD7BE-4F62-4B39-8952-530EF8D9B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FC1E5-CFDC-4C2D-9125-5D638A9261C4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2DDC-A429-40AC-87E1-3373C8436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31F3D-53A3-47A7-A474-1409B999F329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611E-8BE5-40A5-9A37-82AD7A4E6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F2A4B-D5D7-45FA-8673-38D903FB1502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003D-2DB4-4A47-8469-FD0EF45C8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4BE0A-0531-4A27-8A28-FB904E6E438E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A7B-88DF-4531-86FB-F6C961F4B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A58EE-E647-4E8A-9EE2-74384649BBF1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A1271-46A0-41FF-BA9C-9C6BAEC85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A925-C622-4E0D-A6E1-6B099FB65A27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E1BC-4490-40A7-908B-1B2A24407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03AD0A-25C0-4469-8788-9F8B875BD43D}" type="datetimeFigureOut">
              <a:rPr lang="ru-RU"/>
              <a:pPr>
                <a:defRPr/>
              </a:pPr>
              <a:t>30.07.2013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88D568-1DBA-4D8C-B368-B0F0CDD4FD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2" name="Полилиния 11"/>
            <p:cNvGrpSpPr>
              <a:grpSpLocks/>
            </p:cNvGrpSpPr>
            <p:nvPr/>
          </p:nvGrpSpPr>
          <p:grpSpPr bwMode="auto">
            <a:xfrm>
              <a:off x="-6124" y="-10242"/>
              <a:ext cx="9137904" cy="1048512"/>
              <a:chOff x="-6096" y="-24384"/>
              <a:chExt cx="9137904" cy="1048512"/>
            </a:xfrm>
          </p:grpSpPr>
          <p:pic>
            <p:nvPicPr>
              <p:cNvPr id="1034" name="Полилиния 11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</p:spPr>
          </p:pic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29294" y="42167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onstantia" pitchFamily="18" charset="0"/>
                </a:endParaRPr>
              </a:p>
            </p:txBody>
          </p:sp>
        </p:grp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3" r:id="rId2"/>
    <p:sldLayoutId id="2147483745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46" r:id="rId9"/>
    <p:sldLayoutId id="2147483737" r:id="rId10"/>
    <p:sldLayoutId id="214748373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D2DA7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D2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FADA7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Music\&#1050;&#1088;&#1072;&#1089;&#1080;&#1074;&#1072;&#1103;%20&#1084;&#1091;&#1079;&#1099;&#1082;&#1072;\&#1052;&#1091;&#1079;&#1099;&#1082;&#1072;%20&#1082;%20&#1087;&#1088;&#1077;&#1079;&#1077;&#1085;&#1090;&#1072;&#1094;&#1080;&#1080;&#1044;&#1077;&#1085;%20&#1087;&#1090;&#1080;&#1094;\&#1087;&#1077;&#1085;&#1080;&#1077;%20&#1087;&#1090;&#1080;&#1094;%20&#1074;%20&#1083;&#1077;&#1089;&#1091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Music\&#1050;&#1088;&#1072;&#1089;&#1080;&#1074;&#1072;&#1103;%20&#1084;&#1091;&#1079;&#1099;&#1082;&#1072;\&#1052;&#1091;&#1079;&#1099;&#1082;&#1072;%20&#1082;%20&#1087;&#1088;&#1077;&#1079;&#1077;&#1085;&#1090;&#1072;&#1094;&#1080;&#1080;&#1044;&#1077;&#1085;%20&#1087;&#1090;&#1080;&#1094;\&#1087;&#1077;&#1085;&#1080;&#1077;%20&#1089;&#1086;&#1083;&#1086;&#1074;&#1100;&#1103;%2013%20&#1089;&#1077;&#1082;..mp3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Desktop\&#1052;&#1072;&#1090;&#1077;&#1088;&#1080;&#1072;&#1083;%20&#1082;&#1086;%20&#1044;&#1085;&#1102;%20&#1087;&#1090;&#1080;&#1094;\&#1055;&#1088;&#1080;&#1083;&#1086;&#1078;&#1077;&#1085;&#1080;&#1103;\&#1040;&#1083;&#1103;&#1073;&#1100;&#1077;&#1074;%20-%20&#1057;&#1086;&#1083;&#1086;&#1074;&#1077;&#1081;.mp3" TargetMode="Externa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Desktop\&#1052;&#1072;&#1090;&#1077;&#1088;&#1080;&#1072;&#1083;%20&#1082;&#1086;%20&#1044;&#1085;&#1102;%20&#1087;&#1090;&#1080;&#1094;\&#1055;&#1088;&#1080;&#1083;&#1086;&#1078;&#1077;&#1085;&#1080;&#1103;\&#1087;&#1077;&#1085;&#1080;&#1077;%20&#1082;&#1091;&#1082;&#1091;&#1096;&#1082;&#1080;%2010%20&#1089;&#1077;&#1082;.mp3" TargetMode="Externa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Music\&#1050;&#1088;&#1072;&#1089;&#1080;&#1074;&#1072;&#1103;%20&#1084;&#1091;&#1079;&#1099;&#1082;&#1072;\&#1052;&#1091;&#1079;&#1099;&#1082;&#1072;%20&#1082;%20&#1087;&#1088;&#1077;&#1079;&#1077;&#1085;&#1090;&#1072;&#1094;&#1080;&#1080;&#1044;&#1077;&#1085;%20&#1087;&#1090;&#1080;&#1094;\&#1063;&#1072;&#1081;&#1082;&#1086;&#1074;&#1089;&#1082;&#1080;&#1081;-&#1051;&#1077;&#1073;&#1077;&#1076;&#1080;&#1085;&#1086;&#1077;%20&#1086;&#1079;&#1077;&#1088;&#1086;.mp3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0;&#1057;&#1052;\Music\&#1050;&#1088;&#1072;&#1089;&#1080;&#1074;&#1072;&#1103;%20&#1084;&#1091;&#1079;&#1099;&#1082;&#1072;\&#1052;&#1091;&#1079;&#1099;&#1082;&#1072;%20&#1082;%20&#1087;&#1088;&#1077;&#1079;&#1077;&#1085;&#1090;&#1072;&#1094;&#1080;&#1080;&#1044;&#1077;&#1085;%20&#1087;&#1090;&#1080;&#1094;\&#1040;&#1085;&#1076;&#1088;&#1077;&#1081;%20&#1052;&#1072;&#1088;&#1090;&#1099;&#1085;&#1086;&#1074;-&#1051;&#1077;&#1073;&#1077;&#1076;&#1080;&#1085;&#1072;&#1103;%20&#1074;&#1077;&#1088;&#1085;&#1086;&#1089;&#1090;&#1100;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 descr="2024102f56597a0b35b83a1115859740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0618">
            <a:off x="5300663" y="1766888"/>
            <a:ext cx="34401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4" descr="sova1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221163"/>
            <a:ext cx="19446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7188" y="523875"/>
            <a:ext cx="5383212" cy="1354138"/>
          </a:xfrm>
          <a:prstGeom prst="rect">
            <a:avLst/>
          </a:prstGeom>
          <a:noFill/>
        </p:spPr>
      </p:pic>
      <p:pic>
        <p:nvPicPr>
          <p:cNvPr id="7" name="пение птиц в лес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14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468313" y="2492375"/>
            <a:ext cx="48974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70C0"/>
                </a:solidFill>
                <a:latin typeface="Monotype Corsiva" pitchFamily="66" charset="0"/>
              </a:rPr>
              <a:t>Птицы – волшебное украшение природы,</a:t>
            </a:r>
          </a:p>
          <a:p>
            <a:r>
              <a:rPr lang="ru-RU" sz="2400" b="1">
                <a:solidFill>
                  <a:srgbClr val="0070C0"/>
                </a:solidFill>
                <a:latin typeface="Monotype Corsiva" pitchFamily="66" charset="0"/>
              </a:rPr>
              <a:t>они самые трудолюбивые её работники.</a:t>
            </a:r>
          </a:p>
        </p:txBody>
      </p:sp>
      <p:sp>
        <p:nvSpPr>
          <p:cNvPr id="14342" name="TextBox 12"/>
          <p:cNvSpPr txBox="1">
            <a:spLocks noChangeArrowheads="1"/>
          </p:cNvSpPr>
          <p:nvPr/>
        </p:nvSpPr>
        <p:spPr bwMode="auto">
          <a:xfrm>
            <a:off x="0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Biology\птица-солов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706438"/>
            <a:ext cx="7607300" cy="5561012"/>
          </a:xfrm>
          <a:prstGeom prst="rect">
            <a:avLst/>
          </a:prstGeom>
          <a:noFill/>
        </p:spPr>
      </p:pic>
      <p:sp>
        <p:nvSpPr>
          <p:cNvPr id="23554" name="TextBox 9"/>
          <p:cNvSpPr txBox="1">
            <a:spLocks noChangeArrowheads="1"/>
          </p:cNvSpPr>
          <p:nvPr/>
        </p:nvSpPr>
        <p:spPr bwMode="auto">
          <a:xfrm>
            <a:off x="3995738" y="6237288"/>
            <a:ext cx="1204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Соловей</a:t>
            </a:r>
          </a:p>
        </p:txBody>
      </p:sp>
      <p:pic>
        <p:nvPicPr>
          <p:cNvPr id="4" name="пение соловья 13 сек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10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3779838" y="6308725"/>
            <a:ext cx="1204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Соловей</a:t>
            </a:r>
          </a:p>
        </p:txBody>
      </p:sp>
      <p:pic>
        <p:nvPicPr>
          <p:cNvPr id="1026" name="Picture 2" descr="C:\Users\АСМ\Documents\1_24 солов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3" y="560388"/>
            <a:ext cx="8120062" cy="5962650"/>
          </a:xfrm>
          <a:prstGeom prst="rect">
            <a:avLst/>
          </a:prstGeom>
          <a:noFill/>
        </p:spPr>
      </p:pic>
      <p:pic>
        <p:nvPicPr>
          <p:cNvPr id="4" name="Алябьев - Солов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5195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188913"/>
            <a:ext cx="741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11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1285875"/>
            <a:ext cx="9205913" cy="2974975"/>
          </a:xfrm>
          <a:prstGeom prst="rect">
            <a:avLst/>
          </a:prstGeom>
          <a:noFill/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0" y="260350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12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Biology\Воробей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414338"/>
            <a:ext cx="4237037" cy="30607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8175" y="3213100"/>
            <a:ext cx="10922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Воробей</a:t>
            </a:r>
          </a:p>
        </p:txBody>
      </p:sp>
      <p:pic>
        <p:nvPicPr>
          <p:cNvPr id="7171" name="Picture 3" descr="C:\Users\User\Desktop\Biology\1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450" y="560388"/>
            <a:ext cx="3876675" cy="30845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56325" y="3357563"/>
            <a:ext cx="9588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Зяблик</a:t>
            </a:r>
          </a:p>
        </p:txBody>
      </p:sp>
      <p:pic>
        <p:nvPicPr>
          <p:cNvPr id="7172" name="Picture 4" descr="C:\Users\User\Desktop\Biology\Goose in Flow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3371850"/>
            <a:ext cx="4206875" cy="32670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95513" y="6381750"/>
            <a:ext cx="64611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Гусь</a:t>
            </a:r>
          </a:p>
        </p:txBody>
      </p:sp>
      <p:pic>
        <p:nvPicPr>
          <p:cNvPr id="13" name="Picture 4" descr="C:\Users\User\Desktop\Biology\Tree Swallow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25" y="3511550"/>
            <a:ext cx="4102100" cy="3230563"/>
          </a:xfrm>
          <a:prstGeom prst="rect">
            <a:avLst/>
          </a:prstGeom>
          <a:noFill/>
        </p:spPr>
      </p:pic>
      <p:sp>
        <p:nvSpPr>
          <p:cNvPr id="26632" name="TextBox 13"/>
          <p:cNvSpPr txBox="1">
            <a:spLocks noChangeArrowheads="1"/>
          </p:cNvSpPr>
          <p:nvPr/>
        </p:nvSpPr>
        <p:spPr bwMode="auto">
          <a:xfrm>
            <a:off x="5867400" y="6519863"/>
            <a:ext cx="1184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Ласточка</a:t>
            </a:r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13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1212850"/>
            <a:ext cx="8351837" cy="2974975"/>
          </a:xfrm>
          <a:prstGeom prst="rect">
            <a:avLst/>
          </a:prstGeom>
          <a:noFill/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14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 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7250" y="908050"/>
            <a:ext cx="2554288" cy="21637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050" y="3500438"/>
            <a:ext cx="69691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75463" y="3068638"/>
            <a:ext cx="8731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Стриж</a:t>
            </a:r>
          </a:p>
        </p:txBody>
      </p:sp>
      <p:pic>
        <p:nvPicPr>
          <p:cNvPr id="9221" name="Picture 5" descr="C:\Users\User\Desktop\Biology\89246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144963"/>
            <a:ext cx="2987675" cy="223678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38" y="6357938"/>
            <a:ext cx="141446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Жаворонок</a:t>
            </a:r>
          </a:p>
        </p:txBody>
      </p:sp>
      <p:pic>
        <p:nvPicPr>
          <p:cNvPr id="9222" name="Picture 6" descr="C:\Users\User\Desktop\Biology\l.megarhynch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3571875"/>
            <a:ext cx="3535362" cy="28844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643688" y="6429375"/>
            <a:ext cx="108902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Соловей</a:t>
            </a:r>
          </a:p>
        </p:txBody>
      </p:sp>
      <p:pic>
        <p:nvPicPr>
          <p:cNvPr id="12" name="Рисунок 11" descr="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908050"/>
            <a:ext cx="3316288" cy="2560638"/>
          </a:xfrm>
          <a:prstGeom prst="rect">
            <a:avLst/>
          </a:prstGeom>
          <a:noFill/>
        </p:spPr>
      </p:pic>
      <p:sp>
        <p:nvSpPr>
          <p:cNvPr id="28681" name="TextBox 1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15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ser\Desktop\Biology\soroka+ptitci+soroki+27123943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5038" y="1689100"/>
            <a:ext cx="5334000" cy="27495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940425" y="4437063"/>
            <a:ext cx="95091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Сорока</a:t>
            </a:r>
          </a:p>
        </p:txBody>
      </p:sp>
      <p:pic>
        <p:nvPicPr>
          <p:cNvPr id="10245" name="Picture 5" descr="C:\Users\User\Desktop\Biology\Сова-картинки-песочница-43085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55650" y="1689100"/>
            <a:ext cx="4614863" cy="41751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92275" y="5876925"/>
            <a:ext cx="69532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Сова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16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925" y="1139825"/>
            <a:ext cx="6297613" cy="6669088"/>
          </a:xfrm>
          <a:prstGeom prst="rect">
            <a:avLst/>
          </a:prstGeom>
          <a:noFill/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17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lamingo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628650"/>
            <a:ext cx="7924800" cy="5534025"/>
          </a:xfrm>
          <a:prstGeom prst="rect">
            <a:avLst/>
          </a:prstGeom>
          <a:noFill/>
        </p:spPr>
      </p:pic>
      <p:sp>
        <p:nvSpPr>
          <p:cNvPr id="31746" name="TextBox 7"/>
          <p:cNvSpPr txBox="1">
            <a:spLocks noChangeArrowheads="1"/>
          </p:cNvSpPr>
          <p:nvPr/>
        </p:nvSpPr>
        <p:spPr bwMode="auto">
          <a:xfrm>
            <a:off x="3132138" y="6092825"/>
            <a:ext cx="2525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Розовый фламинго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18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Biology\20090502-b_6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0150" y="633413"/>
            <a:ext cx="6700838" cy="59007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7625" y="6286500"/>
            <a:ext cx="112553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Кукушка</a:t>
            </a:r>
          </a:p>
        </p:txBody>
      </p:sp>
      <p:pic>
        <p:nvPicPr>
          <p:cNvPr id="4" name="пение кукушки 10 сек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19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iology\265px-European_Starling_2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828675"/>
            <a:ext cx="2108200" cy="3054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75" y="3786188"/>
            <a:ext cx="10826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Скворец</a:t>
            </a:r>
          </a:p>
        </p:txBody>
      </p:sp>
      <p:pic>
        <p:nvPicPr>
          <p:cNvPr id="1027" name="Picture 3" descr="C:\Users\User\Desktop\Biology\46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981075"/>
            <a:ext cx="3309937" cy="28162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43313" y="3786188"/>
            <a:ext cx="67945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Грач</a:t>
            </a:r>
          </a:p>
        </p:txBody>
      </p:sp>
      <p:pic>
        <p:nvPicPr>
          <p:cNvPr id="1028" name="Picture 4" descr="C:\Users\User\Desktop\Biology\33773_1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7413" y="1457325"/>
            <a:ext cx="3097212" cy="23891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858000" y="3714750"/>
            <a:ext cx="13763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Трясогузка</a:t>
            </a:r>
          </a:p>
        </p:txBody>
      </p:sp>
      <p:pic>
        <p:nvPicPr>
          <p:cNvPr id="1029" name="Picture 5" descr="C:\Users\User\Desktop\Biology\lastochka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3938" y="4114800"/>
            <a:ext cx="3109912" cy="238918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28813" y="6429375"/>
            <a:ext cx="1182687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Ласточка</a:t>
            </a:r>
          </a:p>
        </p:txBody>
      </p:sp>
      <p:pic>
        <p:nvPicPr>
          <p:cNvPr id="1030" name="Picture 6" descr="C:\Users\User\Desktop\Biology\091da70a9e172c7aeea5cf3b2d7c239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6475" y="4114800"/>
            <a:ext cx="3121025" cy="239553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000750" y="6429375"/>
            <a:ext cx="873125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Стриж</a:t>
            </a:r>
          </a:p>
        </p:txBody>
      </p:sp>
      <p:sp>
        <p:nvSpPr>
          <p:cNvPr id="15371" name="TextBox 14"/>
          <p:cNvSpPr txBox="1">
            <a:spLocks noChangeArrowheads="1"/>
          </p:cNvSpPr>
          <p:nvPr/>
        </p:nvSpPr>
        <p:spPr bwMode="auto">
          <a:xfrm>
            <a:off x="0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706438"/>
            <a:ext cx="6681788" cy="568166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7625" y="6286500"/>
            <a:ext cx="112553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u="sng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Кукушка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20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1212850"/>
            <a:ext cx="6784975" cy="2974975"/>
          </a:xfrm>
          <a:prstGeom prst="rect">
            <a:avLst/>
          </a:prstGeom>
          <a:noFill/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21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8175" y="3357563"/>
            <a:ext cx="72866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Орел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0425" y="3429000"/>
            <a:ext cx="154781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Буревестник</a:t>
            </a:r>
          </a:p>
        </p:txBody>
      </p:sp>
      <p:pic>
        <p:nvPicPr>
          <p:cNvPr id="6" name="Рисунок 5" descr="38-350x2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560388"/>
            <a:ext cx="4084637" cy="3011487"/>
          </a:xfrm>
          <a:prstGeom prst="rect">
            <a:avLst/>
          </a:prstGeom>
          <a:noFill/>
        </p:spPr>
      </p:pic>
      <p:pic>
        <p:nvPicPr>
          <p:cNvPr id="8" name="Рисунок 7" descr="burevestnik2_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338" y="487363"/>
            <a:ext cx="4664075" cy="3127375"/>
          </a:xfrm>
          <a:prstGeom prst="rect">
            <a:avLst/>
          </a:prstGeom>
          <a:noFill/>
        </p:spPr>
      </p:pic>
      <p:pic>
        <p:nvPicPr>
          <p:cNvPr id="19" name="Рисунок 18" descr="M Стриж 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238" y="3584575"/>
            <a:ext cx="5138737" cy="2932113"/>
          </a:xfrm>
          <a:prstGeom prst="rect">
            <a:avLst/>
          </a:prstGeom>
          <a:noFill/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979613" y="6308725"/>
            <a:ext cx="873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Стриж</a:t>
            </a:r>
          </a:p>
        </p:txBody>
      </p:sp>
      <p:pic>
        <p:nvPicPr>
          <p:cNvPr id="21" name="Рисунок 20" descr="полярная крачка 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0813" y="3584575"/>
            <a:ext cx="3767137" cy="2944813"/>
          </a:xfrm>
          <a:prstGeom prst="rect">
            <a:avLst/>
          </a:prstGeom>
          <a:noFill/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011863" y="6308725"/>
            <a:ext cx="2051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Полярная крачка</a:t>
            </a: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22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Biology\4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8" y="590550"/>
            <a:ext cx="3962400" cy="32432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1127376">
            <a:off x="1638300" y="3484563"/>
            <a:ext cx="83978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Дрозд</a:t>
            </a:r>
          </a:p>
        </p:txBody>
      </p:sp>
      <p:pic>
        <p:nvPicPr>
          <p:cNvPr id="15363" name="Picture 3" descr="C:\Users\User\Desktop\Biology\7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38125"/>
            <a:ext cx="4578350" cy="39798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410088">
            <a:off x="6459538" y="3584575"/>
            <a:ext cx="1433512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Свиристель</a:t>
            </a:r>
          </a:p>
        </p:txBody>
      </p:sp>
      <p:sp>
        <p:nvSpPr>
          <p:cNvPr id="7" name="Прямоугольник 6"/>
          <p:cNvSpPr/>
          <p:nvPr/>
        </p:nvSpPr>
        <p:spPr>
          <a:xfrm rot="21258865">
            <a:off x="1417638" y="6296025"/>
            <a:ext cx="1211262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Кедровка</a:t>
            </a:r>
          </a:p>
        </p:txBody>
      </p:sp>
      <p:sp>
        <p:nvSpPr>
          <p:cNvPr id="9" name="Прямоугольник 8"/>
          <p:cNvSpPr/>
          <p:nvPr/>
        </p:nvSpPr>
        <p:spPr>
          <a:xfrm rot="533532">
            <a:off x="6610350" y="6153150"/>
            <a:ext cx="80168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Клест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27538" y="6308725"/>
            <a:ext cx="10922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Сойка</a:t>
            </a:r>
          </a:p>
        </p:txBody>
      </p:sp>
      <p:pic>
        <p:nvPicPr>
          <p:cNvPr id="14" name="Рисунок 13" descr="Сойка 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9450" y="3054350"/>
            <a:ext cx="3168650" cy="3181350"/>
          </a:xfrm>
          <a:prstGeom prst="rect">
            <a:avLst/>
          </a:prstGeom>
          <a:noFill/>
        </p:spPr>
      </p:pic>
      <p:pic>
        <p:nvPicPr>
          <p:cNvPr id="13" name="Рисунок 12" descr="клес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4988" y="3517900"/>
            <a:ext cx="3651250" cy="3260725"/>
          </a:xfrm>
          <a:prstGeom prst="rect">
            <a:avLst/>
          </a:prstGeom>
          <a:noFill/>
        </p:spPr>
      </p:pic>
      <p:pic>
        <p:nvPicPr>
          <p:cNvPr id="15364" name="Picture 4" descr="C:\Users\User\Desktop\Biology\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" y="3700463"/>
            <a:ext cx="3713163" cy="2925762"/>
          </a:xfrm>
          <a:prstGeom prst="rect">
            <a:avLst/>
          </a:prstGeom>
          <a:noFill/>
        </p:spPr>
      </p:pic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23</a:t>
            </a: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Biology\4167333715_b5f32cd356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12875"/>
            <a:ext cx="66262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7625" y="6215063"/>
            <a:ext cx="12319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Колибри</a:t>
            </a: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24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Прямоугольник 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725" y="1285875"/>
            <a:ext cx="7121525" cy="5005388"/>
          </a:xfrm>
          <a:prstGeom prst="rect">
            <a:avLst/>
          </a:prstGeom>
          <a:noFill/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25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клест +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6550" y="2036763"/>
            <a:ext cx="2232025" cy="1816100"/>
          </a:xfrm>
          <a:prstGeom prst="rect">
            <a:avLst/>
          </a:prstGeom>
          <a:noFill/>
        </p:spPr>
      </p:pic>
      <p:pic>
        <p:nvPicPr>
          <p:cNvPr id="18" name="Рисунок 17" descr="пеликан 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2163" y="1096963"/>
            <a:ext cx="2011362" cy="1817687"/>
          </a:xfrm>
          <a:prstGeom prst="rect">
            <a:avLst/>
          </a:prstGeom>
          <a:noFill/>
        </p:spPr>
      </p:pic>
      <p:pic>
        <p:nvPicPr>
          <p:cNvPr id="3" name="Рисунок 2" descr="010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957263"/>
            <a:ext cx="2470150" cy="1987550"/>
          </a:xfrm>
          <a:prstGeom prst="rect">
            <a:avLst/>
          </a:prstGeom>
          <a:noFill/>
        </p:spPr>
      </p:pic>
      <p:pic>
        <p:nvPicPr>
          <p:cNvPr id="2" name="Рисунок 1" descr="008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1425" y="2609850"/>
            <a:ext cx="2116138" cy="2395538"/>
          </a:xfrm>
          <a:prstGeom prst="rect">
            <a:avLst/>
          </a:prstGeom>
          <a:noFill/>
        </p:spPr>
      </p:pic>
      <p:pic>
        <p:nvPicPr>
          <p:cNvPr id="4" name="Рисунок 3" descr="006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2163" y="3833813"/>
            <a:ext cx="2090737" cy="2103437"/>
          </a:xfrm>
          <a:prstGeom prst="rect">
            <a:avLst/>
          </a:prstGeom>
          <a:noFill/>
        </p:spPr>
      </p:pic>
      <p:pic>
        <p:nvPicPr>
          <p:cNvPr id="5" name="Рисунок 4" descr="009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1163" y="4267200"/>
            <a:ext cx="2151062" cy="2103438"/>
          </a:xfrm>
          <a:prstGeom prst="rect">
            <a:avLst/>
          </a:prstGeom>
          <a:noFill/>
        </p:spPr>
      </p:pic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107950" y="5949950"/>
            <a:ext cx="508317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cs typeface="Tahoma" pitchFamily="34" charset="0"/>
              </a:rPr>
              <a:t>Дать птицам названия (по порядку).</a:t>
            </a:r>
          </a:p>
          <a:p>
            <a:r>
              <a:rPr lang="ru-RU" sz="2000" b="1">
                <a:solidFill>
                  <a:srgbClr val="002060"/>
                </a:solidFill>
                <a:cs typeface="Tahoma" pitchFamily="34" charset="0"/>
              </a:rPr>
              <a:t>По клювам определить чем питаются.</a:t>
            </a: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395288" y="1196975"/>
            <a:ext cx="31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2771775" y="2852738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  <a:cs typeface="Tahoma" pitchFamily="34" charset="0"/>
              </a:rPr>
              <a:t>2</a:t>
            </a:r>
          </a:p>
        </p:txBody>
      </p:sp>
      <p:sp>
        <p:nvSpPr>
          <p:cNvPr id="40970" name="TextBox 9"/>
          <p:cNvSpPr txBox="1">
            <a:spLocks noChangeArrowheads="1"/>
          </p:cNvSpPr>
          <p:nvPr/>
        </p:nvSpPr>
        <p:spPr bwMode="auto">
          <a:xfrm>
            <a:off x="4787900" y="4005263"/>
            <a:ext cx="31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40971" name="TextBox 10"/>
          <p:cNvSpPr txBox="1">
            <a:spLocks noChangeArrowheads="1"/>
          </p:cNvSpPr>
          <p:nvPr/>
        </p:nvSpPr>
        <p:spPr bwMode="auto">
          <a:xfrm>
            <a:off x="7019925" y="4508500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40972" name="TextBox 11"/>
          <p:cNvSpPr txBox="1">
            <a:spLocks noChangeArrowheads="1"/>
          </p:cNvSpPr>
          <p:nvPr/>
        </p:nvSpPr>
        <p:spPr bwMode="auto">
          <a:xfrm>
            <a:off x="4859338" y="1268413"/>
            <a:ext cx="288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7088" y="2997200"/>
            <a:ext cx="73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Утка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32138" y="5084763"/>
            <a:ext cx="911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Дятел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48263" y="5949950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Ястреб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08850" y="6308725"/>
            <a:ext cx="1077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Синица</a:t>
            </a:r>
          </a:p>
        </p:txBody>
      </p:sp>
      <p:sp>
        <p:nvSpPr>
          <p:cNvPr id="40977" name="TextBox 19"/>
          <p:cNvSpPr txBox="1">
            <a:spLocks noChangeArrowheads="1"/>
          </p:cNvSpPr>
          <p:nvPr/>
        </p:nvSpPr>
        <p:spPr bwMode="auto">
          <a:xfrm>
            <a:off x="6875463" y="2133600"/>
            <a:ext cx="360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6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076825" y="2852738"/>
            <a:ext cx="1227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Пеликан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451725" y="3789363"/>
            <a:ext cx="877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Клест</a:t>
            </a:r>
          </a:p>
        </p:txBody>
      </p:sp>
      <p:sp>
        <p:nvSpPr>
          <p:cNvPr id="40980" name="TextBox 2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1249363"/>
            <a:ext cx="1700213" cy="1463675"/>
          </a:xfrm>
          <a:prstGeom prst="rect">
            <a:avLst/>
          </a:prstGeom>
          <a:noFill/>
        </p:spPr>
      </p:pic>
      <p:pic>
        <p:nvPicPr>
          <p:cNvPr id="3" name="Рисунок 2" descr="00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3438" y="1249363"/>
            <a:ext cx="1919287" cy="1463675"/>
          </a:xfrm>
          <a:prstGeom prst="rect">
            <a:avLst/>
          </a:prstGeom>
          <a:noFill/>
        </p:spPr>
      </p:pic>
      <p:pic>
        <p:nvPicPr>
          <p:cNvPr id="4" name="Рисунок 3" descr="00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175" y="1249363"/>
            <a:ext cx="1627188" cy="1470025"/>
          </a:xfrm>
          <a:prstGeom prst="rect">
            <a:avLst/>
          </a:prstGeom>
          <a:noFill/>
        </p:spPr>
      </p:pic>
      <p:pic>
        <p:nvPicPr>
          <p:cNvPr id="5" name="Рисунок 4" descr="004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2813" y="1249363"/>
            <a:ext cx="1285875" cy="1433512"/>
          </a:xfrm>
          <a:prstGeom prst="rect">
            <a:avLst/>
          </a:prstGeom>
          <a:noFill/>
        </p:spPr>
      </p:pic>
      <p:pic>
        <p:nvPicPr>
          <p:cNvPr id="6" name="Рисунок 5" descr="001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4113" y="1249363"/>
            <a:ext cx="1438275" cy="1414462"/>
          </a:xfrm>
          <a:prstGeom prst="rect">
            <a:avLst/>
          </a:prstGeom>
          <a:noFill/>
        </p:spPr>
      </p:pic>
      <p:pic>
        <p:nvPicPr>
          <p:cNvPr id="7" name="Рисунок 6" descr="011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4513" y="3876675"/>
            <a:ext cx="2189162" cy="2298700"/>
          </a:xfrm>
          <a:prstGeom prst="rect">
            <a:avLst/>
          </a:prstGeom>
          <a:noFill/>
        </p:spPr>
      </p:pic>
      <p:pic>
        <p:nvPicPr>
          <p:cNvPr id="8" name="Рисунок 7" descr="012.bm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65313" y="3316288"/>
            <a:ext cx="1938337" cy="2090737"/>
          </a:xfrm>
          <a:prstGeom prst="rect">
            <a:avLst/>
          </a:prstGeom>
          <a:noFill/>
        </p:spPr>
      </p:pic>
      <p:pic>
        <p:nvPicPr>
          <p:cNvPr id="9" name="Рисунок 8" descr="013.bm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94325" y="3389313"/>
            <a:ext cx="2043113" cy="2127250"/>
          </a:xfrm>
          <a:prstGeom prst="rect">
            <a:avLst/>
          </a:prstGeom>
          <a:noFill/>
        </p:spPr>
      </p:pic>
      <p:pic>
        <p:nvPicPr>
          <p:cNvPr id="10" name="Рисунок 9" descr="014.bmp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5888" y="3724275"/>
            <a:ext cx="2249487" cy="2286000"/>
          </a:xfrm>
          <a:prstGeom prst="rect">
            <a:avLst/>
          </a:prstGeom>
          <a:noFill/>
        </p:spPr>
      </p:pic>
      <p:pic>
        <p:nvPicPr>
          <p:cNvPr id="11" name="Рисунок 10" descr="015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33813" y="3267075"/>
            <a:ext cx="1543050" cy="1804988"/>
          </a:xfrm>
          <a:prstGeom prst="rect">
            <a:avLst/>
          </a:prstGeom>
          <a:noFill/>
        </p:spPr>
      </p:pic>
      <p:sp>
        <p:nvSpPr>
          <p:cNvPr id="41995" name="TextBox 11"/>
          <p:cNvSpPr txBox="1">
            <a:spLocks noChangeArrowheads="1"/>
          </p:cNvSpPr>
          <p:nvPr/>
        </p:nvSpPr>
        <p:spPr bwMode="auto">
          <a:xfrm>
            <a:off x="971550" y="2781300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41996" name="TextBox 12"/>
          <p:cNvSpPr txBox="1">
            <a:spLocks noChangeArrowheads="1"/>
          </p:cNvSpPr>
          <p:nvPr/>
        </p:nvSpPr>
        <p:spPr bwMode="auto">
          <a:xfrm>
            <a:off x="2916238" y="2781300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41997" name="TextBox 13"/>
          <p:cNvSpPr txBox="1">
            <a:spLocks noChangeArrowheads="1"/>
          </p:cNvSpPr>
          <p:nvPr/>
        </p:nvSpPr>
        <p:spPr bwMode="auto">
          <a:xfrm>
            <a:off x="4932363" y="2781300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41998" name="TextBox 14"/>
          <p:cNvSpPr txBox="1">
            <a:spLocks noChangeArrowheads="1"/>
          </p:cNvSpPr>
          <p:nvPr/>
        </p:nvSpPr>
        <p:spPr bwMode="auto">
          <a:xfrm>
            <a:off x="6516688" y="2781300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41999" name="TextBox 15"/>
          <p:cNvSpPr txBox="1">
            <a:spLocks noChangeArrowheads="1"/>
          </p:cNvSpPr>
          <p:nvPr/>
        </p:nvSpPr>
        <p:spPr bwMode="auto">
          <a:xfrm>
            <a:off x="8101013" y="2781300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7030A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42000" name="TextBox 16"/>
          <p:cNvSpPr txBox="1">
            <a:spLocks noChangeArrowheads="1"/>
          </p:cNvSpPr>
          <p:nvPr/>
        </p:nvSpPr>
        <p:spPr bwMode="auto">
          <a:xfrm>
            <a:off x="395288" y="5805488"/>
            <a:ext cx="8566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            Каким птицам принадлежат эти конечности?</a:t>
            </a:r>
          </a:p>
          <a:p>
            <a:r>
              <a:rPr lang="ru-RU" sz="20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Какая связь между строением конечностей и образом жизни?</a:t>
            </a:r>
          </a:p>
        </p:txBody>
      </p:sp>
      <p:sp>
        <p:nvSpPr>
          <p:cNvPr id="42001" name="TextBox 17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27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 (2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713" y="884238"/>
            <a:ext cx="3906837" cy="5522912"/>
          </a:xfrm>
          <a:prstGeom prst="rect">
            <a:avLst/>
          </a:prstGeom>
          <a:noFill/>
        </p:spPr>
      </p:pic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5364163" y="1052513"/>
            <a:ext cx="27098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70C0"/>
                </a:solidFill>
              </a:rPr>
              <a:t>Из каких частей </a:t>
            </a:r>
          </a:p>
          <a:p>
            <a:r>
              <a:rPr lang="ru-RU" sz="2400" b="1">
                <a:solidFill>
                  <a:srgbClr val="0070C0"/>
                </a:solidFill>
              </a:rPr>
              <a:t>     тела  птиц</a:t>
            </a:r>
          </a:p>
          <a:p>
            <a:r>
              <a:rPr lang="ru-RU" sz="2400" b="1">
                <a:solidFill>
                  <a:srgbClr val="0070C0"/>
                </a:solidFill>
              </a:rPr>
              <a:t> составлено это </a:t>
            </a:r>
          </a:p>
          <a:p>
            <a:r>
              <a:rPr lang="ru-RU" sz="2400" b="1">
                <a:solidFill>
                  <a:srgbClr val="0070C0"/>
                </a:solidFill>
              </a:rPr>
              <a:t>фантастическое</a:t>
            </a:r>
          </a:p>
          <a:p>
            <a:r>
              <a:rPr lang="ru-RU" sz="2400" b="1">
                <a:solidFill>
                  <a:srgbClr val="0070C0"/>
                </a:solidFill>
              </a:rPr>
              <a:t>     животное?</a:t>
            </a:r>
          </a:p>
        </p:txBody>
      </p:sp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4932363" y="5157788"/>
            <a:ext cx="21605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70C0"/>
                </a:solidFill>
              </a:rPr>
              <a:t>Ответ:   голова?    </a:t>
            </a:r>
          </a:p>
          <a:p>
            <a:r>
              <a:rPr lang="ru-RU" b="1">
                <a:solidFill>
                  <a:srgbClr val="0070C0"/>
                </a:solidFill>
              </a:rPr>
              <a:t>	шея?</a:t>
            </a:r>
          </a:p>
          <a:p>
            <a:r>
              <a:rPr lang="ru-RU" b="1">
                <a:solidFill>
                  <a:srgbClr val="0070C0"/>
                </a:solidFill>
              </a:rPr>
              <a:t>	тело?         </a:t>
            </a:r>
          </a:p>
          <a:p>
            <a:r>
              <a:rPr lang="ru-RU" b="1">
                <a:solidFill>
                  <a:srgbClr val="0070C0"/>
                </a:solidFill>
              </a:rPr>
              <a:t>	ноги?   </a:t>
            </a:r>
            <a:r>
              <a:rPr lang="ru-RU" b="1"/>
              <a:t>  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380288" y="5157788"/>
            <a:ext cx="128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C00000"/>
                </a:solidFill>
              </a:rPr>
              <a:t>Орла</a:t>
            </a:r>
          </a:p>
          <a:p>
            <a:r>
              <a:rPr lang="ru-RU" b="1">
                <a:solidFill>
                  <a:srgbClr val="C00000"/>
                </a:solidFill>
              </a:rPr>
              <a:t>Лебедя</a:t>
            </a:r>
          </a:p>
          <a:p>
            <a:r>
              <a:rPr lang="ru-RU" b="1">
                <a:solidFill>
                  <a:srgbClr val="C00000"/>
                </a:solidFill>
              </a:rPr>
              <a:t>Пингвина</a:t>
            </a:r>
          </a:p>
          <a:p>
            <a:r>
              <a:rPr lang="ru-RU" b="1">
                <a:solidFill>
                  <a:srgbClr val="C00000"/>
                </a:solidFill>
              </a:rPr>
              <a:t>Страуса</a:t>
            </a: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3775"/>
            <a:ext cx="8113713" cy="2981325"/>
          </a:xfrm>
          <a:prstGeom prst="rect">
            <a:avLst/>
          </a:prstGeom>
          <a:noFill/>
        </p:spPr>
      </p:pic>
      <p:pic>
        <p:nvPicPr>
          <p:cNvPr id="44034" name="Рисунок 2" descr="7380832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4797425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29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1139825"/>
            <a:ext cx="7308850" cy="3992563"/>
          </a:xfrm>
          <a:prstGeom prst="rect">
            <a:avLst/>
          </a:prstGeom>
          <a:noFill/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0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2"/>
          <p:cNvSpPr txBox="1">
            <a:spLocks noChangeArrowheads="1"/>
          </p:cNvSpPr>
          <p:nvPr/>
        </p:nvSpPr>
        <p:spPr bwMode="auto">
          <a:xfrm>
            <a:off x="539750" y="981075"/>
            <a:ext cx="78501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Укажите правильную последовательность</a:t>
            </a:r>
          </a:p>
          <a:p>
            <a:r>
              <a:rPr lang="ru-RU" sz="2800" b="1">
                <a:solidFill>
                  <a:srgbClr val="C00000"/>
                </a:solidFill>
              </a:rPr>
              <a:t>      предложений  т.е. составьте сказку.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00113" y="2708275"/>
            <a:ext cx="7826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2000" b="1">
                <a:solidFill>
                  <a:srgbClr val="002060"/>
                </a:solidFill>
              </a:rPr>
              <a:t>Филин обиделся и улетел в лес.</a:t>
            </a:r>
          </a:p>
          <a:p>
            <a:pPr marL="457200" indent="-457200">
              <a:buFontTx/>
              <a:buAutoNum type="arabicPeriod"/>
            </a:pPr>
            <a:r>
              <a:rPr lang="ru-RU" sz="2000" b="1">
                <a:solidFill>
                  <a:srgbClr val="002060"/>
                </a:solidFill>
              </a:rPr>
              <a:t>Мыши стали поедать соты и разорили ульи.</a:t>
            </a:r>
          </a:p>
          <a:p>
            <a:pPr marL="457200" indent="-457200">
              <a:buFontTx/>
              <a:buAutoNum type="arabicPeriod"/>
            </a:pPr>
            <a:r>
              <a:rPr lang="ru-RU" sz="2000" b="1">
                <a:solidFill>
                  <a:srgbClr val="002060"/>
                </a:solidFill>
              </a:rPr>
              <a:t>Пришлось мужику мириться с филином.</a:t>
            </a:r>
          </a:p>
          <a:p>
            <a:pPr marL="457200" indent="-457200">
              <a:buFontTx/>
              <a:buAutoNum type="arabicPeriod"/>
            </a:pPr>
            <a:r>
              <a:rPr lang="ru-RU" sz="2000" b="1">
                <a:solidFill>
                  <a:srgbClr val="002060"/>
                </a:solidFill>
              </a:rPr>
              <a:t>Не стало пчёл – не опыляются травы, </a:t>
            </a:r>
          </a:p>
          <a:p>
            <a:pPr marL="457200" indent="-457200"/>
            <a:r>
              <a:rPr lang="ru-RU" sz="2000" b="1">
                <a:solidFill>
                  <a:srgbClr val="002060"/>
                </a:solidFill>
              </a:rPr>
              <a:t>       и их урожайность понизилась. </a:t>
            </a:r>
          </a:p>
          <a:p>
            <a:pPr marL="457200" indent="-457200">
              <a:buFontTx/>
              <a:buAutoNum type="arabicPeriod" startAt="5"/>
            </a:pPr>
            <a:r>
              <a:rPr lang="ru-RU" sz="2000" b="1">
                <a:solidFill>
                  <a:srgbClr val="002060"/>
                </a:solidFill>
              </a:rPr>
              <a:t>Худо стало мужику без мёда и молока.</a:t>
            </a:r>
          </a:p>
          <a:p>
            <a:pPr marL="457200" indent="-457200">
              <a:buFontTx/>
              <a:buAutoNum type="arabicPeriod" startAt="5"/>
            </a:pPr>
            <a:r>
              <a:rPr lang="ru-RU" sz="2000" b="1">
                <a:solidFill>
                  <a:srgbClr val="002060"/>
                </a:solidFill>
              </a:rPr>
              <a:t>Не стало филина – расплодились мыши.</a:t>
            </a:r>
          </a:p>
          <a:p>
            <a:pPr marL="457200" indent="-457200">
              <a:buFontTx/>
              <a:buAutoNum type="arabicPeriod" startAt="5"/>
            </a:pPr>
            <a:r>
              <a:rPr lang="ru-RU" sz="2000" b="1">
                <a:solidFill>
                  <a:srgbClr val="002060"/>
                </a:solidFill>
              </a:rPr>
              <a:t>Мало стало травы – корова не даёт молока.</a:t>
            </a:r>
          </a:p>
          <a:p>
            <a:pPr marL="457200" indent="-457200">
              <a:buFontTx/>
              <a:buAutoNum type="arabicPeriod" startAt="5"/>
            </a:pPr>
            <a:r>
              <a:rPr lang="ru-RU" sz="2000" b="1">
                <a:solidFill>
                  <a:srgbClr val="002060"/>
                </a:solidFill>
              </a:rPr>
              <a:t>Мужик сказал филину: «Нет от тебя никакой пользы!»</a:t>
            </a:r>
          </a:p>
          <a:p>
            <a:pPr marL="457200" indent="-457200"/>
            <a:endParaRPr lang="ru-RU" sz="2000" b="1">
              <a:solidFill>
                <a:srgbClr val="002060"/>
              </a:solidFill>
            </a:endParaRPr>
          </a:p>
          <a:p>
            <a:pPr marL="457200" indent="-457200"/>
            <a:r>
              <a:rPr lang="ru-RU" sz="2000" b="1">
                <a:solidFill>
                  <a:srgbClr val="002060"/>
                </a:solidFill>
              </a:rPr>
              <a:t>						</a:t>
            </a:r>
            <a:r>
              <a:rPr lang="ru-RU" sz="2000" b="1">
                <a:solidFill>
                  <a:srgbClr val="C00000"/>
                </a:solidFill>
              </a:rPr>
              <a:t>Ответ:  8, 1, 6, 2, 4, 7, 5, 3</a:t>
            </a:r>
          </a:p>
          <a:p>
            <a:pPr marL="457200" indent="-457200"/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0" y="115888"/>
            <a:ext cx="75088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30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User\Desktop\Biology\pticy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928688"/>
            <a:ext cx="6723062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29063" y="6215063"/>
            <a:ext cx="1193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Овсянка</a:t>
            </a: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31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438" y="927100"/>
            <a:ext cx="8021637" cy="5003800"/>
          </a:xfrm>
          <a:prstGeom prst="rect">
            <a:avLst/>
          </a:prstGeom>
          <a:noFill/>
        </p:spPr>
      </p:pic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32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2"/>
          <p:cNvSpPr txBox="1">
            <a:spLocks noChangeArrowheads="1"/>
          </p:cNvSpPr>
          <p:nvPr/>
        </p:nvSpPr>
        <p:spPr bwMode="auto">
          <a:xfrm>
            <a:off x="1979613" y="620713"/>
            <a:ext cx="5616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Кандалакшский заповедник</a:t>
            </a:r>
          </a:p>
        </p:txBody>
      </p:sp>
      <p:pic>
        <p:nvPicPr>
          <p:cNvPr id="4" name="Рисунок 3" descr="К. Гага +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" y="1352550"/>
            <a:ext cx="2176463" cy="3463925"/>
          </a:xfrm>
          <a:prstGeom prst="rect">
            <a:avLst/>
          </a:prstGeom>
          <a:noFill/>
        </p:spPr>
      </p:pic>
      <p:pic>
        <p:nvPicPr>
          <p:cNvPr id="5" name="Рисунок 4" descr="К. Тетеревятник 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7050" y="1352550"/>
            <a:ext cx="1858963" cy="3451225"/>
          </a:xfrm>
          <a:prstGeom prst="rect">
            <a:avLst/>
          </a:prstGeom>
          <a:noFill/>
        </p:spPr>
      </p:pic>
      <p:pic>
        <p:nvPicPr>
          <p:cNvPr id="6" name="Рисунок 5" descr="К. Рябчик +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838" y="1352550"/>
            <a:ext cx="1573212" cy="3511550"/>
          </a:xfrm>
          <a:prstGeom prst="rect">
            <a:avLst/>
          </a:prstGeom>
          <a:noFill/>
        </p:spPr>
      </p:pic>
      <p:pic>
        <p:nvPicPr>
          <p:cNvPr id="7" name="Рисунок 6" descr="К. Тупи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950" y="3584575"/>
            <a:ext cx="1377950" cy="3498850"/>
          </a:xfrm>
          <a:prstGeom prst="rect">
            <a:avLst/>
          </a:prstGeom>
          <a:noFill/>
        </p:spPr>
      </p:pic>
      <p:pic>
        <p:nvPicPr>
          <p:cNvPr id="8" name="Рисунок 7" descr="К. Пустельа обыкнов +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24463" y="1352550"/>
            <a:ext cx="1504950" cy="3475038"/>
          </a:xfrm>
          <a:prstGeom prst="rect">
            <a:avLst/>
          </a:prstGeom>
          <a:noFill/>
        </p:spPr>
      </p:pic>
      <p:pic>
        <p:nvPicPr>
          <p:cNvPr id="9" name="Рисунок 8" descr="К. Сова ястребиная +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8350" y="3584575"/>
            <a:ext cx="1346200" cy="3522663"/>
          </a:xfrm>
          <a:prstGeom prst="rect">
            <a:avLst/>
          </a:prstGeom>
          <a:noFill/>
        </p:spPr>
      </p:pic>
      <p:pic>
        <p:nvPicPr>
          <p:cNvPr id="10" name="Рисунок 9" descr="К. Казарка белощёкая +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4588" y="3584575"/>
            <a:ext cx="1749425" cy="3522663"/>
          </a:xfrm>
          <a:prstGeom prst="rect">
            <a:avLst/>
          </a:prstGeom>
          <a:noFill/>
        </p:spPr>
      </p:pic>
      <p:pic>
        <p:nvPicPr>
          <p:cNvPr id="11" name="Рисунок 10" descr="К. Орёл -белохвост +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03963" y="3584575"/>
            <a:ext cx="2224087" cy="3571875"/>
          </a:xfrm>
          <a:prstGeom prst="rect">
            <a:avLst/>
          </a:prstGeom>
          <a:noFill/>
        </p:spPr>
      </p:pic>
      <p:sp>
        <p:nvSpPr>
          <p:cNvPr id="48138" name="TextBox 11"/>
          <p:cNvSpPr txBox="1">
            <a:spLocks noChangeArrowheads="1"/>
          </p:cNvSpPr>
          <p:nvPr/>
        </p:nvSpPr>
        <p:spPr bwMode="auto">
          <a:xfrm>
            <a:off x="107950" y="6021388"/>
            <a:ext cx="907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              В заповеднике насчитывается  258 охраняемых видов птиц. </a:t>
            </a:r>
          </a:p>
          <a:p>
            <a:r>
              <a:rPr lang="ru-RU" b="1">
                <a:solidFill>
                  <a:srgbClr val="002060"/>
                </a:solidFill>
              </a:rPr>
              <a:t>Расположен на островах и побережий Баренцева моря Мурманской области.</a:t>
            </a:r>
          </a:p>
        </p:txBody>
      </p:sp>
      <p:sp>
        <p:nvSpPr>
          <p:cNvPr id="48139" name="TextBox 12"/>
          <p:cNvSpPr txBox="1">
            <a:spLocks noChangeArrowheads="1"/>
          </p:cNvSpPr>
          <p:nvPr/>
        </p:nvSpPr>
        <p:spPr bwMode="auto">
          <a:xfrm>
            <a:off x="6372225" y="5373688"/>
            <a:ext cx="2055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Орлан-белохвост</a:t>
            </a:r>
          </a:p>
        </p:txBody>
      </p:sp>
      <p:sp>
        <p:nvSpPr>
          <p:cNvPr id="48140" name="TextBox 13"/>
          <p:cNvSpPr txBox="1">
            <a:spLocks noChangeArrowheads="1"/>
          </p:cNvSpPr>
          <p:nvPr/>
        </p:nvSpPr>
        <p:spPr bwMode="auto">
          <a:xfrm>
            <a:off x="4572000" y="5373688"/>
            <a:ext cx="142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ahoma" pitchFamily="34" charset="0"/>
                <a:cs typeface="Tahoma" pitchFamily="34" charset="0"/>
              </a:rPr>
              <a:t>      </a:t>
            </a:r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Сова </a:t>
            </a:r>
          </a:p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ястребиная</a:t>
            </a:r>
          </a:p>
        </p:txBody>
      </p:sp>
      <p:sp>
        <p:nvSpPr>
          <p:cNvPr id="48141" name="TextBox 14"/>
          <p:cNvSpPr txBox="1">
            <a:spLocks noChangeArrowheads="1"/>
          </p:cNvSpPr>
          <p:nvPr/>
        </p:nvSpPr>
        <p:spPr bwMode="auto">
          <a:xfrm>
            <a:off x="2555875" y="5373688"/>
            <a:ext cx="1382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latin typeface="Tahoma" pitchFamily="34" charset="0"/>
                <a:cs typeface="Tahoma" pitchFamily="34" charset="0"/>
              </a:rPr>
              <a:t>   </a:t>
            </a:r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Казарка </a:t>
            </a:r>
          </a:p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белощёкая</a:t>
            </a:r>
          </a:p>
        </p:txBody>
      </p:sp>
      <p:sp>
        <p:nvSpPr>
          <p:cNvPr id="48142" name="TextBox 15"/>
          <p:cNvSpPr txBox="1">
            <a:spLocks noChangeArrowheads="1"/>
          </p:cNvSpPr>
          <p:nvPr/>
        </p:nvSpPr>
        <p:spPr bwMode="auto">
          <a:xfrm>
            <a:off x="827088" y="5373688"/>
            <a:ext cx="8175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Тупик</a:t>
            </a:r>
          </a:p>
        </p:txBody>
      </p:sp>
      <p:sp>
        <p:nvSpPr>
          <p:cNvPr id="48143" name="TextBox 16"/>
          <p:cNvSpPr txBox="1">
            <a:spLocks noChangeArrowheads="1"/>
          </p:cNvSpPr>
          <p:nvPr/>
        </p:nvSpPr>
        <p:spPr bwMode="auto">
          <a:xfrm>
            <a:off x="611188" y="3068638"/>
            <a:ext cx="2165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Гага-морская утка</a:t>
            </a:r>
          </a:p>
        </p:txBody>
      </p:sp>
      <p:sp>
        <p:nvSpPr>
          <p:cNvPr id="48144" name="TextBox 17"/>
          <p:cNvSpPr txBox="1">
            <a:spLocks noChangeArrowheads="1"/>
          </p:cNvSpPr>
          <p:nvPr/>
        </p:nvSpPr>
        <p:spPr bwMode="auto">
          <a:xfrm>
            <a:off x="3132138" y="3068638"/>
            <a:ext cx="1658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Тетеревятник</a:t>
            </a:r>
          </a:p>
        </p:txBody>
      </p:sp>
      <p:sp>
        <p:nvSpPr>
          <p:cNvPr id="48145" name="TextBox 18"/>
          <p:cNvSpPr txBox="1">
            <a:spLocks noChangeArrowheads="1"/>
          </p:cNvSpPr>
          <p:nvPr/>
        </p:nvSpPr>
        <p:spPr bwMode="auto">
          <a:xfrm>
            <a:off x="5292725" y="3068638"/>
            <a:ext cx="1277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Пустельга</a:t>
            </a:r>
          </a:p>
        </p:txBody>
      </p:sp>
      <p:sp>
        <p:nvSpPr>
          <p:cNvPr id="48146" name="TextBox 19"/>
          <p:cNvSpPr txBox="1">
            <a:spLocks noChangeArrowheads="1"/>
          </p:cNvSpPr>
          <p:nvPr/>
        </p:nvSpPr>
        <p:spPr bwMode="auto">
          <a:xfrm>
            <a:off x="7235825" y="3068638"/>
            <a:ext cx="955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1B6F23"/>
                </a:solidFill>
                <a:latin typeface="Tahoma" pitchFamily="34" charset="0"/>
                <a:cs typeface="Tahoma" pitchFamily="34" charset="0"/>
              </a:rPr>
              <a:t>Рябчик</a:t>
            </a:r>
          </a:p>
        </p:txBody>
      </p:sp>
      <p:sp>
        <p:nvSpPr>
          <p:cNvPr id="48147" name="TextBox 20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/>
          <p:cNvSpPr txBox="1">
            <a:spLocks noChangeArrowheads="1"/>
          </p:cNvSpPr>
          <p:nvPr/>
        </p:nvSpPr>
        <p:spPr bwMode="auto">
          <a:xfrm>
            <a:off x="2195513" y="620713"/>
            <a:ext cx="4846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Астраханский заповедник</a:t>
            </a:r>
          </a:p>
        </p:txBody>
      </p:sp>
      <p:pic>
        <p:nvPicPr>
          <p:cNvPr id="1026" name="Picture 2" descr="C:\Users\АСМ\Documents\А. Лебеди=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066800"/>
            <a:ext cx="3371850" cy="2835275"/>
          </a:xfrm>
          <a:prstGeom prst="rect">
            <a:avLst/>
          </a:prstGeom>
          <a:noFill/>
        </p:spPr>
      </p:pic>
      <p:pic>
        <p:nvPicPr>
          <p:cNvPr id="1030" name="Picture 6" descr="C:\Users\АСМ\Documents\А. Фазан===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313" y="3371850"/>
            <a:ext cx="3492500" cy="2790825"/>
          </a:xfrm>
          <a:prstGeom prst="rect">
            <a:avLst/>
          </a:prstGeom>
          <a:noFill/>
        </p:spPr>
      </p:pic>
      <p:pic>
        <p:nvPicPr>
          <p:cNvPr id="1027" name="Picture 3" descr="C:\Users\АСМ\Documents\А . розовый пеликан=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9025" y="1139825"/>
            <a:ext cx="3024188" cy="3322638"/>
          </a:xfrm>
          <a:prstGeom prst="rect">
            <a:avLst/>
          </a:prstGeom>
          <a:noFill/>
        </p:spPr>
      </p:pic>
      <p:pic>
        <p:nvPicPr>
          <p:cNvPr id="1028" name="Picture 4" descr="C:\Users\АСМ\Documents\А. Чёмга =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96838" y="2865438"/>
            <a:ext cx="3516313" cy="3243262"/>
          </a:xfrm>
          <a:prstGeom prst="rect">
            <a:avLst/>
          </a:prstGeom>
          <a:noFill/>
        </p:spPr>
      </p:pic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395288" y="6308725"/>
            <a:ext cx="856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 Расположен в дельте Волги. В нём охраняются водоплавающие птицы </a:t>
            </a:r>
          </a:p>
        </p:txBody>
      </p:sp>
      <p:sp>
        <p:nvSpPr>
          <p:cNvPr id="49159" name="TextBox 8"/>
          <p:cNvSpPr txBox="1">
            <a:spLocks noChangeArrowheads="1"/>
          </p:cNvSpPr>
          <p:nvPr/>
        </p:nvSpPr>
        <p:spPr bwMode="auto">
          <a:xfrm>
            <a:off x="3276600" y="3716338"/>
            <a:ext cx="981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Лебеди</a:t>
            </a:r>
          </a:p>
        </p:txBody>
      </p:sp>
      <p:sp>
        <p:nvSpPr>
          <p:cNvPr id="49160" name="TextBox 9"/>
          <p:cNvSpPr txBox="1">
            <a:spLocks noChangeArrowheads="1"/>
          </p:cNvSpPr>
          <p:nvPr/>
        </p:nvSpPr>
        <p:spPr bwMode="auto">
          <a:xfrm>
            <a:off x="1331913" y="5876925"/>
            <a:ext cx="8397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Чомга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2320" y="4293096"/>
            <a:ext cx="111120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Розовый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пеликан</a:t>
            </a:r>
            <a:endParaRPr lang="ru-RU" sz="1600" b="1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162" name="TextBox 11"/>
          <p:cNvSpPr txBox="1">
            <a:spLocks noChangeArrowheads="1"/>
          </p:cNvSpPr>
          <p:nvPr/>
        </p:nvSpPr>
        <p:spPr bwMode="auto">
          <a:xfrm>
            <a:off x="5219700" y="5876925"/>
            <a:ext cx="8524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Фазан</a:t>
            </a:r>
          </a:p>
        </p:txBody>
      </p:sp>
      <p:sp>
        <p:nvSpPr>
          <p:cNvPr id="49163" name="TextBox 1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СМ\Documents\У. хОХЛАТЫЙ ОСОЕД===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0013" y="1616075"/>
            <a:ext cx="3090862" cy="3157538"/>
          </a:xfrm>
          <a:prstGeom prst="rect">
            <a:avLst/>
          </a:prstGeom>
          <a:noFill/>
        </p:spPr>
      </p:pic>
      <p:pic>
        <p:nvPicPr>
          <p:cNvPr id="2052" name="Picture 4" descr="C:\Users\АСМ\Documents\У Иглоногая сова===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0813" y="1054100"/>
            <a:ext cx="3389312" cy="2968625"/>
          </a:xfrm>
          <a:prstGeom prst="rect">
            <a:avLst/>
          </a:prstGeom>
          <a:noFill/>
        </p:spPr>
      </p:pic>
      <p:pic>
        <p:nvPicPr>
          <p:cNvPr id="2053" name="Picture 5" descr="C:\Users\АСМ\Documents\У. ЯСТРЕБИНЫЙ САРЫЧ===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2100" y="1689100"/>
            <a:ext cx="3559175" cy="2120900"/>
          </a:xfrm>
          <a:prstGeom prst="rect">
            <a:avLst/>
          </a:prstGeom>
          <a:noFill/>
        </p:spPr>
      </p:pic>
      <p:pic>
        <p:nvPicPr>
          <p:cNvPr id="2054" name="Picture 6" descr="C:\Users\АСМ\Documents\У. Чёрный амст===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2700" y="4065588"/>
            <a:ext cx="3421063" cy="2390775"/>
          </a:xfrm>
          <a:prstGeom prst="rect">
            <a:avLst/>
          </a:prstGeom>
          <a:noFill/>
        </p:spPr>
      </p:pic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900113" y="549275"/>
            <a:ext cx="4635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Уссурийский заповедник</a:t>
            </a:r>
          </a:p>
          <a:p>
            <a:r>
              <a:rPr lang="ru-RU" sz="2800" b="1">
                <a:solidFill>
                  <a:srgbClr val="FF0000"/>
                </a:solidFill>
              </a:rPr>
              <a:t>    (в Приморском крае)</a:t>
            </a:r>
            <a:endParaRPr lang="ru-RU" sz="2400" b="1">
              <a:solidFill>
                <a:srgbClr val="FF0000"/>
              </a:solidFill>
            </a:endParaRPr>
          </a:p>
        </p:txBody>
      </p:sp>
      <p:pic>
        <p:nvPicPr>
          <p:cNvPr id="2050" name="Picture 2" descr="C:\Users\АСМ\Documents\i  У. Мандаринка ===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6638" y="4425950"/>
            <a:ext cx="3833812" cy="2047875"/>
          </a:xfrm>
          <a:prstGeom prst="rect">
            <a:avLst/>
          </a:prstGeom>
          <a:noFill/>
        </p:spPr>
      </p:pic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755650" y="3716338"/>
            <a:ext cx="2224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Ястребиный сарыч</a:t>
            </a:r>
          </a:p>
        </p:txBody>
      </p:sp>
      <p:sp>
        <p:nvSpPr>
          <p:cNvPr id="51208" name="TextBox 8"/>
          <p:cNvSpPr txBox="1">
            <a:spLocks noChangeArrowheads="1"/>
          </p:cNvSpPr>
          <p:nvPr/>
        </p:nvSpPr>
        <p:spPr bwMode="auto">
          <a:xfrm>
            <a:off x="3924300" y="4724400"/>
            <a:ext cx="1247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Хохлатый</a:t>
            </a:r>
          </a:p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   осоед</a:t>
            </a:r>
          </a:p>
        </p:txBody>
      </p:sp>
      <p:sp>
        <p:nvSpPr>
          <p:cNvPr id="51209" name="TextBox 9"/>
          <p:cNvSpPr txBox="1">
            <a:spLocks noChangeArrowheads="1"/>
          </p:cNvSpPr>
          <p:nvPr/>
        </p:nvSpPr>
        <p:spPr bwMode="auto">
          <a:xfrm>
            <a:off x="6443663" y="4005263"/>
            <a:ext cx="18637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Иглоногая сова</a:t>
            </a:r>
          </a:p>
        </p:txBody>
      </p:sp>
      <p:sp>
        <p:nvSpPr>
          <p:cNvPr id="51210" name="TextBox 10"/>
          <p:cNvSpPr txBox="1">
            <a:spLocks noChangeArrowheads="1"/>
          </p:cNvSpPr>
          <p:nvPr/>
        </p:nvSpPr>
        <p:spPr bwMode="auto">
          <a:xfrm>
            <a:off x="1042988" y="6381750"/>
            <a:ext cx="201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Чёрный журавль</a:t>
            </a:r>
          </a:p>
        </p:txBody>
      </p:sp>
      <p:sp>
        <p:nvSpPr>
          <p:cNvPr id="51211" name="TextBox 11"/>
          <p:cNvSpPr txBox="1">
            <a:spLocks noChangeArrowheads="1"/>
          </p:cNvSpPr>
          <p:nvPr/>
        </p:nvSpPr>
        <p:spPr bwMode="auto">
          <a:xfrm>
            <a:off x="6011863" y="6381750"/>
            <a:ext cx="2198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Утка - мандаринка</a:t>
            </a:r>
          </a:p>
        </p:txBody>
      </p:sp>
      <p:sp>
        <p:nvSpPr>
          <p:cNvPr id="51212" name="TextBox 12"/>
          <p:cNvSpPr txBox="1">
            <a:spLocks noChangeArrowheads="1"/>
          </p:cNvSpPr>
          <p:nvPr/>
        </p:nvSpPr>
        <p:spPr bwMode="auto">
          <a:xfrm>
            <a:off x="0" y="188913"/>
            <a:ext cx="750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42988" y="692150"/>
            <a:ext cx="6629400" cy="67405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Внимание!</a:t>
            </a:r>
            <a:r>
              <a:rPr lang="ru-RU">
                <a:latin typeface="Tahoma" pitchFamily="34" charset="0"/>
                <a:cs typeface="Tahoma" pitchFamily="34" charset="0"/>
              </a:rPr>
              <a:t> 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Данная презентация является </a:t>
            </a:r>
            <a:r>
              <a:rPr lang="ru-RU" u="sng">
                <a:latin typeface="Tahoma" pitchFamily="34" charset="0"/>
                <a:cs typeface="Tahoma" pitchFamily="34" charset="0"/>
              </a:rPr>
              <a:t>только</a:t>
            </a:r>
            <a:r>
              <a:rPr lang="ru-RU">
                <a:latin typeface="Tahoma" pitchFamily="34" charset="0"/>
                <a:cs typeface="Tahoma" pitchFamily="34" charset="0"/>
              </a:rPr>
              <a:t> сопровождением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(дополнением) внеклассного мероприятия «День птиц».</a:t>
            </a:r>
          </a:p>
          <a:p>
            <a:endParaRPr lang="ru-RU">
              <a:latin typeface="Tahoma" pitchFamily="34" charset="0"/>
              <a:cs typeface="Tahoma" pitchFamily="34" charset="0"/>
            </a:endParaRPr>
          </a:p>
          <a:p>
            <a:r>
              <a:rPr lang="ru-RU">
                <a:latin typeface="Tahoma" pitchFamily="34" charset="0"/>
                <a:cs typeface="Tahoma" pitchFamily="34" charset="0"/>
              </a:rPr>
              <a:t>В слайдах: 1-2, 7-8, 9, 10, 11 – музыкальное исполнение</a:t>
            </a:r>
          </a:p>
          <a:p>
            <a:r>
              <a:rPr lang="ru-RU" u="sng">
                <a:latin typeface="Tahoma" pitchFamily="34" charset="0"/>
                <a:cs typeface="Tahoma" pitchFamily="34" charset="0"/>
              </a:rPr>
              <a:t>прекращается</a:t>
            </a:r>
            <a:r>
              <a:rPr lang="ru-RU">
                <a:latin typeface="Tahoma" pitchFamily="34" charset="0"/>
                <a:cs typeface="Tahoma" pitchFamily="34" charset="0"/>
              </a:rPr>
              <a:t> при переходе на следующий слайд,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а в 19 – звучит «пение» кукушки.</a:t>
            </a:r>
          </a:p>
          <a:p>
            <a:endParaRPr lang="ru-RU">
              <a:latin typeface="Tahoma" pitchFamily="34" charset="0"/>
              <a:cs typeface="Tahoma" pitchFamily="34" charset="0"/>
            </a:endParaRPr>
          </a:p>
          <a:p>
            <a:r>
              <a:rPr lang="ru-RU">
                <a:latin typeface="Tahoma" pitchFamily="34" charset="0"/>
                <a:cs typeface="Tahoma" pitchFamily="34" charset="0"/>
              </a:rPr>
              <a:t>В 15, 16 слайдах   «Птицы в загадках»,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в  22, 23, 24 слайдах  «Викторина»,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в  26, 27, 28 слайдах   «Определение птиц по частям тела»,</a:t>
            </a:r>
          </a:p>
          <a:p>
            <a:r>
              <a:rPr lang="ru-RU">
                <a:latin typeface="Tahoma" pitchFamily="34" charset="0"/>
                <a:cs typeface="Tahoma" pitchFamily="34" charset="0"/>
              </a:rPr>
              <a:t>в  30 слайде  «Развлекательная» </a:t>
            </a:r>
          </a:p>
          <a:p>
            <a:r>
              <a:rPr lang="ru-RU" u="sng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каждый</a:t>
            </a:r>
            <a:r>
              <a:rPr lang="ru-RU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ответ вызывать </a:t>
            </a:r>
            <a:r>
              <a:rPr lang="ru-RU" u="sng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щелчком</a:t>
            </a:r>
            <a:r>
              <a:rPr lang="ru-RU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«мыши» </a:t>
            </a:r>
            <a:r>
              <a:rPr lang="ru-RU" u="sng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по порядку</a:t>
            </a:r>
            <a:r>
              <a:rPr lang="ru-RU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endParaRPr lang="ru-RU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Музыкальное оформление: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Чайковский «Лебединое озеро»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А.Мартынов «Лебединая верность»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Романс Алябьева «Соловей»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Пение птиц в лесу на фоне музыки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Пение соловья</a:t>
            </a:r>
          </a:p>
          <a:p>
            <a:pPr>
              <a:buFontTx/>
              <a:buAutoNum type="arabicPeriod"/>
            </a:pPr>
            <a:r>
              <a:rPr lang="ru-RU">
                <a:latin typeface="Tahoma" pitchFamily="34" charset="0"/>
                <a:cs typeface="Tahoma" pitchFamily="34" charset="0"/>
              </a:rPr>
              <a:t>Кукование кукушки</a:t>
            </a:r>
          </a:p>
          <a:p>
            <a:endParaRPr lang="ru-RU">
              <a:latin typeface="Tahoma" pitchFamily="34" charset="0"/>
              <a:cs typeface="Tahoma" pitchFamily="34" charset="0"/>
            </a:endParaRPr>
          </a:p>
          <a:p>
            <a:endParaRPr lang="ru-RU">
              <a:latin typeface="Tahoma" pitchFamily="34" charset="0"/>
              <a:cs typeface="Tahoma" pitchFamily="34" charset="0"/>
            </a:endParaRPr>
          </a:p>
          <a:p>
            <a:endParaRPr lang="ru-RU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Biology\10-350x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75" y="633413"/>
            <a:ext cx="3328988" cy="334803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8888" y="3789363"/>
            <a:ext cx="10826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Скворец</a:t>
            </a:r>
          </a:p>
        </p:txBody>
      </p:sp>
      <p:pic>
        <p:nvPicPr>
          <p:cNvPr id="2051" name="Picture 3" descr="C:\Users\User\Desktop\Biology\4901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633413"/>
            <a:ext cx="3494088" cy="38290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16688" y="4292600"/>
            <a:ext cx="1125537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Кукушка</a:t>
            </a:r>
          </a:p>
        </p:txBody>
      </p:sp>
      <p:pic>
        <p:nvPicPr>
          <p:cNvPr id="2052" name="Picture 4" descr="C:\Users\User\Desktop\Biology\derevenskaja-lastosc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5700" y="3584575"/>
            <a:ext cx="4041775" cy="32067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56325" y="6021388"/>
            <a:ext cx="1182688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Ласточка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107950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4</a:t>
            </a: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Biology\s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928688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00500" y="6286500"/>
            <a:ext cx="7604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Сова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79388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5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\Desktop\Biology\Red-tailed_Hawk_Buteo_jamaicensis_Full_Body_1880p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873125"/>
            <a:ext cx="2376488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2988" y="3573463"/>
            <a:ext cx="874712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Сарыч</a:t>
            </a:r>
          </a:p>
        </p:txBody>
      </p:sp>
      <p:pic>
        <p:nvPicPr>
          <p:cNvPr id="19459" name="Picture 3" descr="C:\Users\User\Desktop\Biology\14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36613"/>
            <a:ext cx="33131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43663" y="3284538"/>
            <a:ext cx="681037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Грач</a:t>
            </a:r>
          </a:p>
        </p:txBody>
      </p:sp>
      <p:pic>
        <p:nvPicPr>
          <p:cNvPr id="19461" name="Picture 2" descr="C:\Users\User\Desktop\Biology\_K9R9441_w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076700"/>
            <a:ext cx="2655887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227763" y="6237288"/>
            <a:ext cx="1092200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Королек</a:t>
            </a:r>
          </a:p>
        </p:txBody>
      </p:sp>
      <p:pic>
        <p:nvPicPr>
          <p:cNvPr id="19463" name="Picture 3" descr="C:\Users\User\Desktop\Biology\4Vmq0D7pD1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3716338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14"/>
          <p:cNvSpPr txBox="1">
            <a:spLocks noChangeArrowheads="1"/>
          </p:cNvSpPr>
          <p:nvPr/>
        </p:nvSpPr>
        <p:spPr bwMode="auto">
          <a:xfrm>
            <a:off x="1908175" y="6308725"/>
            <a:ext cx="151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Мухоловка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179388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6</a:t>
            </a: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5425" y="1066800"/>
            <a:ext cx="9485313" cy="3992563"/>
          </a:xfrm>
          <a:prstGeom prst="rect">
            <a:avLst/>
          </a:prstGeom>
          <a:noFill/>
        </p:spPr>
      </p:pic>
      <p:pic>
        <p:nvPicPr>
          <p:cNvPr id="4" name="Чайковский-Лебединое озер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79388" y="115888"/>
            <a:ext cx="6223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7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User\Desktop\Biology\Swa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65175"/>
            <a:ext cx="73437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40200" y="6381750"/>
            <a:ext cx="10922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Лебеди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79388" y="188913"/>
            <a:ext cx="622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8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лебеди в полёт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8225" y="560388"/>
            <a:ext cx="5535613" cy="3444875"/>
          </a:xfrm>
          <a:prstGeom prst="rect">
            <a:avLst/>
          </a:prstGeom>
          <a:noFill/>
        </p:spPr>
      </p:pic>
      <p:pic>
        <p:nvPicPr>
          <p:cNvPr id="3" name="Рисунок 2" descr="i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3730625"/>
            <a:ext cx="5345113" cy="3224213"/>
          </a:xfrm>
          <a:prstGeom prst="rect">
            <a:avLst/>
          </a:prstGeom>
          <a:noFill/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1403350" y="2349500"/>
            <a:ext cx="1084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Лебеди</a:t>
            </a:r>
          </a:p>
        </p:txBody>
      </p:sp>
      <p:pic>
        <p:nvPicPr>
          <p:cNvPr id="6" name="Андрей Мартынов-Лебединая вернос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324975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79388" y="188913"/>
            <a:ext cx="622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№ 9</a:t>
            </a: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1364</TotalTime>
  <Words>364</Words>
  <Application>Microsoft Office PowerPoint</Application>
  <PresentationFormat>Экран (4:3)</PresentationFormat>
  <Paragraphs>175</Paragraphs>
  <Slides>36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9" baseType="lpstr">
      <vt:lpstr>Constantia</vt:lpstr>
      <vt:lpstr>Arial</vt:lpstr>
      <vt:lpstr>Calibri</vt:lpstr>
      <vt:lpstr>Wingdings 2</vt:lpstr>
      <vt:lpstr>Monotype Corsiva</vt:lpstr>
      <vt:lpstr>Times New Roman</vt:lpstr>
      <vt:lpstr>Tahoma</vt:lpstr>
      <vt:lpstr>Arial Black</vt:lpstr>
      <vt:lpstr>Aharoni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145</cp:revision>
  <dcterms:created xsi:type="dcterms:W3CDTF">2013-01-24T07:20:13Z</dcterms:created>
  <dcterms:modified xsi:type="dcterms:W3CDTF">2013-07-30T15:09:04Z</dcterms:modified>
</cp:coreProperties>
</file>