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265" r:id="rId4"/>
    <p:sldId id="263" r:id="rId5"/>
    <p:sldId id="257" r:id="rId6"/>
    <p:sldId id="261" r:id="rId7"/>
    <p:sldId id="259" r:id="rId8"/>
    <p:sldId id="260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546B6DB-6373-4B60-9125-CDE172556AA2}">
          <p14:sldIdLst>
            <p14:sldId id="256"/>
            <p14:sldId id="258"/>
            <p14:sldId id="265"/>
            <p14:sldId id="263"/>
            <p14:sldId id="257"/>
            <p14:sldId id="261"/>
            <p14:sldId id="259"/>
            <p14:sldId id="260"/>
            <p14:sldId id="26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265F"/>
    <a:srgbClr val="8B317A"/>
    <a:srgbClr val="391F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934" y="-10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81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19A53D-B064-4B5E-BAA3-54290C2E1C28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DEEF-071A-431E-8BC2-94D0200368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412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C606E-9500-4704-9452-A9A97CB1220E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D5F48-42BE-4648-9728-B6345396C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563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ADA54AB-E004-4395-8F01-34DC4304F2A2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E027B71-1F97-4604-87D7-C52C481ED4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DA54AB-E004-4395-8F01-34DC4304F2A2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027B71-1F97-4604-87D7-C52C481ED4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DA54AB-E004-4395-8F01-34DC4304F2A2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027B71-1F97-4604-87D7-C52C481ED4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DA54AB-E004-4395-8F01-34DC4304F2A2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027B71-1F97-4604-87D7-C52C481ED4F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DA54AB-E004-4395-8F01-34DC4304F2A2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027B71-1F97-4604-87D7-C52C481ED4F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DA54AB-E004-4395-8F01-34DC4304F2A2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027B71-1F97-4604-87D7-C52C481ED4F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DA54AB-E004-4395-8F01-34DC4304F2A2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027B71-1F97-4604-87D7-C52C481ED4F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DA54AB-E004-4395-8F01-34DC4304F2A2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027B71-1F97-4604-87D7-C52C481ED4FE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DA54AB-E004-4395-8F01-34DC4304F2A2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027B71-1F97-4604-87D7-C52C481ED4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ADA54AB-E004-4395-8F01-34DC4304F2A2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027B71-1F97-4604-87D7-C52C481ED4F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ADA54AB-E004-4395-8F01-34DC4304F2A2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E027B71-1F97-4604-87D7-C52C481ED4F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ADA54AB-E004-4395-8F01-34DC4304F2A2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E027B71-1F97-4604-87D7-C52C481ED4F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0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9.png"/><Relationship Id="rId5" Type="http://schemas.openxmlformats.org/officeDocument/2006/relationships/image" Target="../media/image60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1.jpeg"/><Relationship Id="rId5" Type="http://schemas.microsoft.com/office/2007/relationships/hdphoto" Target="../media/hdphoto2.wdp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16.wmf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61.png"/><Relationship Id="rId5" Type="http://schemas.openxmlformats.org/officeDocument/2006/relationships/image" Target="../media/image5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24058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>
                <a:effectLst/>
              </a:rPr>
              <a:t>Производная показательной функции. Число е</a:t>
            </a:r>
            <a:endParaRPr lang="ru-RU" dirty="0">
              <a:effectLst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5800" y="3645023"/>
            <a:ext cx="7772400" cy="1166287"/>
          </a:xfrm>
        </p:spPr>
        <p:txBody>
          <a:bodyPr>
            <a:normAutofit/>
          </a:bodyPr>
          <a:lstStyle/>
          <a:p>
            <a:pPr algn="l"/>
            <a:endParaRPr lang="ru-RU" sz="2000" i="1" dirty="0" smtClean="0"/>
          </a:p>
          <a:p>
            <a:pPr algn="l"/>
            <a:r>
              <a:rPr lang="ru-RU" sz="2000" i="1" dirty="0" smtClean="0">
                <a:solidFill>
                  <a:srgbClr val="391F2E"/>
                </a:solidFill>
              </a:rPr>
              <a:t>МБОУ «Сош№5» </a:t>
            </a:r>
            <a:r>
              <a:rPr lang="ru-RU" sz="2000" i="1" dirty="0" err="1" smtClean="0">
                <a:solidFill>
                  <a:srgbClr val="391F2E"/>
                </a:solidFill>
              </a:rPr>
              <a:t>г.Ступино</a:t>
            </a:r>
            <a:r>
              <a:rPr lang="ru-RU" sz="2000" i="1" dirty="0" smtClean="0">
                <a:solidFill>
                  <a:srgbClr val="391F2E"/>
                </a:solidFill>
              </a:rPr>
              <a:t>, Московской области</a:t>
            </a:r>
          </a:p>
          <a:p>
            <a:pPr algn="l"/>
            <a:r>
              <a:rPr lang="ru-RU" sz="2000" i="1" dirty="0" smtClean="0">
                <a:solidFill>
                  <a:srgbClr val="391F2E"/>
                </a:solidFill>
              </a:rPr>
              <a:t>Учитель математики Быстрова Нина Николаевна</a:t>
            </a:r>
            <a:endParaRPr lang="ru-RU" sz="2000" i="1" dirty="0">
              <a:solidFill>
                <a:srgbClr val="391F2E"/>
              </a:solidFill>
            </a:endParaRPr>
          </a:p>
        </p:txBody>
      </p:sp>
      <p:pic>
        <p:nvPicPr>
          <p:cNvPr id="4" name="Picture 9" descr="H:\Documents and Settings\Aida\Рабочий стол\текстуры и фоны, клипарты\картинки математика\algebra.gif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00892" y="5214950"/>
            <a:ext cx="1787782" cy="142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55761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650182" y="1196752"/>
            <a:ext cx="6912768" cy="1728191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buClr>
                <a:srgbClr val="6C265F"/>
              </a:buClr>
              <a:buFont typeface="Wingdings" pitchFamily="2" charset="2"/>
              <a:buChar char="v"/>
            </a:pPr>
            <a:r>
              <a:rPr lang="ru-RU" dirty="0" smtClean="0"/>
              <a:t>Определение производной.</a:t>
            </a:r>
          </a:p>
          <a:p>
            <a:pPr>
              <a:lnSpc>
                <a:spcPct val="120000"/>
              </a:lnSpc>
              <a:buClr>
                <a:srgbClr val="6C265F"/>
              </a:buClr>
              <a:buFont typeface="Wingdings" pitchFamily="2" charset="2"/>
              <a:buChar char="v"/>
            </a:pPr>
            <a:r>
              <a:rPr lang="ru-RU" dirty="0" smtClean="0"/>
              <a:t>Правила дифференцирования.</a:t>
            </a:r>
          </a:p>
          <a:p>
            <a:pPr>
              <a:lnSpc>
                <a:spcPct val="120000"/>
              </a:lnSpc>
              <a:buClr>
                <a:srgbClr val="6C265F"/>
              </a:buClr>
              <a:buFont typeface="Wingdings" pitchFamily="2" charset="2"/>
              <a:buChar char="v"/>
            </a:pPr>
            <a:r>
              <a:rPr lang="ru-RU" dirty="0" smtClean="0"/>
              <a:t>Производная элементарной функции.</a:t>
            </a:r>
          </a:p>
          <a:p>
            <a:pPr>
              <a:lnSpc>
                <a:spcPct val="120000"/>
              </a:lnSpc>
              <a:buClr>
                <a:srgbClr val="6C265F"/>
              </a:buClr>
              <a:buFont typeface="Wingdings" pitchFamily="2" charset="2"/>
              <a:buChar char="v"/>
            </a:pPr>
            <a:r>
              <a:rPr lang="ru-RU" dirty="0" smtClean="0"/>
              <a:t>Применения производной к исследованию функции.</a:t>
            </a:r>
          </a:p>
          <a:p>
            <a:pPr>
              <a:lnSpc>
                <a:spcPct val="120000"/>
              </a:lnSpc>
              <a:buClr>
                <a:srgbClr val="6C265F"/>
              </a:buClr>
              <a:buFont typeface="Wingdings" pitchFamily="2" charset="2"/>
              <a:buChar char="v"/>
            </a:pPr>
            <a:r>
              <a:rPr lang="ru-RU" dirty="0" smtClean="0"/>
              <a:t>Уравнение касательной.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257553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Вопросы для повторения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5099298"/>
            <a:ext cx="1758702" cy="17587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Таблица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4435765"/>
                  </p:ext>
                </p:extLst>
              </p:nvPr>
            </p:nvGraphicFramePr>
            <p:xfrm>
              <a:off x="1650182" y="3242504"/>
              <a:ext cx="7056784" cy="309593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410313"/>
                    <a:gridCol w="3046071"/>
                    <a:gridCol w="504056"/>
                    <a:gridCol w="3096344"/>
                  </a:tblGrid>
                  <a:tr h="252012"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b="1" i="1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Вариант 1</a:t>
                          </a:r>
                          <a:endParaRPr lang="ru-RU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b="1" i="1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Вариант 2</a:t>
                          </a:r>
                          <a:endParaRPr lang="ru-RU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252012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 Найти производную функцию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 Найти производную функцию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43242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1. 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ru-RU" sz="16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16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ru-RU" sz="16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16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6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ru-RU" sz="16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ru-RU" sz="16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;</m:t>
                                </m:r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1.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ru-RU" sz="16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16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ru-RU" sz="16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16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6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sz="16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ru-RU" sz="16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𝑥</m:t>
                                </m:r>
                                <m:r>
                                  <a:rPr lang="ru-RU" sz="16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;</m:t>
                                </m:r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39672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2.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ru-RU" sz="16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16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ru-RU" sz="16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ru-RU" sz="16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6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ru-RU" sz="16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12</m:t>
                                    </m:r>
                                  </m:sup>
                                </m:sSup>
                                <m:r>
                                  <a:rPr lang="ru-RU" sz="16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;</m:t>
                                </m:r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2.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ru-RU" sz="16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16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ru-RU" sz="16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ru-RU" sz="16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6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ru-RU" sz="16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8</m:t>
                                    </m:r>
                                  </m:sup>
                                </m:sSup>
                                <m:r>
                                  <a:rPr lang="ru-RU" sz="16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;</m:t>
                                </m:r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4340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3.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𝑦</m:t>
                                </m:r>
                                <m:r>
                                  <a:rPr lang="ru-RU" sz="16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16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6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sz="16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4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ru-RU" sz="16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6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ru-RU" sz="16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8</m:t>
                                    </m:r>
                                  </m:sup>
                                </m:sSup>
                                <m:r>
                                  <a:rPr lang="ru-RU" sz="16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+6 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ru-RU" sz="16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ru-RU" sz="16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𝑥</m:t>
                                    </m:r>
                                  </m:e>
                                </m:rad>
                                <m:r>
                                  <a:rPr lang="ru-RU" sz="16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−7</m:t>
                                </m:r>
                                <m:r>
                                  <a:rPr lang="ru-RU" sz="16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𝑥</m:t>
                                </m:r>
                                <m:r>
                                  <a:rPr lang="ru-RU" sz="16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;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3.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𝑦</m:t>
                                </m:r>
                                <m:r>
                                  <a:rPr lang="ru-RU" sz="16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16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6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sz="16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3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ru-RU" sz="16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6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ru-RU" sz="16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6</m:t>
                                    </m:r>
                                  </m:sup>
                                </m:sSup>
                                <m:r>
                                  <a:rPr lang="ru-RU" sz="16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−8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ru-RU" sz="16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ru-RU" sz="16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𝑥</m:t>
                                    </m:r>
                                  </m:e>
                                </m:rad>
                                <m:r>
                                  <a:rPr lang="ru-RU" sz="16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+2</m:t>
                                </m:r>
                                <m:r>
                                  <a:rPr lang="ru-RU" sz="16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𝑥</m:t>
                                </m:r>
                                <m:r>
                                  <a:rPr lang="ru-RU" sz="16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;</m:t>
                                </m:r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40924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4.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𝑦</m:t>
                                </m:r>
                                <m:r>
                                  <a:rPr lang="ru-RU" sz="16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ru-RU" sz="16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ru-RU" sz="1600" i="1">
                                            <a:effectLst/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sz="1600" i="1">
                                            <a:effectLst/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ru-RU" sz="1600" i="1">
                                            <a:effectLst/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  <m:r>
                                      <a:rPr lang="ru-RU" sz="16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+4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ru-RU" sz="16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ru-RU" sz="1600" i="1">
                                            <a:effectLst/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sz="1600" i="1">
                                            <a:effectLst/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ru-RU" sz="1600" i="1">
                                            <a:effectLst/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ru-RU" sz="16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−3</m:t>
                                    </m:r>
                                  </m:e>
                                </m:d>
                                <m:r>
                                  <a:rPr lang="ru-RU" sz="16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;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4.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𝑦</m:t>
                                </m:r>
                                <m:r>
                                  <a:rPr lang="ru-RU" sz="16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ru-RU" sz="16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ru-RU" sz="1600" i="1">
                                            <a:effectLst/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sz="1600" i="1">
                                            <a:effectLst/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ru-RU" sz="1600" i="1">
                                            <a:effectLst/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  <m:r>
                                      <a:rPr lang="ru-RU" sz="16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−2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ru-RU" sz="16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ru-RU" sz="1600" i="1">
                                            <a:effectLst/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sz="1600" i="1">
                                            <a:effectLst/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ru-RU" sz="1600" i="1">
                                            <a:effectLst/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ru-RU" sz="16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+1</m:t>
                                    </m:r>
                                  </m:e>
                                </m:d>
                                <m:r>
                                  <a:rPr lang="ru-RU" sz="16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;</m:t>
                                </m:r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67718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5.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𝑦</m:t>
                                </m:r>
                                <m:r>
                                  <a:rPr lang="ru-RU" sz="16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16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6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6</m:t>
                                    </m:r>
                                    <m:r>
                                      <a:rPr lang="ru-RU" sz="16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𝑥</m:t>
                                    </m:r>
                                    <m:r>
                                      <a:rPr lang="ru-RU" sz="16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+5</m:t>
                                    </m:r>
                                  </m:num>
                                  <m:den>
                                    <m:r>
                                      <a:rPr lang="ru-RU" sz="16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4−3</m:t>
                                    </m:r>
                                    <m:r>
                                      <a:rPr lang="ru-RU" sz="16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𝑥</m:t>
                                    </m:r>
                                  </m:den>
                                </m:f>
                                <m:r>
                                  <a:rPr lang="ru-RU" sz="16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;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5.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𝑦</m:t>
                                </m:r>
                                <m:r>
                                  <a:rPr lang="ru-RU" sz="16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16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6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3</m:t>
                                    </m:r>
                                    <m:r>
                                      <a:rPr lang="ru-RU" sz="16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𝑥</m:t>
                                    </m:r>
                                    <m:r>
                                      <a:rPr lang="ru-RU" sz="16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−7</m:t>
                                    </m:r>
                                  </m:num>
                                  <m:den>
                                    <m:r>
                                      <a:rPr lang="ru-RU" sz="16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5−2</m:t>
                                    </m:r>
                                    <m:r>
                                      <a:rPr lang="ru-RU" sz="16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𝑥</m:t>
                                    </m:r>
                                  </m:den>
                                </m:f>
                                <m:r>
                                  <a:rPr lang="ru-RU" sz="16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;</m:t>
                                </m:r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Таблица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4435765"/>
                  </p:ext>
                </p:extLst>
              </p:nvPr>
            </p:nvGraphicFramePr>
            <p:xfrm>
              <a:off x="1650182" y="3242504"/>
              <a:ext cx="7056784" cy="309593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410313"/>
                    <a:gridCol w="3046071"/>
                    <a:gridCol w="504056"/>
                    <a:gridCol w="3096344"/>
                  </a:tblGrid>
                  <a:tr h="280416"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b="1" i="1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Вариант 1</a:t>
                          </a:r>
                          <a:endParaRPr lang="ru-RU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b="1" i="1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Вариант 2</a:t>
                          </a:r>
                          <a:endParaRPr lang="ru-RU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280416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 Найти производную функцию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 Найти производную функцию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52508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1. 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13600" t="-115116" r="-118200" b="-383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1.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127953" t="-115116" r="-197" b="-383721"/>
                          </a:stretch>
                        </a:blipFill>
                      </a:tcPr>
                    </a:tc>
                  </a:tr>
                  <a:tr h="39672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2.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13600" t="-284615" r="-118200" b="-4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2.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127953" t="-284615" r="-197" b="-407692"/>
                          </a:stretch>
                        </a:blipFill>
                      </a:tcPr>
                    </a:tc>
                  </a:tr>
                  <a:tr h="5268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3.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13600" t="-287356" r="-118200" b="-2045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3.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127953" t="-287356" r="-197" b="-204598"/>
                          </a:stretch>
                        </a:blipFill>
                      </a:tcPr>
                    </a:tc>
                  </a:tr>
                  <a:tr h="40924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4.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13600" t="-502985" r="-118200" b="-165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4.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127953" t="-502985" r="-197" b="-165672"/>
                          </a:stretch>
                        </a:blipFill>
                      </a:tcPr>
                    </a:tc>
                  </a:tr>
                  <a:tr h="67718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5.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13600" t="-363964" r="-118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5.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127953" t="-363964" r="-19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906401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20688"/>
            <a:ext cx="4968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Проверяем  ответы : </a:t>
            </a:r>
          </a:p>
          <a:p>
            <a:endParaRPr lang="ru-RU" sz="28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90599923"/>
                  </p:ext>
                </p:extLst>
              </p:nvPr>
            </p:nvGraphicFramePr>
            <p:xfrm>
              <a:off x="1475656" y="1562150"/>
              <a:ext cx="6096000" cy="35230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/>
                    <a:gridCol w="30480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Вариант 1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Вариант 2</a:t>
                          </a:r>
                          <a:endParaRPr lang="ru-RU" dirty="0"/>
                        </a:p>
                      </a:txBody>
                      <a:tcPr/>
                    </a:tc>
                  </a:tr>
                  <a:tr h="565264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1</a:t>
                          </a:r>
                          <a:r>
                            <a:rPr lang="en-US" dirty="0" smtClean="0"/>
                            <a:t>)  </a:t>
                          </a:r>
                          <a:r>
                            <a:rPr lang="ru-RU" dirty="0" smtClean="0"/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b="0" i="1" smtClean="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1</a:t>
                          </a:r>
                          <a:r>
                            <a:rPr lang="en-US" dirty="0" smtClean="0"/>
                            <a:t>)</a:t>
                          </a:r>
                          <a:r>
                            <a:rPr lang="en-US" baseline="0" dirty="0" smtClean="0"/>
                            <a:t>  </a:t>
                          </a:r>
                          <a:r>
                            <a:rPr lang="ru-RU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b="0" i="1" baseline="0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b="0" i="1" baseline="0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b="0" i="1" baseline="0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ru-RU" dirty="0"/>
                        </a:p>
                      </a:txBody>
                      <a:tcPr/>
                    </a:tc>
                  </a:tr>
                  <a:tr h="504056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2</a:t>
                          </a:r>
                          <a:r>
                            <a:rPr lang="en-US" dirty="0" smtClean="0"/>
                            <a:t>)</a:t>
                          </a:r>
                          <a:r>
                            <a:rPr lang="ru-RU" dirty="0" smtClean="0"/>
                            <a:t> 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12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b="0" i="1" smtClean="0">
                                      <a:latin typeface="Cambria Math"/>
                                    </a:rPr>
                                    <m:t>х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11</m:t>
                                  </m:r>
                                </m:sup>
                              </m:sSup>
                            </m:oMath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2)</a:t>
                          </a:r>
                          <a:r>
                            <a:rPr lang="en-US" baseline="0" dirty="0" smtClean="0"/>
                            <a:t>   8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baseline="0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baseline="0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baseline="0" smtClean="0">
                                      <a:latin typeface="Cambria Math"/>
                                    </a:rPr>
                                    <m:t>7</m:t>
                                  </m:r>
                                </m:sup>
                              </m:sSup>
                            </m:oMath>
                          </a14:m>
                          <a:endParaRPr lang="ru-RU" dirty="0"/>
                        </a:p>
                      </a:txBody>
                      <a:tcPr/>
                    </a:tc>
                  </a:tr>
                  <a:tr h="57606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3)</a:t>
                          </a:r>
                          <a:r>
                            <a:rPr lang="en-US" baseline="0" dirty="0" smtClean="0"/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7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lang="en-US" b="0" i="1" smtClean="0">
                                  <a:latin typeface="Cambria Math"/>
                                </a:rPr>
                                <m:t>−7</m:t>
                              </m:r>
                            </m:oMath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3) </a:t>
                          </a:r>
                          <a:r>
                            <a:rPr lang="en-US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5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4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lang="en-US" b="0" i="1" smtClean="0">
                                  <a:latin typeface="Cambria Math"/>
                                </a:rPr>
                                <m:t>+2</m:t>
                              </m:r>
                            </m:oMath>
                          </a14:m>
                          <a:endParaRPr lang="en-US" b="0" dirty="0" smtClean="0"/>
                        </a:p>
                      </a:txBody>
                      <a:tcPr/>
                    </a:tc>
                  </a:tr>
                  <a:tr h="504056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4) </a:t>
                          </a:r>
                          <a:r>
                            <a:rPr lang="en-US" baseline="0" dirty="0" smtClean="0"/>
                            <a:t> 5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baseline="0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baseline="0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baseline="0" smtClean="0"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b="0" i="1" baseline="0" smtClean="0">
                                  <a:latin typeface="Cambria Math"/>
                                </a:rPr>
                                <m:t>−9</m:t>
                              </m:r>
                              <m:sSup>
                                <m:sSupPr>
                                  <m:ctrlPr>
                                    <a:rPr lang="en-US" b="0" i="1" baseline="0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baseline="0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baseline="0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baseline="0" smtClean="0">
                                  <a:latin typeface="Cambria Math"/>
                                </a:rPr>
                                <m:t>+8</m:t>
                              </m:r>
                              <m:r>
                                <a:rPr lang="en-US" b="0" i="1" baseline="0" smtClean="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dirty="0" smtClean="0"/>
                            <a:t> 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4) 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+3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−4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lang="ru-RU" dirty="0"/>
                        </a:p>
                      </a:txBody>
                      <a:tcPr/>
                    </a:tc>
                  </a:tr>
                  <a:tr h="63699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5)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39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4−3</m:t>
                                          </m:r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5)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29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5−2</m:t>
                                          </m:r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 lang="ru-RU" dirty="0"/>
                        </a:p>
                      </a:txBody>
                      <a:tcPr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 smtClean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90599923"/>
                  </p:ext>
                </p:extLst>
              </p:nvPr>
            </p:nvGraphicFramePr>
            <p:xfrm>
              <a:off x="1475656" y="1562150"/>
              <a:ext cx="6096000" cy="35230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/>
                    <a:gridCol w="30480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Вариант 1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Вариант 2</a:t>
                          </a:r>
                          <a:endParaRPr lang="ru-RU" dirty="0"/>
                        </a:p>
                      </a:txBody>
                      <a:tcPr/>
                    </a:tc>
                  </a:tr>
                  <a:tr h="56526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70968" r="-100200" b="-4569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00000" t="-70968" r="-200" b="-456989"/>
                          </a:stretch>
                        </a:blipFill>
                      </a:tcPr>
                    </a:tc>
                  </a:tr>
                  <a:tr h="50405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193902" r="-100200" b="-4182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00000" t="-193902" r="-200" b="-418293"/>
                          </a:stretch>
                        </a:blipFill>
                      </a:tcPr>
                    </a:tc>
                  </a:tr>
                  <a:tr h="57606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253684" r="-100200" b="-26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00000" t="-253684" r="-200" b="-261053"/>
                          </a:stretch>
                        </a:blipFill>
                      </a:tcPr>
                    </a:tc>
                  </a:tr>
                  <a:tr h="50405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409756" r="-100200" b="-2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00000" t="-409756" r="-200" b="-202439"/>
                          </a:stretch>
                        </a:blipFill>
                      </a:tcPr>
                    </a:tc>
                  </a:tr>
                  <a:tr h="63699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398095" r="-100200" b="-5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00000" t="-398095" r="-200" b="-58095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 smtClean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2051" name="Picture 3" descr="C:\Users\Нина\Desktop\images 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356" y="5229200"/>
            <a:ext cx="1570108" cy="129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681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9428" y="390957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31" name="Picture 7" descr="C:\Users\Нина\Desktop\кроссворд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32"/>
          <a:stretch/>
        </p:blipFill>
        <p:spPr bwMode="auto">
          <a:xfrm>
            <a:off x="5508104" y="368935"/>
            <a:ext cx="2592288" cy="24798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45828" y="517322"/>
                <a:ext cx="4284476" cy="1477328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1904</a:t>
                </a:r>
                <a:r>
                  <a:rPr lang="ru-RU" dirty="0" smtClean="0"/>
                  <a:t>.(</a:t>
                </a:r>
                <a:r>
                  <a:rPr lang="ru-RU" sz="1400" dirty="0" smtClean="0"/>
                  <a:t>задания типа В8 ЕГЭ) </a:t>
                </a:r>
                <a:r>
                  <a:rPr lang="ru-RU" dirty="0" smtClean="0"/>
                  <a:t>На рисунке 1 изображены график функции </a:t>
                </a:r>
                <a:r>
                  <a:rPr lang="en-US" dirty="0" smtClean="0"/>
                  <a:t>y= f(x)</a:t>
                </a:r>
                <a:r>
                  <a:rPr lang="ru-RU" dirty="0" smtClean="0"/>
                  <a:t> и касательная к нему в точке с абсциссой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b="0" i="1" smtClean="0">
                            <a:latin typeface="Cambria Math"/>
                          </a:rPr>
                          <m:t>х</m:t>
                        </m:r>
                      </m:e>
                      <m:sub>
                        <m:r>
                          <a:rPr lang="ru-RU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dirty="0" smtClean="0"/>
                  <a:t>. Найдите значение производной функции </a:t>
                </a:r>
                <a:r>
                  <a:rPr lang="en-US" dirty="0"/>
                  <a:t>f(x</a:t>
                </a:r>
                <a:r>
                  <a:rPr lang="en-US" dirty="0" smtClean="0"/>
                  <a:t>)</a:t>
                </a:r>
                <a:r>
                  <a:rPr lang="ru-RU" dirty="0" smtClean="0"/>
                  <a:t> в точке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х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dirty="0" smtClean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828" y="517322"/>
                <a:ext cx="4284476" cy="147732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55576" y="242088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Решение:</a:t>
            </a:r>
            <a:endParaRPr lang="ru-RU" dirty="0"/>
          </a:p>
        </p:txBody>
      </p:sp>
      <p:pic>
        <p:nvPicPr>
          <p:cNvPr id="1032" name="Picture 8" descr="C:\Users\Нина\Desktop\кроссворд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56"/>
          <a:stretch/>
        </p:blipFill>
        <p:spPr bwMode="auto">
          <a:xfrm>
            <a:off x="394338" y="2996952"/>
            <a:ext cx="2729862" cy="25922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 flipH="1">
            <a:off x="2411760" y="5013176"/>
            <a:ext cx="39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6C265F"/>
                </a:solidFill>
              </a:rPr>
              <a:t>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479715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6C265F"/>
                </a:solidFill>
              </a:rPr>
              <a:t>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83768" y="4293096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8B317A"/>
                </a:solidFill>
              </a:rPr>
              <a:t>С</a:t>
            </a:r>
            <a:endParaRPr lang="ru-RU" dirty="0">
              <a:solidFill>
                <a:srgbClr val="8B317A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56176" y="2855515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Рис.1</a:t>
            </a:r>
            <a:endParaRPr lang="ru-RU" sz="1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385646" y="5632896"/>
            <a:ext cx="1098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Рис.2</a:t>
            </a:r>
            <a:endParaRPr lang="ru-RU" sz="1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475732" y="3476135"/>
                <a:ext cx="5184576" cy="2516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Значение производной функции</a:t>
                </a:r>
                <a:r>
                  <a:rPr lang="en-US" dirty="0"/>
                  <a:t> y= f(x</a:t>
                </a:r>
                <a:r>
                  <a:rPr lang="en-US" dirty="0" smtClean="0"/>
                  <a:t>)</a:t>
                </a:r>
                <a:r>
                  <a:rPr lang="ru-RU" dirty="0" smtClean="0"/>
                  <a:t> в точке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х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dirty="0" smtClean="0"/>
                  <a:t>  равно тангенсу угла между касательной и положительным направлением оси ОХ.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𝑡𝑔</m:t>
                      </m:r>
                      <m:r>
                        <a:rPr lang="en-US" b="0" i="1" smtClean="0">
                          <a:latin typeface="Cambria Math"/>
                        </a:rPr>
                        <m:t> ∠ВАС=</m:t>
                      </m:r>
                      <m:f>
                        <m:fPr>
                          <m:ctrlPr>
                            <a:rPr lang="ru-RU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  <a:ea typeface="Cambria Math"/>
                            </a:rPr>
                            <m:t>ВС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  <a:ea typeface="Cambria Math"/>
                            </a:rPr>
                            <m:t>АВ</m:t>
                          </m:r>
                        </m:den>
                      </m:f>
                    </m:oMath>
                  </m:oMathPara>
                </a14:m>
                <a:endParaRPr lang="ru-RU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𝑡𝑔</m:t>
                      </m:r>
                      <m:r>
                        <a:rPr lang="en-US" i="1">
                          <a:latin typeface="Cambria Math"/>
                        </a:rPr>
                        <m:t> ∠ВАС=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  <a:ea typeface="Cambria Math"/>
                            </a:rPr>
                            <m:t>6</m:t>
                          </m:r>
                        </m:den>
                      </m:f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=0,5.</m:t>
                      </m:r>
                    </m:oMath>
                  </m:oMathPara>
                </a14:m>
                <a:endParaRPr lang="ru-RU" dirty="0" smtClean="0"/>
              </a:p>
              <a:p>
                <a:r>
                  <a:rPr lang="ru-RU" dirty="0" smtClean="0"/>
                  <a:t>Ответ: 0,5</a:t>
                </a:r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5732" y="3476135"/>
                <a:ext cx="5184576" cy="2516330"/>
              </a:xfrm>
              <a:prstGeom prst="rect">
                <a:avLst/>
              </a:prstGeom>
              <a:blipFill rotWithShape="1">
                <a:blip r:embed="rId7"/>
                <a:stretch>
                  <a:fillRect l="-940" t="-1211" r="-10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67469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107938"/>
            <a:ext cx="1728192" cy="17024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55776" y="483434"/>
            <a:ext cx="3312368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6C265F"/>
                </a:solidFill>
                <a:latin typeface="+mj-lt"/>
              </a:rPr>
              <a:t>       Число е</a:t>
            </a:r>
            <a:endParaRPr lang="ru-RU" sz="2800" dirty="0">
              <a:solidFill>
                <a:srgbClr val="6C265F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7944" y="5589240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е =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2,7182818284590...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8" name="Рисунок 7" descr="e = 2,7182818284590……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8" t="11441" r="56093" b="29320"/>
          <a:stretch/>
        </p:blipFill>
        <p:spPr bwMode="auto">
          <a:xfrm>
            <a:off x="6393440" y="1492063"/>
            <a:ext cx="2340004" cy="2511169"/>
          </a:xfrm>
          <a:prstGeom prst="rect">
            <a:avLst/>
          </a:prstGeom>
          <a:noFill/>
          <a:ln>
            <a:solidFill>
              <a:srgbClr val="8B317A"/>
            </a:solidFill>
          </a:ln>
        </p:spPr>
      </p:pic>
      <p:pic>
        <p:nvPicPr>
          <p:cNvPr id="9" name="Рисунок 8" descr="&amp;CHcy;&amp;icy;&amp;scy;&amp;lcy;&amp;ocy; e. &amp;Acy; &gt; 1. 1. 0. 1.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22110" r="49686"/>
          <a:stretch/>
        </p:blipFill>
        <p:spPr bwMode="auto">
          <a:xfrm>
            <a:off x="601504" y="1484784"/>
            <a:ext cx="2340004" cy="2511439"/>
          </a:xfrm>
          <a:prstGeom prst="rect">
            <a:avLst/>
          </a:prstGeom>
          <a:noFill/>
          <a:ln>
            <a:solidFill>
              <a:srgbClr val="8B317A"/>
            </a:solidFill>
          </a:ln>
        </p:spPr>
      </p:pic>
      <p:pic>
        <p:nvPicPr>
          <p:cNvPr id="10" name="Рисунок 9" descr="e = 2,7182818284590……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66" t="11887" r="7998" b="28618"/>
          <a:stretch/>
        </p:blipFill>
        <p:spPr bwMode="auto">
          <a:xfrm>
            <a:off x="3540011" y="1484784"/>
            <a:ext cx="2340004" cy="2511439"/>
          </a:xfrm>
          <a:prstGeom prst="rect">
            <a:avLst/>
          </a:prstGeom>
          <a:noFill/>
          <a:ln>
            <a:solidFill>
              <a:srgbClr val="8B317A"/>
            </a:solidFill>
          </a:ln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-7175648" y="2424177"/>
            <a:ext cx="3898776" cy="212734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91379" y="4365104"/>
                <a:ext cx="11602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latin typeface="Cambria Math"/>
                        </a:rPr>
                        <m:t>У=</m:t>
                      </m:r>
                      <m:sSup>
                        <m:sSupPr>
                          <m:ctrlPr>
                            <a:rPr lang="ru-RU" sz="24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400" b="1" i="1" smtClean="0"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ru-RU" sz="2400" b="1" i="1" smtClean="0">
                              <a:latin typeface="Cambria Math"/>
                            </a:rPr>
                            <m:t>х</m:t>
                          </m:r>
                        </m:sup>
                      </m:sSup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379" y="4365104"/>
                <a:ext cx="1160254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3923928" y="4358237"/>
                <a:ext cx="12328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latin typeface="Cambria Math"/>
                        </a:rPr>
                        <m:t>У=</m:t>
                      </m:r>
                      <m:sSup>
                        <m:sSupPr>
                          <m:ctrlPr>
                            <a:rPr lang="ru-RU" sz="2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400" b="1" i="1" smtClean="0">
                              <a:latin typeface="Cambria Math"/>
                            </a:rPr>
                            <m:t>е</m:t>
                          </m:r>
                        </m:e>
                        <m:sup>
                          <m:r>
                            <a:rPr lang="ru-RU" sz="2400" b="1" i="1">
                              <a:latin typeface="Cambria Math"/>
                            </a:rPr>
                            <m:t>х</m:t>
                          </m:r>
                        </m:sup>
                      </m:sSup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4358237"/>
                <a:ext cx="1232801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7104855" y="4457437"/>
                <a:ext cx="11602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latin typeface="Cambria Math"/>
                        </a:rPr>
                        <m:t>У=</m:t>
                      </m:r>
                      <m:sSup>
                        <m:sSupPr>
                          <m:ctrlPr>
                            <a:rPr lang="ru-RU" sz="2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400" b="1" i="1" smtClean="0"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ru-RU" sz="2400" b="1" i="1">
                              <a:latin typeface="Cambria Math"/>
                            </a:rPr>
                            <m:t>х</m:t>
                          </m:r>
                        </m:sup>
                      </m:sSup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4855" y="4457437"/>
                <a:ext cx="1160254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0859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Нина\Desktop\0004-004-Lev-Nikolaevich-Tolstoj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7350" r="51645" b="7810"/>
          <a:stretch/>
        </p:blipFill>
        <p:spPr bwMode="auto">
          <a:xfrm>
            <a:off x="899592" y="548679"/>
            <a:ext cx="2592288" cy="34563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4149080"/>
            <a:ext cx="7992888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Замечание </a:t>
            </a:r>
            <a:r>
              <a:rPr lang="ru-RU" dirty="0"/>
              <a:t>(не очень серьезное). Ясно, что Л.Н. Толстой никакого отношения к  числу e не имеет, тем не менее в записи числа е, обратите внимание, два раза подряд повторяется число 1828 — год рождения Л.Н. Толстого.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3968" y="1196752"/>
            <a:ext cx="3888432" cy="17543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Лев Николаевич Толстой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 родился  28 августа (9 сентября) 1828 года в усадьбе Ясная Поляна, Тульской области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54250" y="3429000"/>
            <a:ext cx="2747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е = 2,7182818284590...</a:t>
            </a:r>
          </a:p>
        </p:txBody>
      </p:sp>
    </p:spTree>
    <p:extLst>
      <p:ext uri="{BB962C8B-B14F-4D97-AF65-F5344CB8AC3E}">
        <p14:creationId xmlns:p14="http://schemas.microsoft.com/office/powerpoint/2010/main" val="1359722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219px-Leonhard_Euler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5856" y="3258676"/>
            <a:ext cx="2414162" cy="2866818"/>
          </a:xfrm>
          <a:prstGeom prst="rect">
            <a:avLst/>
          </a:prstGeom>
          <a:noFill/>
        </p:spPr>
      </p:pic>
      <p:pic>
        <p:nvPicPr>
          <p:cNvPr id="5" name="Picture 3" descr="C:\Documents and Settings\Admin\Рабочий стол\240px-John_Napie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521" y="188640"/>
            <a:ext cx="2469790" cy="2844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54268" y="3284984"/>
            <a:ext cx="2664295" cy="16312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Джон Непер (1550 – 1617) – английский математик. Изобретатель логарифмов.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8144" y="3244314"/>
            <a:ext cx="3024336" cy="313932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Леонард Эйлер (1707 -1783) –крупнейший математик </a:t>
            </a:r>
            <a:r>
              <a:rPr lang="en-US" dirty="0" smtClean="0"/>
              <a:t>XVIII</a:t>
            </a:r>
            <a:r>
              <a:rPr lang="ru-RU" dirty="0" smtClean="0"/>
              <a:t> столетия. Научное наследие Эйлера включает современное определение показательной, логарифмической и тригонометрических функций, и их символики.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940370" y="188640"/>
                <a:ext cx="5976664" cy="2616101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Функцию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 b="0" i="1" smtClean="0">
                            <a:latin typeface="Cambria Math"/>
                          </a:rPr>
                          <m:t>е</m:t>
                        </m:r>
                      </m:e>
                      <m:sup>
                        <m:r>
                          <a:rPr lang="ru-RU" sz="2000" b="0" i="1" smtClean="0">
                            <a:latin typeface="Cambria Math"/>
                          </a:rPr>
                          <m:t>х</m:t>
                        </m:r>
                      </m:sup>
                    </m:sSup>
                    <m:r>
                      <a:rPr lang="ru-RU" sz="2000" b="0" i="1" smtClean="0">
                        <a:latin typeface="Cambria Math"/>
                      </a:rPr>
                      <m:t> часто называют</m:t>
                    </m:r>
                    <m:r>
                      <a:rPr lang="ru-RU" sz="2000" b="1" i="0" smtClean="0">
                        <a:latin typeface="Cambria Math"/>
                      </a:rPr>
                      <m:t> экспонентой.</m:t>
                    </m:r>
                  </m:oMath>
                </a14:m>
                <a:r>
                  <a:rPr lang="ru-RU" sz="2000" b="1" dirty="0" smtClean="0"/>
                  <a:t> </a:t>
                </a:r>
                <a:r>
                  <a:rPr lang="ru-RU" dirty="0" smtClean="0"/>
                  <a:t>Число </a:t>
                </a:r>
                <a:r>
                  <a:rPr lang="en-US" dirty="0" smtClean="0"/>
                  <a:t>e </a:t>
                </a:r>
                <a:r>
                  <a:rPr lang="ru-RU" dirty="0" smtClean="0"/>
                  <a:t>иногда называют  «</a:t>
                </a:r>
                <a:r>
                  <a:rPr lang="ru-RU" dirty="0" err="1" smtClean="0"/>
                  <a:t>неперовым</a:t>
                </a:r>
                <a:r>
                  <a:rPr lang="ru-RU" dirty="0" smtClean="0"/>
                  <a:t>» в честь шотландского </a:t>
                </a:r>
                <a:r>
                  <a:rPr lang="ru-RU" dirty="0"/>
                  <a:t>учёного </a:t>
                </a:r>
                <a:r>
                  <a:rPr lang="ru-RU" dirty="0" smtClean="0"/>
                  <a:t>Непера, </a:t>
                </a:r>
                <a:r>
                  <a:rPr lang="ru-RU" dirty="0"/>
                  <a:t>однако необоснованно, так как нет твёрдых оснований для утверждения, что Непер имел о числе </a:t>
                </a:r>
                <a:r>
                  <a:rPr lang="ru-RU" i="1" dirty="0"/>
                  <a:t>е</a:t>
                </a:r>
                <a:r>
                  <a:rPr lang="ru-RU" dirty="0"/>
                  <a:t> чёткое представление. Впервые обозначение "</a:t>
                </a:r>
                <a:r>
                  <a:rPr lang="ru-RU" i="1" dirty="0"/>
                  <a:t>е</a:t>
                </a:r>
                <a:r>
                  <a:rPr lang="ru-RU" dirty="0"/>
                  <a:t>" ввёл Леонард </a:t>
                </a:r>
                <a:r>
                  <a:rPr lang="ru-RU" dirty="0" smtClean="0"/>
                  <a:t>Эйлер. </a:t>
                </a:r>
                <a:r>
                  <a:rPr lang="ru-RU" dirty="0"/>
                  <a:t>Он также вычислил точные 23 десятичные знака этого числа, использовав представление числа </a:t>
                </a:r>
                <a:r>
                  <a:rPr lang="ru-RU" i="1" dirty="0"/>
                  <a:t>е</a:t>
                </a:r>
                <a:r>
                  <a:rPr lang="ru-RU" dirty="0"/>
                  <a:t> в виде бесконечного числового ряда: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370" y="188640"/>
                <a:ext cx="5976664" cy="261610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7956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83568" y="404664"/>
                <a:ext cx="7488832" cy="923330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i="1" dirty="0" smtClean="0">
                    <a:solidFill>
                      <a:srgbClr val="6C265F"/>
                    </a:solidFill>
                  </a:rPr>
                  <a:t>Теорема 1</a:t>
                </a:r>
                <a:r>
                  <a:rPr lang="ru-RU" i="1" dirty="0" smtClean="0">
                    <a:solidFill>
                      <a:srgbClr val="391F2E"/>
                    </a:solidFill>
                  </a:rPr>
                  <a:t>.Функция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solidFill>
                              <a:srgbClr val="391F2E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b="0" i="1" smtClean="0">
                            <a:solidFill>
                              <a:srgbClr val="391F2E"/>
                            </a:solidFill>
                            <a:latin typeface="Cambria Math"/>
                          </a:rPr>
                          <m:t>  е</m:t>
                        </m:r>
                      </m:e>
                      <m:sup>
                        <m:r>
                          <a:rPr lang="ru-RU" b="0" i="1" smtClean="0">
                            <a:solidFill>
                              <a:srgbClr val="391F2E"/>
                            </a:solidFill>
                            <a:latin typeface="Cambria Math"/>
                          </a:rPr>
                          <m:t>х</m:t>
                        </m:r>
                      </m:sup>
                    </m:sSup>
                    <m:r>
                      <a:rPr lang="ru-RU" b="0" i="1" smtClean="0">
                        <a:solidFill>
                          <a:srgbClr val="391F2E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ru-RU" i="1" dirty="0" smtClean="0">
                    <a:solidFill>
                      <a:srgbClr val="391F2E"/>
                    </a:solidFill>
                  </a:rPr>
                  <a:t>дифференцируема в каждой точке области определения, и </a:t>
                </a:r>
                <a:r>
                  <a:rPr lang="ru-RU" i="1" dirty="0" smtClean="0">
                    <a:solidFill>
                      <a:srgbClr val="8B317A"/>
                    </a:solidFill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solidFill>
                              <a:srgbClr val="8B317A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b="0" i="1" smtClean="0">
                            <a:solidFill>
                              <a:srgbClr val="8B317A"/>
                            </a:solidFill>
                            <a:latin typeface="Cambria Math"/>
                          </a:rPr>
                          <m:t>е</m:t>
                        </m:r>
                      </m:e>
                      <m:sup>
                        <m:r>
                          <a:rPr lang="ru-RU" b="0" i="1" smtClean="0">
                            <a:solidFill>
                              <a:srgbClr val="8B317A"/>
                            </a:solidFill>
                            <a:latin typeface="Cambria Math"/>
                          </a:rPr>
                          <m:t>х</m:t>
                        </m:r>
                      </m:sup>
                    </m:sSup>
                    <m:r>
                      <a:rPr lang="ru-RU" b="0" i="1" smtClean="0">
                        <a:solidFill>
                          <a:srgbClr val="8B317A"/>
                        </a:solidFill>
                        <a:latin typeface="Cambria Math"/>
                      </a:rPr>
                      <m:t>)</m:t>
                    </m:r>
                    <m:r>
                      <a:rPr lang="en-US" b="0" i="1" smtClean="0">
                        <a:solidFill>
                          <a:srgbClr val="8B317A"/>
                        </a:solidFill>
                        <a:latin typeface="Cambria Math"/>
                      </a:rPr>
                      <m:t>′ </m:t>
                    </m:r>
                    <m:r>
                      <a:rPr lang="ru-RU" b="0" i="1" smtClean="0">
                        <a:solidFill>
                          <a:srgbClr val="8B317A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b="0" i="1" smtClean="0">
                            <a:solidFill>
                              <a:srgbClr val="8B317A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b="0" i="1" smtClean="0">
                            <a:solidFill>
                              <a:srgbClr val="8B317A"/>
                            </a:solidFill>
                            <a:latin typeface="Cambria Math"/>
                          </a:rPr>
                          <m:t>е</m:t>
                        </m:r>
                      </m:e>
                      <m:sup>
                        <m:r>
                          <a:rPr lang="ru-RU" b="0" i="1" smtClean="0">
                            <a:solidFill>
                              <a:srgbClr val="8B317A"/>
                            </a:solidFill>
                            <a:latin typeface="Cambria Math"/>
                          </a:rPr>
                          <m:t>х</m:t>
                        </m:r>
                      </m:sup>
                    </m:sSup>
                  </m:oMath>
                </a14:m>
                <a:r>
                  <a:rPr lang="ru-RU" i="1" dirty="0" smtClean="0">
                    <a:solidFill>
                      <a:srgbClr val="391F2E"/>
                    </a:solidFill>
                  </a:rPr>
                  <a:t>.</a:t>
                </a:r>
                <a:endParaRPr lang="ru-RU" i="1" dirty="0">
                  <a:solidFill>
                    <a:srgbClr val="391F2E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04664"/>
                <a:ext cx="7488832" cy="92333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3568" y="1484785"/>
                <a:ext cx="7488832" cy="3876895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ru-RU" i="1" dirty="0" smtClean="0"/>
                  <a:t>Доказательство.  </a:t>
                </a:r>
                <a:r>
                  <a:rPr lang="ru-RU" dirty="0" smtClean="0"/>
                  <a:t>Найдем сначала приращение функции у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/>
                          </a:rPr>
                          <m:t>е</m:t>
                        </m:r>
                      </m:e>
                      <m:sup>
                        <m:r>
                          <a:rPr lang="ru-RU" b="0" i="1" smtClean="0">
                            <a:latin typeface="Cambria Math"/>
                          </a:rPr>
                          <m:t>х</m:t>
                        </m:r>
                      </m:sup>
                    </m:sSup>
                  </m:oMath>
                </a14:m>
                <a:r>
                  <a:rPr lang="ru-RU" dirty="0" smtClean="0"/>
                  <a:t> в точке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b="0" i="1" smtClean="0">
                            <a:latin typeface="Cambria Math"/>
                          </a:rPr>
                          <m:t>х</m:t>
                        </m:r>
                      </m:e>
                      <m:sub>
                        <m:r>
                          <a:rPr lang="ru-RU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ru-RU" b="0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ru-RU" dirty="0" smtClean="0"/>
                  <a:t> </a:t>
                </a:r>
              </a:p>
              <a:p>
                <a:pPr>
                  <a:lnSpc>
                    <a:spcPct val="250000"/>
                  </a:lnSpc>
                </a:pPr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ru-RU" dirty="0" smtClean="0"/>
                  <a:t>у=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b="0" i="1" dirty="0" smtClean="0">
                            <a:latin typeface="Cambria Math"/>
                          </a:rPr>
                          <m:t>е</m:t>
                        </m:r>
                      </m:e>
                      <m:sup>
                        <m:sSub>
                          <m:sSubPr>
                            <m:ctrlPr>
                              <a:rPr lang="ru-RU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b="0" i="1" dirty="0" smtClean="0">
                                <a:latin typeface="Cambria Math"/>
                              </a:rPr>
                              <m:t>х</m:t>
                            </m:r>
                          </m:e>
                          <m:sub>
                            <m:r>
                              <a:rPr lang="ru-RU" b="0" i="1" dirty="0" smtClean="0">
                                <a:latin typeface="Cambria Math"/>
                              </a:rPr>
                              <m:t>0+</m:t>
                            </m:r>
                            <m:r>
                              <a:rPr lang="ru-RU" b="0" i="1" dirty="0" smtClean="0">
                                <a:latin typeface="Cambria Math"/>
                                <a:ea typeface="Cambria Math"/>
                              </a:rPr>
                              <m:t>∆х</m:t>
                            </m:r>
                          </m:sub>
                        </m:sSub>
                      </m:sup>
                    </m:sSup>
                  </m:oMath>
                </a14:m>
                <a:r>
                  <a:rPr lang="ru-RU" dirty="0" smtClean="0"/>
                  <a:t>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/>
                          </a:rPr>
                          <m:t>е</m:t>
                        </m:r>
                      </m:e>
                      <m:sup>
                        <m:sSub>
                          <m:sSubPr>
                            <m:ctrlPr>
                              <a:rPr lang="ru-RU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b="0" i="1" smtClean="0">
                                <a:latin typeface="Cambria Math"/>
                              </a:rPr>
                              <m:t>х</m:t>
                            </m:r>
                          </m:e>
                          <m:sub>
                            <m:r>
                              <a:rPr lang="ru-RU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sup>
                    </m:sSup>
                    <m:r>
                      <a:rPr lang="ru-RU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/>
                          </a:rPr>
                          <m:t>е</m:t>
                        </m:r>
                      </m:e>
                      <m:sup>
                        <m:sSub>
                          <m:sSubPr>
                            <m:ctrlPr>
                              <a:rPr lang="ru-RU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b="0" i="1" smtClean="0">
                                <a:latin typeface="Cambria Math"/>
                              </a:rPr>
                              <m:t>х</m:t>
                            </m:r>
                          </m:e>
                          <m:sub>
                            <m:r>
                              <a:rPr lang="ru-RU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sup>
                    </m:sSup>
                    <m:r>
                      <a:rPr lang="ru-RU" b="0" i="1" smtClean="0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ru-RU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/>
                            <a:ea typeface="Cambria Math"/>
                          </a:rPr>
                          <m:t>е</m:t>
                        </m:r>
                      </m:e>
                      <m:sup>
                        <m:r>
                          <a:rPr lang="ru-RU" b="0" i="1" smtClean="0">
                            <a:latin typeface="Cambria Math"/>
                            <a:ea typeface="Cambria Math"/>
                          </a:rPr>
                          <m:t>∆х</m:t>
                        </m:r>
                      </m:sup>
                    </m:sSup>
                    <m:r>
                      <a:rPr lang="ru-RU" b="0" i="1" smtClean="0">
                        <a:latin typeface="Cambria Math"/>
                        <a:ea typeface="Cambria Math"/>
                      </a:rPr>
                      <m:t>−</m:t>
                    </m:r>
                    <m:sSup>
                      <m:sSupPr>
                        <m:ctrlPr>
                          <a:rPr lang="ru-RU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/>
                            <a:ea typeface="Cambria Math"/>
                          </a:rPr>
                          <m:t>е</m:t>
                        </m:r>
                      </m:e>
                      <m:sup>
                        <m:sSub>
                          <m:sSubPr>
                            <m:ctrlPr>
                              <a:rPr lang="ru-RU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ru-RU" b="0" i="1" smtClean="0">
                                <a:latin typeface="Cambria Math"/>
                                <a:ea typeface="Cambria Math"/>
                              </a:rPr>
                              <m:t>х</m:t>
                            </m:r>
                          </m:e>
                          <m:sub>
                            <m:r>
                              <a:rPr lang="ru-RU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sup>
                    </m:sSup>
                    <m:r>
                      <a:rPr lang="ru-RU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ru-RU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/>
                            <a:ea typeface="Cambria Math"/>
                          </a:rPr>
                          <m:t>е</m:t>
                        </m:r>
                      </m:e>
                      <m:sup>
                        <m:sSub>
                          <m:sSubPr>
                            <m:ctrlPr>
                              <a:rPr lang="ru-RU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ru-RU" b="0" i="1" smtClean="0">
                                <a:latin typeface="Cambria Math"/>
                                <a:ea typeface="Cambria Math"/>
                              </a:rPr>
                              <m:t>х</m:t>
                            </m:r>
                          </m:e>
                          <m:sub>
                            <m:r>
                              <a:rPr lang="ru-RU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sup>
                    </m:sSup>
                    <m:r>
                      <a:rPr lang="ru-RU" b="0" i="1" smtClean="0">
                        <a:latin typeface="Cambria Math"/>
                        <a:ea typeface="Cambria Math"/>
                      </a:rPr>
                      <m:t>(</m:t>
                    </m:r>
                    <m:sSup>
                      <m:sSupPr>
                        <m:ctrlPr>
                          <a:rPr lang="ru-RU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/>
                            <a:ea typeface="Cambria Math"/>
                          </a:rPr>
                          <m:t>е</m:t>
                        </m:r>
                      </m:e>
                      <m:sup>
                        <m:r>
                          <a:rPr lang="ru-RU" b="0" i="1" smtClean="0">
                            <a:latin typeface="Cambria Math"/>
                            <a:ea typeface="Cambria Math"/>
                          </a:rPr>
                          <m:t>∆х</m:t>
                        </m:r>
                      </m:sup>
                    </m:sSup>
                  </m:oMath>
                </a14:m>
                <a:r>
                  <a:rPr lang="ru-RU" dirty="0" smtClean="0"/>
                  <a:t>-1).</a:t>
                </a:r>
              </a:p>
              <a:p>
                <a:pPr>
                  <a:lnSpc>
                    <a:spcPct val="2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ru-RU" b="0" i="1" smtClean="0">
                            <a:latin typeface="Cambria Math"/>
                            <a:ea typeface="Cambria Math"/>
                          </a:rPr>
                          <m:t>у</m:t>
                        </m:r>
                      </m:num>
                      <m:den>
                        <m:r>
                          <a:rPr lang="ru-RU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ru-RU" b="0" i="1" smtClean="0">
                            <a:latin typeface="Cambria Math"/>
                            <a:ea typeface="Cambria Math"/>
                          </a:rPr>
                          <m:t>х</m:t>
                        </m:r>
                      </m:den>
                    </m:f>
                  </m:oMath>
                </a14:m>
                <a:r>
                  <a:rPr lang="ru-RU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dirty="0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  <a:ea typeface="Cambria Math"/>
                              </a:rPr>
                              <m:t>е</m:t>
                            </m:r>
                          </m:e>
                          <m:sup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/>
                                    <a:ea typeface="Cambria Math"/>
                                  </a:rPr>
                                  <m:t>х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sub>
                            </m:sSub>
                          </m:sup>
                        </m:sSup>
                        <m:r>
                          <a:rPr lang="ru-RU" i="1">
                            <a:latin typeface="Cambria Math"/>
                            <a:ea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ru-RU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  <a:ea typeface="Cambria Math"/>
                              </a:rPr>
                              <m:t>е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  <a:ea typeface="Cambria Math"/>
                              </a:rPr>
                              <m:t>∆х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ru-RU" dirty="0"/>
                          <m:t>−1) </m:t>
                        </m:r>
                      </m:num>
                      <m:den>
                        <m:r>
                          <a:rPr lang="ru-RU" i="1" dirty="0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ru-RU" b="0" i="1" dirty="0" smtClean="0">
                            <a:latin typeface="Cambria Math"/>
                            <a:ea typeface="Cambria Math"/>
                          </a:rPr>
                          <m:t>х</m:t>
                        </m:r>
                      </m:den>
                    </m:f>
                  </m:oMath>
                </a14:m>
                <a:r>
                  <a:rPr lang="ru-RU" dirty="0" smtClean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  <a:ea typeface="Cambria Math"/>
                          </a:rPr>
                          <m:t>е</m:t>
                        </m:r>
                      </m:e>
                      <m:sup>
                        <m:sSub>
                          <m:sSubPr>
                            <m:ctrlPr>
                              <a:rPr lang="ru-RU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/>
                                <a:ea typeface="Cambria Math"/>
                              </a:rPr>
                              <m:t>х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sup>
                    </m:sSup>
                    <m:r>
                      <a:rPr lang="ru-RU" i="1" smtClean="0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ru-RU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  <a:ea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ru-RU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  <a:ea typeface="Cambria Math"/>
                              </a:rPr>
                              <m:t>е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  <a:ea typeface="Cambria Math"/>
                              </a:rPr>
                              <m:t>∆х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ru-RU" dirty="0"/>
                          <m:t>−1)</m:t>
                        </m:r>
                        <m:r>
                          <a:rPr lang="ru-RU" i="1" dirty="0" smtClean="0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ru-RU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ru-RU" b="0" i="1" smtClean="0">
                            <a:latin typeface="Cambria Math"/>
                            <a:ea typeface="Cambria Math"/>
                          </a:rPr>
                          <m:t>х</m:t>
                        </m:r>
                      </m:den>
                    </m:f>
                    <m:r>
                      <a:rPr lang="ru-RU" i="1" smtClean="0"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ru-RU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  <a:ea typeface="Cambria Math"/>
                          </a:rPr>
                          <m:t>е</m:t>
                        </m:r>
                      </m:e>
                      <m:sup>
                        <m:sSub>
                          <m:sSubPr>
                            <m:ctrlPr>
                              <a:rPr lang="ru-RU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/>
                                <a:ea typeface="Cambria Math"/>
                              </a:rPr>
                              <m:t>х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sup>
                    </m:sSup>
                  </m:oMath>
                </a14:m>
                <a:r>
                  <a:rPr lang="ru-RU" dirty="0" smtClean="0"/>
                  <a:t> при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ru-RU" b="0" i="1" smtClean="0">
                        <a:latin typeface="Cambria Math"/>
                        <a:ea typeface="Cambria Math"/>
                      </a:rPr>
                      <m:t>х→0</m:t>
                    </m:r>
                  </m:oMath>
                </a14:m>
                <a:r>
                  <a:rPr lang="ru-RU" dirty="0" smtClean="0"/>
                  <a:t> .</a:t>
                </a:r>
              </a:p>
              <a:p>
                <a:pPr>
                  <a:lnSpc>
                    <a:spcPct val="250000"/>
                  </a:lnSpc>
                </a:pPr>
                <a:r>
                  <a:rPr lang="ru-RU" dirty="0" smtClean="0"/>
                  <a:t>По определению производной отсюда следует, что у</a:t>
                </a:r>
                <a:r>
                  <a:rPr lang="en-US" dirty="0" smtClean="0"/>
                  <a:t>’</a:t>
                </a:r>
                <a:r>
                  <a:rPr lang="ru-RU" dirty="0" smtClean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/>
                          </a:rPr>
                          <m:t>е</m:t>
                        </m:r>
                      </m:e>
                      <m:sup>
                        <m:r>
                          <a:rPr lang="ru-RU" b="0" i="1" smtClean="0">
                            <a:latin typeface="Cambria Math"/>
                          </a:rPr>
                          <m:t>х</m:t>
                        </m:r>
                      </m:sup>
                    </m:sSup>
                  </m:oMath>
                </a14:m>
                <a:r>
                  <a:rPr lang="ru-RU" dirty="0" smtClean="0"/>
                  <a:t>, т.е.</a:t>
                </a:r>
              </a:p>
              <a:p>
                <a:pPr>
                  <a:lnSpc>
                    <a:spcPct val="250000"/>
                  </a:lnSpc>
                </a:pPr>
                <a:r>
                  <a:rPr lang="ru-RU" i="1" dirty="0">
                    <a:solidFill>
                      <a:srgbClr val="8B317A"/>
                    </a:solidFill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solidFill>
                              <a:srgbClr val="8B317A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solidFill>
                              <a:srgbClr val="8B317A"/>
                            </a:solidFill>
                            <a:latin typeface="Cambria Math"/>
                          </a:rPr>
                          <m:t>е</m:t>
                        </m:r>
                      </m:e>
                      <m:sup>
                        <m:r>
                          <a:rPr lang="ru-RU" i="1">
                            <a:solidFill>
                              <a:srgbClr val="8B317A"/>
                            </a:solidFill>
                            <a:latin typeface="Cambria Math"/>
                          </a:rPr>
                          <m:t>х</m:t>
                        </m:r>
                      </m:sup>
                    </m:sSup>
                    <m:r>
                      <a:rPr lang="ru-RU" i="1">
                        <a:solidFill>
                          <a:srgbClr val="8B317A"/>
                        </a:solidFill>
                        <a:latin typeface="Cambria Math"/>
                      </a:rPr>
                      <m:t>)</m:t>
                    </m:r>
                    <m:r>
                      <a:rPr lang="en-US" i="1">
                        <a:solidFill>
                          <a:srgbClr val="8B317A"/>
                        </a:solidFill>
                        <a:latin typeface="Cambria Math"/>
                      </a:rPr>
                      <m:t>′ </m:t>
                    </m:r>
                    <m:r>
                      <a:rPr lang="ru-RU" i="1">
                        <a:solidFill>
                          <a:srgbClr val="8B317A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i="1">
                            <a:solidFill>
                              <a:srgbClr val="8B317A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solidFill>
                              <a:srgbClr val="8B317A"/>
                            </a:solidFill>
                            <a:latin typeface="Cambria Math"/>
                          </a:rPr>
                          <m:t>е</m:t>
                        </m:r>
                      </m:e>
                      <m:sup>
                        <m:r>
                          <a:rPr lang="ru-RU" i="1">
                            <a:solidFill>
                              <a:srgbClr val="8B317A"/>
                            </a:solidFill>
                            <a:latin typeface="Cambria Math"/>
                          </a:rPr>
                          <m:t>х</m:t>
                        </m:r>
                      </m:sup>
                    </m:sSup>
                  </m:oMath>
                </a14:m>
                <a:r>
                  <a:rPr lang="ru-RU" dirty="0" smtClean="0"/>
                  <a:t> при любом х.</a:t>
                </a:r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484785"/>
                <a:ext cx="7488832" cy="387689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 descr="pe02604_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324" y="5569036"/>
            <a:ext cx="1368152" cy="1080120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7995235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11560" y="540275"/>
                <a:ext cx="8134537" cy="92333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dirty="0" smtClean="0">
                    <a:solidFill>
                      <a:srgbClr val="6C265F"/>
                    </a:solidFill>
                  </a:rPr>
                  <a:t>Определение</a:t>
                </a:r>
                <a:r>
                  <a:rPr lang="ru-RU" dirty="0" smtClean="0"/>
                  <a:t>. </a:t>
                </a:r>
                <a:r>
                  <a:rPr lang="ru-RU" i="1" dirty="0" smtClean="0"/>
                  <a:t>Натуральным логарифмом  (обозначается </a:t>
                </a:r>
                <a:r>
                  <a:rPr lang="en-US" i="1" dirty="0" err="1" smtClean="0"/>
                  <a:t>ln</a:t>
                </a:r>
                <a:r>
                  <a:rPr lang="ru-RU" i="1" dirty="0" smtClean="0"/>
                  <a:t>)</a:t>
                </a:r>
                <a:r>
                  <a:rPr lang="ru-RU" dirty="0" smtClean="0"/>
                  <a:t>называется логарифм по основанию </a:t>
                </a:r>
                <a:r>
                  <a:rPr lang="ru-RU" i="1" dirty="0" smtClean="0"/>
                  <a:t>е: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.</m:t>
                        </m:r>
                      </m:e>
                    </m:func>
                  </m:oMath>
                </a14:m>
                <a:endParaRPr lang="ru-RU" i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40275"/>
                <a:ext cx="8134537" cy="92333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11560" y="2018456"/>
                <a:ext cx="8134537" cy="92333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dirty="0" smtClean="0">
                    <a:solidFill>
                      <a:srgbClr val="8B317A"/>
                    </a:solidFill>
                  </a:rPr>
                  <a:t>Теорема 2.</a:t>
                </a:r>
                <a:r>
                  <a:rPr lang="ru-RU" dirty="0" smtClean="0">
                    <a:solidFill>
                      <a:srgbClr val="391F2E"/>
                    </a:solidFill>
                  </a:rPr>
                  <a:t> Показательная функция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solidFill>
                              <a:srgbClr val="391F2E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391F2E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391F2E"/>
                            </a:solidFill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ru-RU" dirty="0" smtClean="0">
                    <a:solidFill>
                      <a:srgbClr val="391F2E"/>
                    </a:solidFill>
                  </a:rPr>
                  <a:t> </a:t>
                </a:r>
                <a:r>
                  <a:rPr lang="ru-RU" dirty="0">
                    <a:solidFill>
                      <a:srgbClr val="8B317A"/>
                    </a:solidFill>
                  </a:rPr>
                  <a:t> </a:t>
                </a:r>
                <a:r>
                  <a:rPr lang="ru-RU" dirty="0" smtClean="0">
                    <a:solidFill>
                      <a:srgbClr val="391F2E"/>
                    </a:solidFill>
                  </a:rPr>
                  <a:t>дифференцируема в каждой точке области определения, и </a:t>
                </a:r>
                <a:r>
                  <a:rPr lang="en-US" dirty="0" smtClean="0">
                    <a:solidFill>
                      <a:srgbClr val="391F2E"/>
                    </a:solidFill>
                  </a:rPr>
                  <a:t>        </a:t>
                </a:r>
                <a:r>
                  <a:rPr lang="ru-RU" dirty="0" smtClean="0">
                    <a:solidFill>
                      <a:srgbClr val="391F2E"/>
                    </a:solidFill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solidFill>
                              <a:srgbClr val="391F2E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391F2E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391F2E"/>
                            </a:solidFill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ru-RU" dirty="0" smtClean="0">
                    <a:solidFill>
                      <a:srgbClr val="391F2E"/>
                    </a:solidFill>
                  </a:rPr>
                  <a:t>)</a:t>
                </a:r>
                <a:r>
                  <a:rPr lang="en-US" dirty="0" smtClean="0">
                    <a:solidFill>
                      <a:srgbClr val="391F2E"/>
                    </a:solidFill>
                  </a:rPr>
                  <a:t>’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391F2E"/>
                        </a:solidFill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391F2E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391F2E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391F2E"/>
                            </a:solidFill>
                            <a:latin typeface="Cambria Math"/>
                          </a:rPr>
                          <m:t>𝑥</m:t>
                        </m:r>
                      </m:sup>
                    </m:sSup>
                    <m:func>
                      <m:funcPr>
                        <m:ctrlPr>
                          <a:rPr lang="en-US" b="0" i="1" dirty="0" smtClean="0">
                            <a:solidFill>
                              <a:srgbClr val="391F2E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391F2E"/>
                            </a:solidFill>
                            <a:latin typeface="Cambria Math"/>
                          </a:rPr>
                          <m:t>ln</m:t>
                        </m:r>
                      </m:fName>
                      <m:e>
                        <m:r>
                          <a:rPr lang="en-US" b="0" i="1" dirty="0" smtClean="0">
                            <a:solidFill>
                              <a:srgbClr val="391F2E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b="0" i="1" dirty="0" smtClean="0">
                            <a:solidFill>
                              <a:srgbClr val="391F2E"/>
                            </a:solidFill>
                            <a:latin typeface="Cambria Math"/>
                          </a:rPr>
                          <m:t>.</m:t>
                        </m:r>
                      </m:e>
                    </m:func>
                  </m:oMath>
                </a14:m>
                <a:endParaRPr lang="ru-RU" dirty="0">
                  <a:solidFill>
                    <a:srgbClr val="391F2E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018456"/>
                <a:ext cx="8134537" cy="92333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11560" y="3212976"/>
                <a:ext cx="8134537" cy="2206758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sz="1600" i="1" dirty="0" smtClean="0"/>
                  <a:t>Доказательство</a:t>
                </a:r>
                <a:r>
                  <a:rPr lang="ru-RU" dirty="0" smtClean="0"/>
                  <a:t>. По основному логарифмическому тождеству для любого положительного числа</a:t>
                </a:r>
                <a:r>
                  <a:rPr lang="en-US" dirty="0" smtClean="0"/>
                  <a:t> </a:t>
                </a:r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func>
                          <m:func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</m:func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,поэтому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func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. По теореме о производной сложной функции получаем, что показательная функция дифференцируема в каждой точке</a:t>
                </a:r>
                <a:r>
                  <a:rPr lang="en-US" dirty="0" smtClean="0"/>
                  <a:t>  </a:t>
                </a:r>
                <a:r>
                  <a:rPr lang="ru-RU" dirty="0" smtClean="0"/>
                  <a:t>и				</a:t>
                </a:r>
                <a:r>
                  <a:rPr lang="en-US" dirty="0" smtClean="0"/>
                  <a:t> 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)′=(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  <m:func>
                          <m:func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𝑎</m:t>
                            </m:r>
                          </m:e>
                        </m:func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)′=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  <m:func>
                          <m:func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𝑎</m:t>
                            </m:r>
                          </m:e>
                        </m:func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sup>
                    </m:sSup>
                    <m:func>
                      <m:func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ln</m:t>
                        </m:r>
                      </m:fName>
                      <m:e>
                        <m:r>
                          <a:rPr lang="en-US" b="0" i="1" dirty="0" smtClean="0">
                            <a:latin typeface="Cambria Math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/>
                          </a:rPr>
                          <m:t>.</m:t>
                        </m:r>
                      </m:e>
                    </m:func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212976"/>
                <a:ext cx="8134537" cy="220675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pe02604_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517232"/>
            <a:ext cx="1365785" cy="1224136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5506637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2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3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4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5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6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7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8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9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1802</TotalTime>
  <Words>907</Words>
  <Application>Microsoft Office PowerPoint</Application>
  <PresentationFormat>Экран (4:3)</PresentationFormat>
  <Paragraphs>79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Открытая</vt:lpstr>
      <vt:lpstr>Производная показательной функции. Число е</vt:lpstr>
      <vt:lpstr>Вопросы для повторения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Нина</dc:creator>
  <cp:lastModifiedBy>Нина</cp:lastModifiedBy>
  <cp:revision>90</cp:revision>
  <dcterms:created xsi:type="dcterms:W3CDTF">2012-11-18T14:05:02Z</dcterms:created>
  <dcterms:modified xsi:type="dcterms:W3CDTF">2013-01-29T18:46:46Z</dcterms:modified>
</cp:coreProperties>
</file>