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</p:sldMasterIdLst>
  <p:notesMasterIdLst>
    <p:notesMasterId r:id="rId25"/>
  </p:notesMasterIdLst>
  <p:sldIdLst>
    <p:sldId id="291" r:id="rId4"/>
    <p:sldId id="260" r:id="rId5"/>
    <p:sldId id="266" r:id="rId6"/>
    <p:sldId id="287" r:id="rId7"/>
    <p:sldId id="300" r:id="rId8"/>
    <p:sldId id="289" r:id="rId9"/>
    <p:sldId id="268" r:id="rId10"/>
    <p:sldId id="299" r:id="rId11"/>
    <p:sldId id="288" r:id="rId12"/>
    <p:sldId id="292" r:id="rId13"/>
    <p:sldId id="276" r:id="rId14"/>
    <p:sldId id="294" r:id="rId15"/>
    <p:sldId id="290" r:id="rId16"/>
    <p:sldId id="271" r:id="rId17"/>
    <p:sldId id="274" r:id="rId18"/>
    <p:sldId id="275" r:id="rId19"/>
    <p:sldId id="277" r:id="rId20"/>
    <p:sldId id="278" r:id="rId21"/>
    <p:sldId id="295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CC00"/>
    <a:srgbClr val="F5D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5" autoAdjust="0"/>
    <p:restoredTop sz="94505" autoAdjust="0"/>
  </p:normalViewPr>
  <p:slideViewPr>
    <p:cSldViewPr>
      <p:cViewPr varScale="1">
        <p:scale>
          <a:sx n="98" d="100"/>
          <a:sy n="98" d="100"/>
        </p:scale>
        <p:origin x="-10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63F6-24D3-45E0-BB32-FB414991927F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81426-8E91-4541-8A16-482EB9AE4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9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2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14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15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16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17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18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19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20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21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3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4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6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9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10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11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12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EBED7A-7FBE-448C-A512-A56ABA76DDCC}" type="slidenum">
              <a:rPr lang="ru-RU"/>
              <a:pPr/>
              <a:t>13</a:t>
            </a:fld>
            <a:endParaRPr lang="ru-RU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ru-RU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6481" y="6247379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7682" y="6247379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6321" y="6247379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77A17BA4-88A4-4EF1-8AFB-0495018FC35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6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62971-1F0D-488F-862A-65331C447F2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1A13E-5442-40FB-BD94-69B5B24A26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B41AE-E6D8-494E-BC8A-1D67C23D6B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DB133-EBC4-45A6-BEB4-A670AC26E7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59023-5381-47F4-855D-021D932159E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A714A-141D-436D-BDDC-3ABEDECE957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2F9F0-75A7-4401-A204-58F5B7CFEC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3C4D9-CE84-4336-A87F-DFA03E4382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811CD-04E4-4728-BFE0-712E2C92C8B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78327-8319-4D04-8AFB-2DDEEC59F57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BE28C-89DF-4927-BCA2-E64B24C4F72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6481" y="6247379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7682" y="6247379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6321" y="6247379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77A17BA4-88A4-4EF1-8AFB-0495018FC35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3F681-F5DB-43DE-A1B7-FFF271A2D0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83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A0E5C-E0BF-48E9-8B7E-7DA4899F165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56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3C987-4807-4A75-A817-76AA1C6F37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02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1F520-360A-4241-83FA-85ADA83A646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2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484A2-C29B-4E92-B2B6-F9A5BD66B4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9D4E3-53CC-44E4-9052-BFC7B76968B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5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8895F-2C78-4478-913B-CC37F49E872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41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7410D-05F2-4167-81DD-D8B4492F1FC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0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5DC94-1134-4BB6-BCDE-21D155A10E6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4436-BF36-40C6-A132-6E81D190ED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92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00D95-8586-41C3-B687-EF50B4E2D8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7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1F10478-62AC-47A6-9E51-A5E993BF92DC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5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293AB01-7BB0-4FD1-9CCC-4AEEDC1B736A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4.jp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1.xml"/><Relationship Id="rId1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19888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Математика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8927" y="2708920"/>
            <a:ext cx="43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8" t="58460"/>
          <a:stretch/>
        </p:blipFill>
        <p:spPr bwMode="auto">
          <a:xfrm>
            <a:off x="6818358" y="4532080"/>
            <a:ext cx="2325642" cy="2325920"/>
          </a:xfrm>
          <a:prstGeom prst="triangle">
            <a:avLst>
              <a:gd name="adj" fmla="val 9968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36296" y="5695040"/>
            <a:ext cx="1584176" cy="111414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95200" l="2048" r="97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98" y="5733256"/>
            <a:ext cx="1417642" cy="12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0" y="-61331"/>
            <a:ext cx="9144000" cy="685800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-2738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Найди периметр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9" name="Text Box 155"/>
          <p:cNvSpPr txBox="1">
            <a:spLocks noChangeArrowheads="1"/>
          </p:cNvSpPr>
          <p:nvPr/>
        </p:nvSpPr>
        <p:spPr bwMode="auto">
          <a:xfrm>
            <a:off x="4810569" y="1905000"/>
            <a:ext cx="10246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</a:t>
            </a:r>
          </a:p>
        </p:txBody>
      </p:sp>
      <p:sp>
        <p:nvSpPr>
          <p:cNvPr id="10" name="Text Box 156"/>
          <p:cNvSpPr txBox="1">
            <a:spLocks noChangeArrowheads="1"/>
          </p:cNvSpPr>
          <p:nvPr/>
        </p:nvSpPr>
        <p:spPr bwMode="auto">
          <a:xfrm>
            <a:off x="6058565" y="1905000"/>
            <a:ext cx="8146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</a:p>
        </p:txBody>
      </p:sp>
      <p:sp>
        <p:nvSpPr>
          <p:cNvPr id="11" name="Text Box 158"/>
          <p:cNvSpPr txBox="1">
            <a:spLocks noChangeArrowheads="1"/>
          </p:cNvSpPr>
          <p:nvPr/>
        </p:nvSpPr>
        <p:spPr bwMode="auto">
          <a:xfrm>
            <a:off x="3935122" y="3933056"/>
            <a:ext cx="12129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539552" y="1744434"/>
            <a:ext cx="2592288" cy="2172248"/>
          </a:xfrm>
          <a:prstGeom prst="triangle">
            <a:avLst>
              <a:gd name="adj" fmla="val 51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79904" y="1988840"/>
            <a:ext cx="159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 = 2 см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9903" y="2564904"/>
            <a:ext cx="139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БВ = 3 см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3255367"/>
            <a:ext cx="133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 = 4см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6931" y="4798893"/>
            <a:ext cx="504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2см + 3 см + 4 см =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см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532" y="13407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Б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5300" y="36804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В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2474" y="370565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А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210" r="8252" b="72876"/>
          <a:stretch/>
        </p:blipFill>
        <p:spPr bwMode="auto">
          <a:xfrm>
            <a:off x="176409" y="2162907"/>
            <a:ext cx="8212015" cy="212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>
            <a:off x="6012159" y="365832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36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36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364502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32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32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395536" y="-27384"/>
            <a:ext cx="8228160" cy="1146360"/>
          </a:xfrm>
          <a:prstGeom prst="rect">
            <a:avLst/>
          </a:prstGeom>
          <a:ln/>
        </p:spPr>
        <p:txBody>
          <a:bodyPr vert="horz" lIns="91410" tIns="45706" rIns="91410" bIns="45706" rtlCol="0" anchor="ctr">
            <a:normAutofit/>
          </a:bodyPr>
          <a:lstStyle>
            <a:lvl1pPr algn="ctr" defTabSz="9141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300" normalizeH="0" baseline="0" noProof="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Работа по учебнику</a:t>
            </a:r>
            <a:endParaRPr kumimoji="0" lang="ru-RU" sz="4400" b="1" i="0" u="none" strike="noStrike" kern="120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6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Работа по учебнику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26626" r="6332" b="59409"/>
          <a:stretch/>
        </p:blipFill>
        <p:spPr bwMode="auto">
          <a:xfrm>
            <a:off x="-36512" y="2425815"/>
            <a:ext cx="8422239" cy="294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044506" y="2708920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40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044506" y="3419475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40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044506" y="4221088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40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95071" y="2722623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40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95071" y="3429000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=</a:t>
            </a:r>
          </a:p>
        </p:txBody>
      </p:sp>
      <p:sp>
        <p:nvSpPr>
          <p:cNvPr id="35" name="Прямоугольник 34"/>
          <p:cNvSpPr/>
          <p:nvPr/>
        </p:nvSpPr>
        <p:spPr>
          <a:xfrm rot="10800000">
            <a:off x="6156177" y="4233281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</a:t>
            </a:r>
            <a:endParaRPr lang="ru-RU" sz="40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27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49202" y="-16108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Работа по учебнику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3529" y="4104474"/>
            <a:ext cx="6016860" cy="1486293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кг – 2 кг = </a:t>
            </a: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кг </a:t>
            </a:r>
          </a:p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39913" r="10261" b="56681"/>
          <a:stretch/>
        </p:blipFill>
        <p:spPr bwMode="auto">
          <a:xfrm>
            <a:off x="5106838" y="1628801"/>
            <a:ext cx="3812875" cy="4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39913" r="45308" b="45505"/>
          <a:stretch/>
        </p:blipFill>
        <p:spPr bwMode="auto">
          <a:xfrm>
            <a:off x="167242" y="1642047"/>
            <a:ext cx="4960189" cy="207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63538" y="5111059"/>
            <a:ext cx="7936854" cy="1486293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Ответ: 4 кг весит дыня</a:t>
            </a:r>
          </a:p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2600" y="224654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6кг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1966" y="2955236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2кг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6341" y="353236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? кг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1011" y="2636912"/>
            <a:ext cx="18133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</a:t>
            </a:r>
            <a:r>
              <a:rPr lang="ru-RU" sz="48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8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2 </a:t>
            </a:r>
            <a:r>
              <a:rPr lang="ru-RU" sz="48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73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31" grpId="0"/>
      <p:bldP spid="4" grpId="1"/>
      <p:bldP spid="6" grpId="1"/>
      <p:bldP spid="7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63872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Взаимообратные задачи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80312" y="1556792"/>
            <a:ext cx="936104" cy="111414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ru-RU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1459" y="2708920"/>
            <a:ext cx="9942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37248" y="2707843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endParaRPr kumimoji="0" lang="ru-RU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95536" y="2366936"/>
            <a:ext cx="3024337" cy="554711"/>
            <a:chOff x="2235810" y="2366936"/>
            <a:chExt cx="4066507" cy="554711"/>
          </a:xfrm>
        </p:grpSpPr>
        <p:sp>
          <p:nvSpPr>
            <p:cNvPr id="17" name="Прямоугольник с двумя вырезанными соседними углами 16"/>
            <p:cNvSpPr/>
            <p:nvPr/>
          </p:nvSpPr>
          <p:spPr>
            <a:xfrm>
              <a:off x="2235810" y="2366936"/>
              <a:ext cx="4066507" cy="406769"/>
            </a:xfrm>
            <a:prstGeom prst="snip2SameRect">
              <a:avLst>
                <a:gd name="adj1" fmla="val 45238"/>
                <a:gd name="adj2" fmla="val 0"/>
              </a:avLst>
            </a:prstGeom>
            <a:solidFill>
              <a:schemeClr val="bg1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211110" y="2636912"/>
              <a:ext cx="0" cy="26683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301189" y="2570320"/>
              <a:ext cx="1128" cy="351327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235810" y="2654817"/>
              <a:ext cx="0" cy="26683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grpSp>
        <p:nvGrpSpPr>
          <p:cNvPr id="27" name="Группа 26"/>
          <p:cNvGrpSpPr/>
          <p:nvPr/>
        </p:nvGrpSpPr>
        <p:grpSpPr>
          <a:xfrm>
            <a:off x="2627785" y="4293096"/>
            <a:ext cx="2928120" cy="546891"/>
            <a:chOff x="2235810" y="2366936"/>
            <a:chExt cx="4066507" cy="554711"/>
          </a:xfrm>
        </p:grpSpPr>
        <p:sp>
          <p:nvSpPr>
            <p:cNvPr id="28" name="Прямоугольник с двумя вырезанными соседними углами 27"/>
            <p:cNvSpPr/>
            <p:nvPr/>
          </p:nvSpPr>
          <p:spPr>
            <a:xfrm>
              <a:off x="2235810" y="2366936"/>
              <a:ext cx="4066507" cy="406769"/>
            </a:xfrm>
            <a:prstGeom prst="snip2SameRect">
              <a:avLst>
                <a:gd name="adj1" fmla="val 45238"/>
                <a:gd name="adj2" fmla="val 0"/>
              </a:avLst>
            </a:prstGeom>
            <a:solidFill>
              <a:schemeClr val="bg1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211110" y="2636912"/>
              <a:ext cx="0" cy="26683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6301189" y="2570320"/>
              <a:ext cx="1128" cy="351327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235810" y="2654817"/>
              <a:ext cx="0" cy="26683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grpSp>
        <p:nvGrpSpPr>
          <p:cNvPr id="33" name="Группа 32"/>
          <p:cNvGrpSpPr/>
          <p:nvPr/>
        </p:nvGrpSpPr>
        <p:grpSpPr>
          <a:xfrm>
            <a:off x="4860031" y="2325536"/>
            <a:ext cx="2988331" cy="554711"/>
            <a:chOff x="2235810" y="2366936"/>
            <a:chExt cx="4066507" cy="554711"/>
          </a:xfrm>
        </p:grpSpPr>
        <p:sp>
          <p:nvSpPr>
            <p:cNvPr id="34" name="Прямоугольник с двумя вырезанными соседними углами 33"/>
            <p:cNvSpPr/>
            <p:nvPr/>
          </p:nvSpPr>
          <p:spPr>
            <a:xfrm>
              <a:off x="2235810" y="2366936"/>
              <a:ext cx="4066507" cy="406769"/>
            </a:xfrm>
            <a:prstGeom prst="snip2SameRect">
              <a:avLst>
                <a:gd name="adj1" fmla="val 45238"/>
                <a:gd name="adj2" fmla="val 0"/>
              </a:avLst>
            </a:prstGeom>
            <a:solidFill>
              <a:schemeClr val="bg1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3211110" y="2636912"/>
              <a:ext cx="0" cy="26683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6301189" y="2570320"/>
              <a:ext cx="1128" cy="351327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2235810" y="2654817"/>
              <a:ext cx="0" cy="26683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sp>
        <p:nvSpPr>
          <p:cNvPr id="32" name="Прямоугольник 31"/>
          <p:cNvSpPr/>
          <p:nvPr/>
        </p:nvSpPr>
        <p:spPr>
          <a:xfrm>
            <a:off x="2217308" y="2736576"/>
            <a:ext cx="210500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2800" b="1" spc="4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403648" y="1936408"/>
            <a:ext cx="1161784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кг</a:t>
            </a:r>
            <a:endParaRPr lang="ru-RU" sz="2800" b="1" spc="45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5164" y="2708920"/>
            <a:ext cx="1173413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кг</a:t>
            </a:r>
            <a:endParaRPr lang="ru-RU" sz="2800" b="1" spc="4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372200" y="2728496"/>
            <a:ext cx="900184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кг</a:t>
            </a:r>
            <a:endParaRPr lang="ru-RU" sz="2800" b="1" spc="4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817421" y="1864400"/>
            <a:ext cx="1161784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2800" b="1" spc="45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44008" y="2700840"/>
            <a:ext cx="1173413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 кг</a:t>
            </a:r>
            <a:endParaRPr lang="ru-RU" sz="2800" b="1" spc="4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64647" y="4653136"/>
            <a:ext cx="1039401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 кг</a:t>
            </a:r>
            <a:endParaRPr lang="ru-RU" sz="2800" b="1" spc="4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702032" y="3866631"/>
            <a:ext cx="1161784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кг</a:t>
            </a:r>
            <a:endParaRPr lang="ru-RU" sz="2800" b="1" spc="45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429494" y="4653136"/>
            <a:ext cx="1173413" cy="48448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spc="4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2800" b="1" spc="4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7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Задача на смекалку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260" y="177281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7544" y="5589240"/>
            <a:ext cx="3019263" cy="1486293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Ответ: 3 кг</a:t>
            </a:r>
          </a:p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88" y="1240236"/>
            <a:ext cx="4829430" cy="384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95627" l="9945" r="89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51" y="2598618"/>
            <a:ext cx="1164093" cy="1102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" b="95627" l="9945" r="89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77" y="2586455"/>
            <a:ext cx="1262735" cy="119645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3" t="40466" r="3497" b="39334"/>
          <a:stretch/>
        </p:blipFill>
        <p:spPr bwMode="auto">
          <a:xfrm>
            <a:off x="2987824" y="2586456"/>
            <a:ext cx="492117" cy="112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989" b="18809" l="64874" r="68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4" t="13531" r="31263" b="81403"/>
          <a:stretch/>
        </p:blipFill>
        <p:spPr bwMode="auto">
          <a:xfrm>
            <a:off x="5532945" y="2673989"/>
            <a:ext cx="767247" cy="118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922" b="17671" l="84822" r="87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12" t="13531" r="12209" b="82415"/>
          <a:stretch/>
        </p:blipFill>
        <p:spPr bwMode="auto">
          <a:xfrm>
            <a:off x="5938093" y="3012938"/>
            <a:ext cx="506115" cy="81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0" t="40466" r="18234" b="37362"/>
          <a:stretch/>
        </p:blipFill>
        <p:spPr bwMode="auto">
          <a:xfrm rot="702168">
            <a:off x="5330556" y="2683946"/>
            <a:ext cx="581511" cy="114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0" t="40466" r="18234" b="37362"/>
          <a:stretch/>
        </p:blipFill>
        <p:spPr bwMode="auto">
          <a:xfrm rot="21371393">
            <a:off x="2161261" y="2586891"/>
            <a:ext cx="581511" cy="114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1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8779" r="10573" b="71632"/>
          <a:stretch/>
        </p:blipFill>
        <p:spPr bwMode="auto">
          <a:xfrm>
            <a:off x="179512" y="2059444"/>
            <a:ext cx="8032983" cy="259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Скругленная соединительная линия 4"/>
          <p:cNvCxnSpPr/>
          <p:nvPr/>
        </p:nvCxnSpPr>
        <p:spPr>
          <a:xfrm rot="16200000" flipH="1">
            <a:off x="3630952" y="3424420"/>
            <a:ext cx="723294" cy="713406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 rot="5400000">
            <a:off x="699513" y="3763573"/>
            <a:ext cx="688191" cy="1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/>
          <p:nvPr/>
        </p:nvCxnSpPr>
        <p:spPr>
          <a:xfrm rot="5400000">
            <a:off x="6813183" y="3970662"/>
            <a:ext cx="414296" cy="118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/>
          <p:nvPr/>
        </p:nvCxnSpPr>
        <p:spPr>
          <a:xfrm>
            <a:off x="2195736" y="3763571"/>
            <a:ext cx="864098" cy="354559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/>
          <p:nvPr/>
        </p:nvCxnSpPr>
        <p:spPr>
          <a:xfrm>
            <a:off x="4788024" y="3767131"/>
            <a:ext cx="936104" cy="375639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920" y="44624"/>
            <a:ext cx="8228160" cy="114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300" normalizeH="0" baseline="0" noProof="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omic Sans MS" pitchFamily="66" charset="0"/>
              </a:rPr>
              <a:t>Работа по учебнику</a:t>
            </a:r>
            <a:endParaRPr kumimoji="0" lang="ru-RU" b="1" i="0" u="none" strike="noStrike" kern="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Прямоугольник 15"/>
          <p:cNvSpPr/>
          <p:nvPr/>
        </p:nvSpPr>
        <p:spPr>
          <a:xfrm>
            <a:off x="1120423" y="2577118"/>
            <a:ext cx="2299449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+ 2 = 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41391" y="1797164"/>
            <a:ext cx="2124723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+ 6 =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02234" y="2559137"/>
            <a:ext cx="3330181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 – 5 – 0 = 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31115" y="1797164"/>
            <a:ext cx="3347813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– 3 + 1 = </a:t>
            </a:r>
            <a:endParaRPr lang="ru-RU" sz="49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49608" y="5306757"/>
            <a:ext cx="4413811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 + 9 – 5 + 4 = 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08756" y="4533468"/>
            <a:ext cx="4570905" cy="1486293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+ 6 – 1 – 7 = </a:t>
            </a:r>
            <a:endParaRPr lang="ru-RU" sz="49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9577" y="1788561"/>
            <a:ext cx="53412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51298" y="2582176"/>
            <a:ext cx="53412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12360" y="1761315"/>
            <a:ext cx="53412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12359" y="2536335"/>
            <a:ext cx="53412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47782" y="4533468"/>
            <a:ext cx="53412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56176" y="5299681"/>
            <a:ext cx="53412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4105" y="44624"/>
            <a:ext cx="8228160" cy="114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300" normalizeH="0" baseline="0" noProof="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omic Sans MS" pitchFamily="66" charset="0"/>
              </a:rPr>
              <a:t>Работа по учебнику</a:t>
            </a:r>
            <a:endParaRPr kumimoji="0" lang="ru-RU" b="1" i="0" u="none" strike="noStrike" kern="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2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/>
      <p:bldP spid="20" grpId="0"/>
      <p:bldP spid="24" grpId="0"/>
      <p:bldP spid="27" grpId="0"/>
      <p:bldP spid="4" grpId="0"/>
      <p:bldP spid="14" grpId="0"/>
      <p:bldP spid="18" grpId="0"/>
      <p:bldP spid="19" grpId="0"/>
      <p:bldP spid="21" grpId="0"/>
      <p:bldP spid="22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39357" r="11455" b="26661"/>
          <a:stretch/>
        </p:blipFill>
        <p:spPr bwMode="auto">
          <a:xfrm>
            <a:off x="52426" y="1329535"/>
            <a:ext cx="9056078" cy="483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95936" y="2060847"/>
            <a:ext cx="0" cy="16865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88024" y="2060847"/>
            <a:ext cx="0" cy="16865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8244408" y="2924944"/>
            <a:ext cx="79208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6588224" y="2204864"/>
            <a:ext cx="2448272" cy="72008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876256" y="4293096"/>
            <a:ext cx="0" cy="64807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7668344" y="4293096"/>
            <a:ext cx="0" cy="64807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83768" y="4114834"/>
            <a:ext cx="0" cy="826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4067944" y="4114834"/>
            <a:ext cx="0" cy="826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563888" y="5229200"/>
            <a:ext cx="0" cy="826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907704" y="5229200"/>
            <a:ext cx="0" cy="826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7670371" y="5229200"/>
            <a:ext cx="0" cy="826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724128" y="5229200"/>
            <a:ext cx="1944216" cy="82633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920" y="44624"/>
            <a:ext cx="8228160" cy="114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300" normalizeH="0" baseline="0" noProof="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omic Sans MS" pitchFamily="66" charset="0"/>
              </a:rPr>
              <a:t>Работа по учебнику</a:t>
            </a:r>
            <a:endParaRPr kumimoji="0" lang="ru-RU" b="1" i="0" u="none" strike="noStrike" kern="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0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920" y="44624"/>
            <a:ext cx="8228160" cy="114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itchFamily="66" charset="0"/>
              </a:rPr>
              <a:t>Логическое задание</a:t>
            </a:r>
            <a:endParaRPr kumimoji="0" lang="ru-RU" b="1" i="0" u="none" strike="noStrike" kern="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75440" r="11055" b="16096"/>
          <a:stretch/>
        </p:blipFill>
        <p:spPr bwMode="auto">
          <a:xfrm>
            <a:off x="110426" y="2132856"/>
            <a:ext cx="8566030" cy="120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1691680" y="2895137"/>
            <a:ext cx="288032" cy="225966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51720" y="2892665"/>
            <a:ext cx="248303" cy="24830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2895137"/>
            <a:ext cx="216024" cy="24583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3851920" y="2898562"/>
            <a:ext cx="288032" cy="225966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488607" y="2896090"/>
            <a:ext cx="248303" cy="24830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131840" y="2895136"/>
            <a:ext cx="216024" cy="24583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4932040" y="2913865"/>
            <a:ext cx="288032" cy="225966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331809" y="2913865"/>
            <a:ext cx="248303" cy="24830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584667" y="2910439"/>
            <a:ext cx="216024" cy="24583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012160" y="2914876"/>
            <a:ext cx="248303" cy="24830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300192" y="2920371"/>
            <a:ext cx="288032" cy="225966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660232" y="2916111"/>
            <a:ext cx="216024" cy="24583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452320" y="2895092"/>
            <a:ext cx="248303" cy="248303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8100392" y="2915002"/>
            <a:ext cx="288032" cy="225966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812360" y="2896327"/>
            <a:ext cx="216024" cy="24583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-27384"/>
            <a:ext cx="8228160" cy="1146360"/>
          </a:xfrm>
          <a:ln/>
        </p:spPr>
        <p:txBody>
          <a:bodyPr>
            <a:normAutofit fontScale="90000"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Установите закономерность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Text Box 150"/>
          <p:cNvSpPr txBox="1">
            <a:spLocks noChangeArrowheads="1"/>
          </p:cNvSpPr>
          <p:nvPr/>
        </p:nvSpPr>
        <p:spPr bwMode="auto">
          <a:xfrm>
            <a:off x="2339752" y="1888516"/>
            <a:ext cx="720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kumimoji="1"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3347865" y="1905000"/>
            <a:ext cx="720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</a:t>
            </a:r>
            <a:endParaRPr kumimoji="1"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Text Box 155"/>
          <p:cNvSpPr txBox="1">
            <a:spLocks noChangeArrowheads="1"/>
          </p:cNvSpPr>
          <p:nvPr/>
        </p:nvSpPr>
        <p:spPr bwMode="auto">
          <a:xfrm>
            <a:off x="4427985" y="1905000"/>
            <a:ext cx="10801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</a:t>
            </a:r>
          </a:p>
        </p:txBody>
      </p:sp>
      <p:sp>
        <p:nvSpPr>
          <p:cNvPr id="10" name="Text Box 156"/>
          <p:cNvSpPr txBox="1">
            <a:spLocks noChangeArrowheads="1"/>
          </p:cNvSpPr>
          <p:nvPr/>
        </p:nvSpPr>
        <p:spPr bwMode="auto">
          <a:xfrm>
            <a:off x="5748289" y="1905000"/>
            <a:ext cx="10559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12</a:t>
            </a:r>
          </a:p>
        </p:txBody>
      </p:sp>
      <p:sp>
        <p:nvSpPr>
          <p:cNvPr id="11" name="Text Box 158"/>
          <p:cNvSpPr txBox="1">
            <a:spLocks noChangeArrowheads="1"/>
          </p:cNvSpPr>
          <p:nvPr/>
        </p:nvSpPr>
        <p:spPr bwMode="auto">
          <a:xfrm>
            <a:off x="533400" y="3933056"/>
            <a:ext cx="394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</p:txBody>
      </p:sp>
      <p:sp>
        <p:nvSpPr>
          <p:cNvPr id="13" name="Text Box 160"/>
          <p:cNvSpPr txBox="1">
            <a:spLocks noChangeArrowheads="1"/>
          </p:cNvSpPr>
          <p:nvPr/>
        </p:nvSpPr>
        <p:spPr bwMode="auto">
          <a:xfrm>
            <a:off x="7021971" y="1905000"/>
            <a:ext cx="10214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15</a:t>
            </a:r>
          </a:p>
        </p:txBody>
      </p:sp>
      <p:sp>
        <p:nvSpPr>
          <p:cNvPr id="14" name="Text Box 150"/>
          <p:cNvSpPr txBox="1">
            <a:spLocks noChangeArrowheads="1"/>
          </p:cNvSpPr>
          <p:nvPr/>
        </p:nvSpPr>
        <p:spPr bwMode="auto">
          <a:xfrm>
            <a:off x="1475657" y="1877923"/>
            <a:ext cx="5760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01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utoUpdateAnimBg="0"/>
      <p:bldP spid="8" grpId="0" autoUpdateAnimBg="0"/>
      <p:bldP spid="9" grpId="0" autoUpdateAnimBg="0"/>
      <p:bldP spid="10" grpId="0" autoUpdateAnimBg="0"/>
      <p:bldP spid="13" grpId="0" autoUpdateAnimBg="0"/>
      <p:bldP spid="1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 fontScale="90000"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Рефлексия</a:t>
            </a:r>
            <a:b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</a:b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Оцени свои успехи: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7584" y="1988840"/>
            <a:ext cx="1152128" cy="1152128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28235" y="4653136"/>
            <a:ext cx="1152128" cy="11521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28235" y="3293368"/>
            <a:ext cx="1152128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Rectangle 1"/>
          <p:cNvSpPr txBox="1">
            <a:spLocks noChangeArrowheads="1"/>
          </p:cNvSpPr>
          <p:nvPr/>
        </p:nvSpPr>
        <p:spPr>
          <a:xfrm>
            <a:off x="2123728" y="2204864"/>
            <a:ext cx="5976664" cy="642304"/>
          </a:xfrm>
          <a:prstGeom prst="rect">
            <a:avLst/>
          </a:prstGeom>
          <a:ln/>
        </p:spPr>
        <p:txBody>
          <a:bodyPr vert="horz" lIns="91410" tIns="45706" rIns="91410" bIns="45706" rtlCol="0" anchor="ctr">
            <a:noAutofit/>
          </a:bodyPr>
          <a:lstStyle>
            <a:lvl1pPr algn="ctr" defTabSz="9141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rgbClr val="00B05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 справился. Мне было легко.</a:t>
            </a:r>
            <a:endParaRPr lang="ru-RU" sz="2800" b="1" dirty="0">
              <a:ln>
                <a:solidFill>
                  <a:srgbClr val="00B05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Rectangle 1"/>
          <p:cNvSpPr txBox="1">
            <a:spLocks noChangeArrowheads="1"/>
          </p:cNvSpPr>
          <p:nvPr/>
        </p:nvSpPr>
        <p:spPr>
          <a:xfrm>
            <a:off x="1979712" y="3548280"/>
            <a:ext cx="7056784" cy="642304"/>
          </a:xfrm>
          <a:prstGeom prst="rect">
            <a:avLst/>
          </a:prstGeom>
          <a:ln/>
        </p:spPr>
        <p:txBody>
          <a:bodyPr vert="horz" lIns="91410" tIns="45706" rIns="91410" bIns="45706" rtlCol="0" anchor="ctr">
            <a:noAutofit/>
          </a:bodyPr>
          <a:lstStyle>
            <a:lvl1pPr algn="ctr" defTabSz="9141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ln>
                  <a:solidFill>
                    <a:srgbClr val="00B05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 справился. У меня были недочеты.</a:t>
            </a:r>
            <a:endParaRPr lang="ru-RU" sz="2800" b="1" dirty="0">
              <a:ln>
                <a:solidFill>
                  <a:srgbClr val="00B05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5" name="Rectangle 1"/>
          <p:cNvSpPr txBox="1">
            <a:spLocks noChangeArrowheads="1"/>
          </p:cNvSpPr>
          <p:nvPr/>
        </p:nvSpPr>
        <p:spPr>
          <a:xfrm>
            <a:off x="2123728" y="4908048"/>
            <a:ext cx="6120680" cy="642304"/>
          </a:xfrm>
          <a:prstGeom prst="rect">
            <a:avLst/>
          </a:prstGeom>
          <a:ln/>
        </p:spPr>
        <p:txBody>
          <a:bodyPr vert="horz" lIns="91410" tIns="45706" rIns="91410" bIns="45706" rtlCol="0" anchor="ctr">
            <a:noAutofit/>
          </a:bodyPr>
          <a:lstStyle>
            <a:lvl1pPr algn="ctr" defTabSz="9141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>
                  <a:solidFill>
                    <a:srgbClr val="00B05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 справился. Мне было сложно.</a:t>
            </a:r>
            <a:endParaRPr lang="ru-RU" sz="2800" b="1" dirty="0">
              <a:ln>
                <a:solidFill>
                  <a:srgbClr val="00B05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68233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908720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МОЛОДЦЫ!!!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486869" y="2846295"/>
            <a:ext cx="8228160" cy="1146360"/>
          </a:xfrm>
          <a:prstGeom prst="rect">
            <a:avLst/>
          </a:prstGeom>
          <a:ln/>
        </p:spPr>
        <p:txBody>
          <a:bodyPr vert="horz" lIns="91410" tIns="45706" rIns="91410" bIns="45706" rtlCol="0" anchor="ctr">
            <a:normAutofit/>
          </a:bodyPr>
          <a:lstStyle>
            <a:lvl1pPr algn="ctr" defTabSz="9141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Успехов в учебе!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6" y="908720"/>
            <a:ext cx="419100" cy="47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0" y="4025602"/>
            <a:ext cx="4572000" cy="2571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88" y="1650479"/>
            <a:ext cx="5334000" cy="4000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7112"/>
            <a:ext cx="2231191" cy="2231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131" y="1556792"/>
            <a:ext cx="1524000" cy="152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32240" y="-9525"/>
            <a:ext cx="2231191" cy="22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 fontScale="90000"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Работа с числовым рядом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" name="Text Box 150"/>
          <p:cNvSpPr txBox="1">
            <a:spLocks noChangeArrowheads="1"/>
          </p:cNvSpPr>
          <p:nvPr/>
        </p:nvSpPr>
        <p:spPr bwMode="auto">
          <a:xfrm>
            <a:off x="107504" y="6054387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</a:p>
        </p:txBody>
      </p:sp>
      <p:sp>
        <p:nvSpPr>
          <p:cNvPr id="6" name="Text Box 150"/>
          <p:cNvSpPr txBox="1">
            <a:spLocks noChangeArrowheads="1"/>
          </p:cNvSpPr>
          <p:nvPr/>
        </p:nvSpPr>
        <p:spPr bwMode="auto">
          <a:xfrm>
            <a:off x="744981" y="5334307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</a:p>
        </p:txBody>
      </p:sp>
      <p:sp>
        <p:nvSpPr>
          <p:cNvPr id="7" name="Text Box 150"/>
          <p:cNvSpPr txBox="1">
            <a:spLocks noChangeArrowheads="1"/>
          </p:cNvSpPr>
          <p:nvPr/>
        </p:nvSpPr>
        <p:spPr bwMode="auto">
          <a:xfrm>
            <a:off x="1461627" y="4686235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</a:t>
            </a:r>
          </a:p>
        </p:txBody>
      </p:sp>
      <p:sp>
        <p:nvSpPr>
          <p:cNvPr id="8" name="Text Box 150"/>
          <p:cNvSpPr txBox="1">
            <a:spLocks noChangeArrowheads="1"/>
          </p:cNvSpPr>
          <p:nvPr/>
        </p:nvSpPr>
        <p:spPr bwMode="auto">
          <a:xfrm>
            <a:off x="2181707" y="4109572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</a:t>
            </a:r>
          </a:p>
        </p:txBody>
      </p:sp>
      <p:sp>
        <p:nvSpPr>
          <p:cNvPr id="9" name="Text Box 150"/>
          <p:cNvSpPr txBox="1">
            <a:spLocks noChangeArrowheads="1"/>
          </p:cNvSpPr>
          <p:nvPr/>
        </p:nvSpPr>
        <p:spPr bwMode="auto">
          <a:xfrm>
            <a:off x="2919392" y="3462099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</a:t>
            </a:r>
            <a:endParaRPr kumimoji="1" lang="ru-RU" sz="4800" b="1" i="1" dirty="0" smtClean="0">
              <a:solidFill>
                <a:srgbClr val="0000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Text Box 150"/>
          <p:cNvSpPr txBox="1">
            <a:spLocks noChangeArrowheads="1"/>
          </p:cNvSpPr>
          <p:nvPr/>
        </p:nvSpPr>
        <p:spPr bwMode="auto">
          <a:xfrm>
            <a:off x="3616218" y="2896779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kumimoji="1" lang="ru-RU" sz="4800" b="1" i="1" dirty="0" smtClean="0">
              <a:solidFill>
                <a:srgbClr val="0000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Text Box 150"/>
          <p:cNvSpPr txBox="1">
            <a:spLocks noChangeArrowheads="1"/>
          </p:cNvSpPr>
          <p:nvPr/>
        </p:nvSpPr>
        <p:spPr bwMode="auto">
          <a:xfrm>
            <a:off x="4427984" y="2492896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</a:t>
            </a:r>
          </a:p>
        </p:txBody>
      </p:sp>
      <p:sp>
        <p:nvSpPr>
          <p:cNvPr id="12" name="Text Box 150"/>
          <p:cNvSpPr txBox="1">
            <a:spLocks noChangeArrowheads="1"/>
          </p:cNvSpPr>
          <p:nvPr/>
        </p:nvSpPr>
        <p:spPr bwMode="auto">
          <a:xfrm>
            <a:off x="5292080" y="2099620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</a:t>
            </a:r>
            <a:endParaRPr kumimoji="1" lang="ru-RU" sz="4800" b="1" i="1" dirty="0" smtClean="0">
              <a:solidFill>
                <a:srgbClr val="0000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Text Box 150"/>
          <p:cNvSpPr txBox="1">
            <a:spLocks noChangeArrowheads="1"/>
          </p:cNvSpPr>
          <p:nvPr/>
        </p:nvSpPr>
        <p:spPr bwMode="auto">
          <a:xfrm>
            <a:off x="6084168" y="1661899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9</a:t>
            </a:r>
          </a:p>
        </p:txBody>
      </p:sp>
      <p:sp>
        <p:nvSpPr>
          <p:cNvPr id="14" name="Text Box 150"/>
          <p:cNvSpPr txBox="1">
            <a:spLocks noChangeArrowheads="1"/>
          </p:cNvSpPr>
          <p:nvPr/>
        </p:nvSpPr>
        <p:spPr bwMode="auto">
          <a:xfrm>
            <a:off x="6804248" y="1196752"/>
            <a:ext cx="10214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41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1666 L -0.09479 0.0821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326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08055 0.06968 C 0.09913 0.0875 0.11823 0.09144 0.13229 0.0787 C 0.15104 0.07037 0.16007 0.05023 0.16111 0.01991 L 0.17135 -0.13796 " pathEditMode="relative" rAng="0" ptsTypes="FffFF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233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2338 L -0.07622 0.082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9" grpId="1"/>
      <p:bldP spid="9" grpId="2"/>
      <p:bldP spid="10" grpId="0" autoUpdateAnimBg="0"/>
      <p:bldP spid="10" grpId="1"/>
      <p:bldP spid="11" grpId="0" autoUpdateAnimBg="0"/>
      <p:bldP spid="11" grpId="1"/>
      <p:bldP spid="12" grpId="0" autoUpdateAnimBg="0"/>
      <p:bldP spid="13" grpId="0" autoUpdateAnimBg="0"/>
      <p:bldP spid="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-2738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Математический диктант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Text Box 150"/>
          <p:cNvSpPr txBox="1">
            <a:spLocks noChangeArrowheads="1"/>
          </p:cNvSpPr>
          <p:nvPr/>
        </p:nvSpPr>
        <p:spPr bwMode="auto">
          <a:xfrm>
            <a:off x="1808710" y="1888516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</a:t>
            </a:r>
            <a:endParaRPr kumimoji="1"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2816822" y="1905000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kumimoji="1"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Text Box 155"/>
          <p:cNvSpPr txBox="1">
            <a:spLocks noChangeArrowheads="1"/>
          </p:cNvSpPr>
          <p:nvPr/>
        </p:nvSpPr>
        <p:spPr bwMode="auto">
          <a:xfrm>
            <a:off x="3732051" y="1905000"/>
            <a:ext cx="10214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</a:t>
            </a:r>
          </a:p>
        </p:txBody>
      </p:sp>
      <p:sp>
        <p:nvSpPr>
          <p:cNvPr id="10" name="Text Box 156"/>
          <p:cNvSpPr txBox="1">
            <a:spLocks noChangeArrowheads="1"/>
          </p:cNvSpPr>
          <p:nvPr/>
        </p:nvSpPr>
        <p:spPr bwMode="auto">
          <a:xfrm>
            <a:off x="5084243" y="1905000"/>
            <a:ext cx="6030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</a:t>
            </a:r>
          </a:p>
        </p:txBody>
      </p:sp>
      <p:sp>
        <p:nvSpPr>
          <p:cNvPr id="11" name="Text Box 158"/>
          <p:cNvSpPr txBox="1">
            <a:spLocks noChangeArrowheads="1"/>
          </p:cNvSpPr>
          <p:nvPr/>
        </p:nvSpPr>
        <p:spPr bwMode="auto">
          <a:xfrm>
            <a:off x="533400" y="3933056"/>
            <a:ext cx="73100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10, </a:t>
            </a:r>
            <a:r>
              <a:rPr kumimoji="1"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9</a:t>
            </a: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</a:t>
            </a: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7, 6, </a:t>
            </a: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3, 2, 1. </a:t>
            </a:r>
          </a:p>
        </p:txBody>
      </p:sp>
      <p:sp>
        <p:nvSpPr>
          <p:cNvPr id="12" name="Text Box 159"/>
          <p:cNvSpPr txBox="1">
            <a:spLocks noChangeArrowheads="1"/>
          </p:cNvSpPr>
          <p:nvPr/>
        </p:nvSpPr>
        <p:spPr bwMode="auto">
          <a:xfrm>
            <a:off x="533400" y="5157192"/>
            <a:ext cx="71349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6, </a:t>
            </a:r>
            <a:r>
              <a:rPr kumimoji="1"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9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kumimoji="1"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10.</a:t>
            </a:r>
          </a:p>
        </p:txBody>
      </p:sp>
      <p:sp>
        <p:nvSpPr>
          <p:cNvPr id="13" name="Text Box 160"/>
          <p:cNvSpPr txBox="1">
            <a:spLocks noChangeArrowheads="1"/>
          </p:cNvSpPr>
          <p:nvPr/>
        </p:nvSpPr>
        <p:spPr bwMode="auto">
          <a:xfrm>
            <a:off x="5940152" y="1916832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9</a:t>
            </a:r>
            <a:endParaRPr kumimoji="1"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 Box 150"/>
          <p:cNvSpPr txBox="1">
            <a:spLocks noChangeArrowheads="1"/>
          </p:cNvSpPr>
          <p:nvPr/>
        </p:nvSpPr>
        <p:spPr bwMode="auto">
          <a:xfrm>
            <a:off x="872606" y="1916832"/>
            <a:ext cx="603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</a:t>
            </a:r>
            <a:endParaRPr kumimoji="1"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Text Box 160"/>
          <p:cNvSpPr txBox="1">
            <a:spLocks noChangeArrowheads="1"/>
          </p:cNvSpPr>
          <p:nvPr/>
        </p:nvSpPr>
        <p:spPr bwMode="auto">
          <a:xfrm>
            <a:off x="7524328" y="1888514"/>
            <a:ext cx="6030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</a:t>
            </a:r>
          </a:p>
        </p:txBody>
      </p:sp>
      <p:sp>
        <p:nvSpPr>
          <p:cNvPr id="16" name="Text Box 160"/>
          <p:cNvSpPr txBox="1">
            <a:spLocks noChangeArrowheads="1"/>
          </p:cNvSpPr>
          <p:nvPr/>
        </p:nvSpPr>
        <p:spPr bwMode="auto">
          <a:xfrm>
            <a:off x="6732240" y="1888515"/>
            <a:ext cx="6030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76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19888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Математика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8927" y="2708920"/>
            <a:ext cx="43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Масса </a:t>
            </a:r>
            <a:endParaRPr lang="ru-RU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8" t="58460"/>
          <a:stretch/>
        </p:blipFill>
        <p:spPr bwMode="auto">
          <a:xfrm>
            <a:off x="6818358" y="4532080"/>
            <a:ext cx="2325642" cy="2325920"/>
          </a:xfrm>
          <a:prstGeom prst="triangle">
            <a:avLst>
              <a:gd name="adj" fmla="val 9968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36296" y="5695040"/>
            <a:ext cx="1584176" cy="1114140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95200" l="2048" r="97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98" y="5733256"/>
            <a:ext cx="1417642" cy="12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-33815" y="-9525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4462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Фантазия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082701"/>
            <a:ext cx="3312370" cy="785012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7кг – 3кг = 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9" y="2302747"/>
            <a:ext cx="3168352" cy="785012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5кг </a:t>
            </a:r>
            <a:r>
              <a:rPr lang="ru-RU" sz="49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+</a:t>
            </a: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2кг =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99452" y="3064720"/>
            <a:ext cx="3068892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3кг +</a:t>
            </a:r>
            <a:r>
              <a:rPr lang="ru-RU" sz="49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4кг = 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22800" y="2302747"/>
            <a:ext cx="3297883" cy="1486293"/>
          </a:xfrm>
          <a:prstGeom prst="rect">
            <a:avLst/>
          </a:prstGeom>
          <a:noFill/>
        </p:spPr>
        <p:txBody>
          <a:bodyPr wrap="squar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6кг + 1кг = </a:t>
            </a:r>
            <a:endParaRPr lang="ru-RU" sz="49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01446" y="5812340"/>
            <a:ext cx="310122" cy="785012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39143" y="5039051"/>
            <a:ext cx="310122" cy="1486293"/>
          </a:xfrm>
          <a:prstGeom prst="rect">
            <a:avLst/>
          </a:prstGeom>
          <a:noFill/>
        </p:spPr>
        <p:txBody>
          <a:bodyPr wrap="none" lIns="82918" tIns="41460" rIns="82918" bIns="414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9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Rectangle 1"/>
          <p:cNvSpPr txBox="1">
            <a:spLocks noChangeArrowheads="1"/>
          </p:cNvSpPr>
          <p:nvPr/>
        </p:nvSpPr>
        <p:spPr bwMode="auto">
          <a:xfrm>
            <a:off x="2699792" y="4126988"/>
            <a:ext cx="2795033" cy="8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ru-RU" sz="3600" b="1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2276872"/>
            <a:ext cx="118013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кг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99383" y="3087759"/>
            <a:ext cx="118013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кг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80312" y="2266898"/>
            <a:ext cx="1217841" cy="79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кг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97678" y="3041918"/>
            <a:ext cx="1180131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4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кг</a:t>
            </a: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69520" y="4938114"/>
            <a:ext cx="184730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70215" y="5782197"/>
            <a:ext cx="184730" cy="793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0739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9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5" grpId="0"/>
      <p:bldP spid="20" grpId="0"/>
      <p:bldP spid="4" grpId="0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post-6773-116319099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6056" r="8130" b="19731"/>
          <a:stretch>
            <a:fillRect/>
          </a:stretch>
        </p:blipFill>
        <p:spPr bwMode="auto">
          <a:xfrm rot="682518" flipH="1">
            <a:off x="6011863" y="2636838"/>
            <a:ext cx="2808287" cy="14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993062" cy="26209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931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0080"/>
                </a:solidFill>
                <a:cs typeface="Arial"/>
              </a:rPr>
              <a:t>Электронные </a:t>
            </a:r>
            <a:r>
              <a:rPr lang="ru-RU" sz="3600" b="1" kern="10" dirty="0" err="1" smtClean="0">
                <a:solidFill>
                  <a:srgbClr val="000080"/>
                </a:solidFill>
                <a:cs typeface="Arial"/>
              </a:rPr>
              <a:t>физминутки</a:t>
            </a:r>
            <a:endParaRPr lang="ru-RU" sz="3600" b="1" kern="10" dirty="0" smtClean="0">
              <a:solidFill>
                <a:srgbClr val="000080"/>
              </a:solidFill>
              <a:cs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000080"/>
                </a:solidFill>
                <a:cs typeface="Arial"/>
              </a:rPr>
              <a:t>для глаз</a:t>
            </a:r>
          </a:p>
        </p:txBody>
      </p:sp>
      <p:pic>
        <p:nvPicPr>
          <p:cNvPr id="14342" name="Picture 6" descr="post-6773-116319099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6056" r="8130" b="19731"/>
          <a:stretch>
            <a:fillRect/>
          </a:stretch>
        </p:blipFill>
        <p:spPr bwMode="auto">
          <a:xfrm rot="-421179">
            <a:off x="468313" y="2636838"/>
            <a:ext cx="2735262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1905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914400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0" y="4445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shaib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36838"/>
            <a:ext cx="1655762" cy="153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shaib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1439862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haib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04813"/>
            <a:ext cx="1439862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shaib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084763"/>
            <a:ext cx="1439863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haib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84763"/>
            <a:ext cx="1439862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shaib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292600"/>
            <a:ext cx="1439862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01 -89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1 - трус не играет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3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repeatCount="4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-0.34259 C 0.18507 -0.34259 0.32691 -0.19027 0.32691 -0.00277 C 0.32691 0.18426 0.18507 0.33704 0.01163 0.33704 C -0.16198 0.33704 -0.30313 0.18426 -0.30313 -0.00277 C -0.30313 -0.19027 -0.16198 -0.34259 0.01163 -0.34259 Z " pathEditMode="relative" rAng="0" ptsTypes="fffff">
                                      <p:cBhvr>
                                        <p:cTn id="3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0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69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7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5 0.10254 L -0.07865 -0.5588 L 0.46476 -0.5588 L 0.46476 0.10254 L -0.07865 0.10254 Z " pathEditMode="relative" rAng="16200000" ptsTypes="FFFFF">
                                      <p:cBhvr>
                                        <p:cTn id="82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1508" b="14833"/>
          <a:stretch/>
        </p:blipFill>
        <p:spPr>
          <a:xfrm>
            <a:off x="0" y="-107323"/>
            <a:ext cx="9144000" cy="685800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-27384"/>
            <a:ext cx="8228160" cy="1146360"/>
          </a:xfrm>
          <a:ln/>
        </p:spPr>
        <p:txBody>
          <a:bodyPr>
            <a:normAutofit/>
          </a:bodyPr>
          <a:lstStyle/>
          <a:p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К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акая фигура лишняя?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9" name="Text Box 155"/>
          <p:cNvSpPr txBox="1">
            <a:spLocks noChangeArrowheads="1"/>
          </p:cNvSpPr>
          <p:nvPr/>
        </p:nvSpPr>
        <p:spPr bwMode="auto">
          <a:xfrm>
            <a:off x="5148063" y="1905001"/>
            <a:ext cx="457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</p:txBody>
      </p:sp>
      <p:sp>
        <p:nvSpPr>
          <p:cNvPr id="10" name="Text Box 156"/>
          <p:cNvSpPr txBox="1">
            <a:spLocks noChangeArrowheads="1"/>
          </p:cNvSpPr>
          <p:nvPr/>
        </p:nvSpPr>
        <p:spPr bwMode="auto">
          <a:xfrm>
            <a:off x="6058565" y="1905000"/>
            <a:ext cx="8146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kumimoji="1"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</a:p>
        </p:txBody>
      </p:sp>
      <p:sp>
        <p:nvSpPr>
          <p:cNvPr id="11" name="Text Box 158"/>
          <p:cNvSpPr txBox="1">
            <a:spLocks noChangeArrowheads="1"/>
          </p:cNvSpPr>
          <p:nvPr/>
        </p:nvSpPr>
        <p:spPr bwMode="auto">
          <a:xfrm>
            <a:off x="3935122" y="3933056"/>
            <a:ext cx="12129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kumimoji="1" 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988840"/>
            <a:ext cx="237626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1988840"/>
            <a:ext cx="1512167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3275857" y="3933056"/>
            <a:ext cx="2448272" cy="1728192"/>
          </a:xfrm>
          <a:prstGeom prst="triangle">
            <a:avLst>
              <a:gd name="adj" fmla="val 51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3404" y="181123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Б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856" y="3327375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Г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5856" y="1758007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В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8978" y="332737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А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78514" y="181123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Б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6296" y="3327375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Г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758007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В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4088" y="332737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А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93906" y="355334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Б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13554" y="5559623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В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20084" y="550159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А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1319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1319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314</Words>
  <Application>Microsoft Office PowerPoint</Application>
  <PresentationFormat>Экран (4:3)</PresentationFormat>
  <Paragraphs>147</Paragraphs>
  <Slides>21</Slides>
  <Notes>17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Оформление по умолчанию</vt:lpstr>
      <vt:lpstr>1_Оформление по умолчанию</vt:lpstr>
      <vt:lpstr>Презентация PowerPoint</vt:lpstr>
      <vt:lpstr>Установите закономерность</vt:lpstr>
      <vt:lpstr>Работа с числовым рядом</vt:lpstr>
      <vt:lpstr>Математический диктант</vt:lpstr>
      <vt:lpstr>Презентация PowerPoint</vt:lpstr>
      <vt:lpstr>Фантазия</vt:lpstr>
      <vt:lpstr>Презентация PowerPoint</vt:lpstr>
      <vt:lpstr>Презентация PowerPoint</vt:lpstr>
      <vt:lpstr>Какая фигура лишняя?</vt:lpstr>
      <vt:lpstr>Найди периметр</vt:lpstr>
      <vt:lpstr>Презентация PowerPoint</vt:lpstr>
      <vt:lpstr>Работа по учебнику</vt:lpstr>
      <vt:lpstr>Работа по учебнику</vt:lpstr>
      <vt:lpstr>Взаимообратные задачи</vt:lpstr>
      <vt:lpstr>Задача на смекалку</vt:lpstr>
      <vt:lpstr>Работа по учебнику</vt:lpstr>
      <vt:lpstr>Работа по учебнику</vt:lpstr>
      <vt:lpstr>Работа по учебнику</vt:lpstr>
      <vt:lpstr>Логическое задание</vt:lpstr>
      <vt:lpstr>Рефлексия Оцени свои успехи:</vt:lpstr>
      <vt:lpstr>МОЛОДЦЫ!!!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</dc:creator>
  <cp:lastModifiedBy>Головкова</cp:lastModifiedBy>
  <cp:revision>128</cp:revision>
  <dcterms:created xsi:type="dcterms:W3CDTF">2011-11-22T16:20:16Z</dcterms:created>
  <dcterms:modified xsi:type="dcterms:W3CDTF">2012-02-07T17:27:36Z</dcterms:modified>
</cp:coreProperties>
</file>