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23" r:id="rId2"/>
    <p:sldId id="370" r:id="rId3"/>
    <p:sldId id="372" r:id="rId4"/>
    <p:sldId id="328" r:id="rId5"/>
    <p:sldId id="330" r:id="rId6"/>
    <p:sldId id="332" r:id="rId7"/>
    <p:sldId id="333" r:id="rId8"/>
    <p:sldId id="373" r:id="rId9"/>
    <p:sldId id="356" r:id="rId10"/>
    <p:sldId id="354" r:id="rId11"/>
    <p:sldId id="374" r:id="rId12"/>
    <p:sldId id="336" r:id="rId13"/>
    <p:sldId id="337" r:id="rId14"/>
    <p:sldId id="375" r:id="rId15"/>
    <p:sldId id="338" r:id="rId16"/>
    <p:sldId id="339" r:id="rId17"/>
    <p:sldId id="340" r:id="rId18"/>
    <p:sldId id="341" r:id="rId19"/>
    <p:sldId id="366" r:id="rId20"/>
    <p:sldId id="376" r:id="rId21"/>
    <p:sldId id="342" r:id="rId22"/>
    <p:sldId id="361" r:id="rId23"/>
    <p:sldId id="378" r:id="rId24"/>
    <p:sldId id="344" r:id="rId25"/>
    <p:sldId id="359" r:id="rId26"/>
    <p:sldId id="357" r:id="rId27"/>
    <p:sldId id="379" r:id="rId28"/>
    <p:sldId id="346" r:id="rId29"/>
    <p:sldId id="347" r:id="rId30"/>
    <p:sldId id="349" r:id="rId31"/>
    <p:sldId id="350" r:id="rId32"/>
    <p:sldId id="358" r:id="rId33"/>
    <p:sldId id="364" r:id="rId34"/>
    <p:sldId id="365" r:id="rId35"/>
    <p:sldId id="380" r:id="rId36"/>
    <p:sldId id="368" r:id="rId37"/>
    <p:sldId id="327" r:id="rId38"/>
    <p:sldId id="352" r:id="rId39"/>
    <p:sldId id="351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CC00"/>
    <a:srgbClr val="B2B2B2"/>
    <a:srgbClr val="D60093"/>
    <a:srgbClr val="FF9900"/>
    <a:srgbClr val="CC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9B70FE-4DB9-451A-866A-26D58F8CA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70FE-4DB9-451A-866A-26D58F8CA5F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2D5CD-0016-4EA4-B7A3-127C124DA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E2D1-ABC7-49AC-BED6-0FBA9C24C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8AD2-D804-43B3-A083-B6B895186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A268-60F6-4478-9B83-499373D1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0576-0F28-47E8-8D38-2EE257AB3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BA964-9E8B-487D-BDB5-71AB4A53A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FE37-82F4-4B26-AB8C-3D927F3EF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A51B-7315-42D8-B165-FD67CFB8B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B441-E353-483E-ABE3-E8A3A00FA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A0A3F-6932-4A3E-B5FC-FCC18B6DC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74E1C-3D24-4C4D-A693-E6A7AF296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3A980-549C-407F-A50F-D71A768BC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0DE66-A578-42FB-B7A9-1118CF2AB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6EBAC2-4F0A-46C8-A0DE-2E63A1396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001056" cy="3946450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-2246918" y="260648"/>
            <a:ext cx="11390918" cy="45243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</a:t>
            </a:r>
          </a:p>
          <a:p>
            <a:pPr algn="ctr"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Лингвистическое   путешествие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Заглянем в учебник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10 частей речи</a:t>
            </a:r>
          </a:p>
          <a:p>
            <a:pPr eaLnBrk="1" hangingPunct="1"/>
            <a:r>
              <a:rPr lang="ru-RU" dirty="0" smtClean="0"/>
              <a:t>Двухсот пятидесяти шести</a:t>
            </a:r>
          </a:p>
          <a:p>
            <a:pPr eaLnBrk="1" hangingPunct="1"/>
            <a:r>
              <a:rPr lang="ru-RU" dirty="0" smtClean="0"/>
              <a:t>Когда он проходил по перрону, с него слетела шляпа.</a:t>
            </a:r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13316" name="Picture 2" descr="E:\CA6P81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571875"/>
            <a:ext cx="1643062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E:\86258b806b01.jpg"/>
          <p:cNvPicPr>
            <a:picLocks noChangeAspect="1" noChangeArrowheads="1"/>
          </p:cNvPicPr>
          <p:nvPr/>
        </p:nvPicPr>
        <p:blipFill>
          <a:blip r:embed="rId3" cstate="print"/>
          <a:srcRect l="5469" t="7813" r="50000" b="14063"/>
          <a:stretch>
            <a:fillRect/>
          </a:stretch>
        </p:blipFill>
        <p:spPr bwMode="auto">
          <a:xfrm>
            <a:off x="5929313" y="4572000"/>
            <a:ext cx="1736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E:\gdz-russkij-yazik-6-klass-razumovskay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4429125"/>
            <a:ext cx="15621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</a:rPr>
              <a:t>Замок Орфографии</a:t>
            </a:r>
            <a:endParaRPr lang="ru-RU" b="1" i="1" dirty="0">
              <a:solidFill>
                <a:srgbClr val="99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5" descr="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732" y="1600200"/>
            <a:ext cx="6832620" cy="47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Вставить буквы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Прим..</a:t>
            </a:r>
            <a:r>
              <a:rPr lang="ru-RU" sz="2800" dirty="0" err="1" smtClean="0"/>
              <a:t>рить</a:t>
            </a:r>
            <a:r>
              <a:rPr lang="ru-RU" sz="2800" dirty="0" smtClean="0"/>
              <a:t> соперников – прим..</a:t>
            </a:r>
            <a:r>
              <a:rPr lang="ru-RU" sz="2800" dirty="0" err="1" smtClean="0"/>
              <a:t>рить</a:t>
            </a:r>
            <a:r>
              <a:rPr lang="ru-RU" sz="2800" dirty="0" smtClean="0"/>
              <a:t> платье</a:t>
            </a:r>
          </a:p>
          <a:p>
            <a:pPr eaLnBrk="1" hangingPunct="1"/>
            <a:r>
              <a:rPr lang="ru-RU" sz="2800" dirty="0" err="1" smtClean="0"/>
              <a:t>Разв</a:t>
            </a:r>
            <a:r>
              <a:rPr lang="ru-RU" sz="2800" dirty="0" smtClean="0"/>
              <a:t>..</a:t>
            </a:r>
            <a:r>
              <a:rPr lang="ru-RU" sz="2800" dirty="0" err="1" smtClean="0"/>
              <a:t>вается</a:t>
            </a:r>
            <a:r>
              <a:rPr lang="ru-RU" sz="2800" dirty="0" smtClean="0"/>
              <a:t> флаг – </a:t>
            </a:r>
            <a:r>
              <a:rPr lang="ru-RU" sz="2800" dirty="0" err="1" smtClean="0"/>
              <a:t>разв</a:t>
            </a:r>
            <a:r>
              <a:rPr lang="ru-RU" sz="2800" dirty="0" smtClean="0"/>
              <a:t>..</a:t>
            </a:r>
            <a:r>
              <a:rPr lang="ru-RU" sz="2800" dirty="0" err="1" smtClean="0"/>
              <a:t>вается</a:t>
            </a:r>
            <a:r>
              <a:rPr lang="ru-RU" sz="2800" dirty="0" smtClean="0"/>
              <a:t> ребёнок</a:t>
            </a:r>
          </a:p>
          <a:p>
            <a:pPr eaLnBrk="1" hangingPunct="1"/>
            <a:r>
              <a:rPr lang="ru-RU" sz="2800" dirty="0" smtClean="0"/>
              <a:t>Пол..</a:t>
            </a:r>
            <a:r>
              <a:rPr lang="ru-RU" sz="2800" dirty="0" err="1" smtClean="0"/>
              <a:t>скать</a:t>
            </a:r>
            <a:r>
              <a:rPr lang="ru-RU" sz="2800" dirty="0" smtClean="0"/>
              <a:t> бельё – пол..</a:t>
            </a:r>
            <a:r>
              <a:rPr lang="ru-RU" sz="2800" dirty="0" err="1" smtClean="0"/>
              <a:t>скать</a:t>
            </a:r>
            <a:r>
              <a:rPr lang="ru-RU" sz="2800" dirty="0" smtClean="0"/>
              <a:t> котёнка</a:t>
            </a:r>
          </a:p>
          <a:p>
            <a:pPr eaLnBrk="1" hangingPunct="1"/>
            <a:r>
              <a:rPr lang="ru-RU" sz="2800" dirty="0" smtClean="0"/>
              <a:t>Пр..творить  в жизнь – пр..творить дверь</a:t>
            </a:r>
          </a:p>
          <a:p>
            <a:pPr eaLnBrk="1" hangingPunct="1"/>
            <a:r>
              <a:rPr lang="ru-RU" sz="2800" dirty="0" smtClean="0"/>
              <a:t>Пр..бывать  в городе – пр..бывать в пункт назначения</a:t>
            </a:r>
          </a:p>
          <a:p>
            <a:pPr eaLnBrk="1" hangingPunct="1"/>
            <a:r>
              <a:rPr lang="ru-RU" sz="2800" dirty="0" err="1" smtClean="0"/>
              <a:t>изл</a:t>
            </a:r>
            <a:r>
              <a:rPr lang="ru-RU" sz="2800" dirty="0" smtClean="0"/>
              <a:t>..жить  текст – </a:t>
            </a:r>
            <a:r>
              <a:rPr lang="ru-RU" sz="2800" dirty="0" err="1" smtClean="0"/>
              <a:t>изл</a:t>
            </a:r>
            <a:r>
              <a:rPr lang="ru-RU" sz="2800" dirty="0" smtClean="0"/>
              <a:t>..гать своё мнение</a:t>
            </a:r>
          </a:p>
          <a:p>
            <a:pPr eaLnBrk="1" hangingPunct="1"/>
            <a:r>
              <a:rPr lang="ru-RU" sz="2800" dirty="0" err="1" smtClean="0"/>
              <a:t>сг</a:t>
            </a:r>
            <a:r>
              <a:rPr lang="ru-RU" sz="2800" dirty="0" smtClean="0"/>
              <a:t>..</a:t>
            </a:r>
            <a:r>
              <a:rPr lang="ru-RU" sz="2800" dirty="0" err="1" smtClean="0"/>
              <a:t>реть</a:t>
            </a:r>
            <a:r>
              <a:rPr lang="ru-RU" sz="2800" dirty="0" smtClean="0"/>
              <a:t> на солнце – красивый загар</a:t>
            </a:r>
          </a:p>
          <a:p>
            <a:pPr eaLnBrk="1" hangingPunct="1"/>
            <a:r>
              <a:rPr lang="ru-RU" sz="2800" dirty="0" smtClean="0"/>
              <a:t>утренняя </a:t>
            </a:r>
            <a:r>
              <a:rPr lang="ru-RU" sz="2800" dirty="0" err="1" smtClean="0"/>
              <a:t>з</a:t>
            </a:r>
            <a:r>
              <a:rPr lang="ru-RU" sz="2800" dirty="0" smtClean="0"/>
              <a:t>..</a:t>
            </a:r>
            <a:r>
              <a:rPr lang="ru-RU" sz="2800" dirty="0" err="1" smtClean="0"/>
              <a:t>ря</a:t>
            </a:r>
            <a:r>
              <a:rPr lang="ru-RU" sz="2800" dirty="0" smtClean="0"/>
              <a:t> – зоренька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с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3695700"/>
            <a:ext cx="1905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Проверяем по словарю</a:t>
            </a:r>
          </a:p>
        </p:txBody>
      </p:sp>
      <p:sp>
        <p:nvSpPr>
          <p:cNvPr id="16388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Прим</a:t>
            </a:r>
            <a:r>
              <a:rPr lang="ru-RU" sz="2800" smtClean="0">
                <a:solidFill>
                  <a:srgbClr val="FF0000"/>
                </a:solidFill>
              </a:rPr>
              <a:t>И</a:t>
            </a:r>
            <a:r>
              <a:rPr lang="ru-RU" sz="2800" smtClean="0"/>
              <a:t>рить соперников – прим</a:t>
            </a:r>
            <a:r>
              <a:rPr lang="ru-RU" sz="2800" smtClean="0">
                <a:solidFill>
                  <a:srgbClr val="FF0000"/>
                </a:solidFill>
              </a:rPr>
              <a:t>Е</a:t>
            </a:r>
            <a:r>
              <a:rPr lang="ru-RU" sz="2800" smtClean="0"/>
              <a:t>рить платье</a:t>
            </a:r>
          </a:p>
          <a:p>
            <a:pPr eaLnBrk="1" hangingPunct="1"/>
            <a:r>
              <a:rPr lang="ru-RU" sz="2800" smtClean="0"/>
              <a:t>Разв</a:t>
            </a:r>
            <a:r>
              <a:rPr lang="ru-RU" sz="2800" smtClean="0">
                <a:solidFill>
                  <a:srgbClr val="FF0000"/>
                </a:solidFill>
              </a:rPr>
              <a:t>Е</a:t>
            </a:r>
            <a:r>
              <a:rPr lang="ru-RU" sz="2800" smtClean="0"/>
              <a:t>вается флаг – разв</a:t>
            </a:r>
            <a:r>
              <a:rPr lang="ru-RU" sz="2800" smtClean="0">
                <a:solidFill>
                  <a:srgbClr val="FF0000"/>
                </a:solidFill>
              </a:rPr>
              <a:t>И</a:t>
            </a:r>
            <a:r>
              <a:rPr lang="ru-RU" sz="2800" smtClean="0"/>
              <a:t>вается ребёнок</a:t>
            </a:r>
          </a:p>
          <a:p>
            <a:pPr eaLnBrk="1" hangingPunct="1"/>
            <a:r>
              <a:rPr lang="ru-RU" sz="2800" smtClean="0"/>
              <a:t>Пол</a:t>
            </a:r>
            <a:r>
              <a:rPr lang="ru-RU" sz="2800" smtClean="0">
                <a:solidFill>
                  <a:srgbClr val="FF0000"/>
                </a:solidFill>
              </a:rPr>
              <a:t>О</a:t>
            </a:r>
            <a:r>
              <a:rPr lang="ru-RU" sz="2800" smtClean="0"/>
              <a:t>скать бельё – пол</a:t>
            </a:r>
            <a:r>
              <a:rPr lang="ru-RU" sz="2800" smtClean="0">
                <a:solidFill>
                  <a:srgbClr val="FF0000"/>
                </a:solidFill>
              </a:rPr>
              <a:t>А</a:t>
            </a:r>
            <a:r>
              <a:rPr lang="ru-RU" sz="2800" smtClean="0"/>
              <a:t>скать котёнка</a:t>
            </a:r>
          </a:p>
          <a:p>
            <a:pPr eaLnBrk="1" hangingPunct="1"/>
            <a:r>
              <a:rPr lang="ru-RU" sz="2800" smtClean="0"/>
              <a:t>Пр</a:t>
            </a:r>
            <a:r>
              <a:rPr lang="ru-RU" sz="2800" smtClean="0">
                <a:solidFill>
                  <a:srgbClr val="FF0000"/>
                </a:solidFill>
              </a:rPr>
              <a:t>Е</a:t>
            </a:r>
            <a:r>
              <a:rPr lang="ru-RU" sz="2800" smtClean="0"/>
              <a:t>творить  в жизнь – пр</a:t>
            </a:r>
            <a:r>
              <a:rPr lang="ru-RU" sz="2800" smtClean="0">
                <a:solidFill>
                  <a:srgbClr val="FF0000"/>
                </a:solidFill>
              </a:rPr>
              <a:t>И</a:t>
            </a:r>
            <a:r>
              <a:rPr lang="ru-RU" sz="2800" smtClean="0"/>
              <a:t>творить дверь</a:t>
            </a:r>
          </a:p>
          <a:p>
            <a:pPr eaLnBrk="1" hangingPunct="1"/>
            <a:r>
              <a:rPr lang="ru-RU" sz="2800" smtClean="0"/>
              <a:t>Пр</a:t>
            </a:r>
            <a:r>
              <a:rPr lang="ru-RU" sz="2800" smtClean="0">
                <a:solidFill>
                  <a:srgbClr val="FF0000"/>
                </a:solidFill>
              </a:rPr>
              <a:t>Е</a:t>
            </a:r>
            <a:r>
              <a:rPr lang="ru-RU" sz="2800" smtClean="0"/>
              <a:t>бывать  в городе – пр</a:t>
            </a:r>
            <a:r>
              <a:rPr lang="ru-RU" sz="2800" smtClean="0">
                <a:solidFill>
                  <a:srgbClr val="FF0000"/>
                </a:solidFill>
              </a:rPr>
              <a:t>И</a:t>
            </a:r>
            <a:r>
              <a:rPr lang="ru-RU" sz="2800" smtClean="0"/>
              <a:t>бывать в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пункт назначения</a:t>
            </a:r>
          </a:p>
          <a:p>
            <a:pPr eaLnBrk="1" hangingPunct="1"/>
            <a:r>
              <a:rPr lang="ru-RU" sz="2800" smtClean="0"/>
              <a:t>изл</a:t>
            </a:r>
            <a:r>
              <a:rPr lang="ru-RU" sz="2800" smtClean="0">
                <a:solidFill>
                  <a:srgbClr val="FF0000"/>
                </a:solidFill>
              </a:rPr>
              <a:t>О</a:t>
            </a:r>
            <a:r>
              <a:rPr lang="ru-RU" sz="2800" smtClean="0"/>
              <a:t>жить  текст – изл</a:t>
            </a:r>
            <a:r>
              <a:rPr lang="ru-RU" sz="2800" smtClean="0">
                <a:solidFill>
                  <a:srgbClr val="FF0000"/>
                </a:solidFill>
              </a:rPr>
              <a:t>А</a:t>
            </a:r>
            <a:r>
              <a:rPr lang="ru-RU" sz="2800" smtClean="0"/>
              <a:t>гать своё </a:t>
            </a:r>
          </a:p>
          <a:p>
            <a:pPr eaLnBrk="1" hangingPunct="1"/>
            <a:r>
              <a:rPr lang="ru-RU" sz="2800" smtClean="0"/>
              <a:t>мнение</a:t>
            </a:r>
          </a:p>
          <a:p>
            <a:pPr eaLnBrk="1" hangingPunct="1"/>
            <a:r>
              <a:rPr lang="ru-RU" sz="2800" smtClean="0"/>
              <a:t>сг</a:t>
            </a:r>
            <a:r>
              <a:rPr lang="ru-RU" sz="2800" smtClean="0">
                <a:solidFill>
                  <a:srgbClr val="FF0000"/>
                </a:solidFill>
              </a:rPr>
              <a:t>О</a:t>
            </a:r>
            <a:r>
              <a:rPr lang="ru-RU" sz="2800" smtClean="0"/>
              <a:t>реть на солнце – красивый заг</a:t>
            </a:r>
            <a:r>
              <a:rPr lang="ru-RU" sz="2800" smtClean="0">
                <a:solidFill>
                  <a:srgbClr val="FF0000"/>
                </a:solidFill>
              </a:rPr>
              <a:t>А</a:t>
            </a:r>
            <a:r>
              <a:rPr lang="ru-RU" sz="2800" smtClean="0"/>
              <a:t>р</a:t>
            </a:r>
          </a:p>
          <a:p>
            <a:pPr eaLnBrk="1" hangingPunct="1"/>
            <a:r>
              <a:rPr lang="ru-RU" sz="2800" smtClean="0"/>
              <a:t>утренняя з</a:t>
            </a:r>
            <a:r>
              <a:rPr lang="ru-RU" sz="2800" smtClean="0">
                <a:solidFill>
                  <a:srgbClr val="FF0000"/>
                </a:solidFill>
              </a:rPr>
              <a:t>А</a:t>
            </a:r>
            <a:r>
              <a:rPr lang="ru-RU" sz="2800" smtClean="0"/>
              <a:t>ря – з</a:t>
            </a:r>
            <a:r>
              <a:rPr lang="ru-RU" sz="2800" smtClean="0">
                <a:solidFill>
                  <a:srgbClr val="FF0000"/>
                </a:solidFill>
              </a:rPr>
              <a:t>О</a:t>
            </a:r>
            <a:r>
              <a:rPr lang="ru-RU" sz="2800" smtClean="0"/>
              <a:t>ренька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</a:rPr>
              <a:t>Посад Синтаксиса и Пунктуации</a:t>
            </a:r>
            <a:endParaRPr lang="ru-RU" b="1" i="1" dirty="0">
              <a:solidFill>
                <a:srgbClr val="99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0" descr="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47" y="1600200"/>
            <a:ext cx="6938705" cy="45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Задание</a:t>
            </a:r>
            <a:r>
              <a:rPr lang="ru-RU" dirty="0" smtClean="0"/>
              <a:t>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eaLnBrk="1" hangingPunct="1"/>
            <a:r>
              <a:rPr lang="ru-RU" dirty="0" smtClean="0"/>
              <a:t>из предложения </a:t>
            </a:r>
            <a:r>
              <a:rPr lang="ru-RU" i="1" dirty="0" smtClean="0">
                <a:solidFill>
                  <a:srgbClr val="002060"/>
                </a:solidFill>
              </a:rPr>
              <a:t>Камень – преграда на твоем пути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взять подлежащее;</a:t>
            </a:r>
          </a:p>
          <a:p>
            <a:pPr eaLnBrk="1" hangingPunct="1"/>
            <a:r>
              <a:rPr lang="ru-RU" dirty="0" smtClean="0"/>
              <a:t>из предложения </a:t>
            </a:r>
            <a:r>
              <a:rPr lang="ru-RU" i="1" dirty="0" smtClean="0">
                <a:solidFill>
                  <a:srgbClr val="002060"/>
                </a:solidFill>
              </a:rPr>
              <a:t>Этот камень упал с высокой скалы</a:t>
            </a:r>
            <a:r>
              <a:rPr lang="ru-RU" dirty="0" smtClean="0"/>
              <a:t> взять сказуемое;</a:t>
            </a:r>
          </a:p>
          <a:p>
            <a:pPr eaLnBrk="1" hangingPunct="1"/>
            <a:r>
              <a:rPr lang="ru-RU" dirty="0" smtClean="0"/>
              <a:t>добавить определение из предложения </a:t>
            </a:r>
            <a:r>
              <a:rPr lang="ru-RU" i="1" dirty="0" smtClean="0">
                <a:solidFill>
                  <a:srgbClr val="002060"/>
                </a:solidFill>
              </a:rPr>
              <a:t>Через глубокую реку не перейдешь</a:t>
            </a:r>
            <a:r>
              <a:rPr lang="ru-RU" i="1" dirty="0" smtClean="0"/>
              <a:t>.</a:t>
            </a:r>
            <a:endParaRPr lang="ru-RU" dirty="0" smtClean="0"/>
          </a:p>
          <a:p>
            <a:pPr eaLnBrk="1" hangingPunct="1"/>
            <a:r>
              <a:rPr lang="ru-RU" dirty="0" smtClean="0"/>
              <a:t>из предложения </a:t>
            </a:r>
            <a:r>
              <a:rPr lang="ru-RU" i="1" dirty="0" smtClean="0">
                <a:solidFill>
                  <a:srgbClr val="002060"/>
                </a:solidFill>
              </a:rPr>
              <a:t>В одну реку не войдешь дважды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взять обстоятельство, выраженное существительным с предлогом.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993300"/>
                </a:solidFill>
              </a:rPr>
              <a:t>Правильный ответ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5400" i="1" dirty="0" smtClean="0">
                <a:solidFill>
                  <a:srgbClr val="002060"/>
                </a:solidFill>
              </a:rPr>
              <a:t>Камень упал в глубокую реку</a:t>
            </a:r>
            <a:r>
              <a:rPr lang="ru-RU" sz="5400" dirty="0" smtClean="0">
                <a:solidFill>
                  <a:srgbClr val="002060"/>
                </a:solidFill>
              </a:rPr>
              <a:t>. 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Назовите грамматическую основу предложения.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Камень упал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357167"/>
            <a:ext cx="8229600" cy="928694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993300"/>
                </a:solidFill>
              </a:rPr>
              <a:t>Расставьте знаки препинания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Осень раздевает лес студит воду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Ветер срывает одинокие листочки с деревьев свистит и гудит по ночам в трубах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Если за день ничему не научился зря прожил день говорит народная пословица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Ребята овладевайте русским языком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500063"/>
            <a:ext cx="8540750" cy="642937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993300"/>
                </a:solidFill>
              </a:rPr>
              <a:t>Проверка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Осень раздевает лес, студит воду.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Ветер срывает одинокие листочки с деревьев, свистит и гудит по ночам в трубах.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«Если за день ничему не научился, зря прожил день», - говорит народная пословица.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Ребята, овладевайте русским языком!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dirty="0" smtClean="0">
                <a:solidFill>
                  <a:srgbClr val="993300"/>
                </a:solidFill>
              </a:rPr>
              <a:t>Кроссворд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20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вертикали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1.Главный член предложения, обозначающий действие предмета.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2.Второстепенный член предложения, который отвечает на вопросы КАКОЙ? ЧЕЙ? и обозначает признак предмета.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3.Слово (или сочетание слов), называющее того, к кому обращаются с речью.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4.Второстепенный член предложения, который обозначает место, время, способ действия.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5.Два или несколько слов, связанных между собой по смыслу и грамматически. 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горизонтали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1.Раздел науки о языке, в котором изучаются словосочетание и предложение. 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</a:rPr>
              <a:t>Маршрут путешествия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77768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Застава Орфоэпии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Город Морфологии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 </a:t>
            </a:r>
            <a:r>
              <a:rPr lang="ru-RU" sz="3600" dirty="0" smtClean="0"/>
              <a:t>Замок Орфографии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Бастион Фонетики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Крепость </a:t>
            </a:r>
            <a:r>
              <a:rPr lang="ru-RU" sz="3600" dirty="0" err="1" smtClean="0"/>
              <a:t>Морфемики</a:t>
            </a:r>
            <a:endParaRPr lang="ru-RU" sz="3600" dirty="0" smtClean="0"/>
          </a:p>
          <a:p>
            <a:pPr marL="342900" indent="-342900">
              <a:buAutoNum type="arabicPeriod"/>
            </a:pPr>
            <a:r>
              <a:rPr lang="ru-RU" sz="3600" dirty="0" smtClean="0"/>
              <a:t>Посад Синтаксиса и Пунктуации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Форт Лексики и Фразеологии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Городище Этимологии</a:t>
            </a:r>
          </a:p>
          <a:p>
            <a:pPr marL="342900" indent="-342900">
              <a:buAutoNum type="arabicPeriod"/>
            </a:pPr>
            <a:endParaRPr lang="ru-RU" sz="36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</a:rPr>
              <a:t>Бастион Фонетики</a:t>
            </a:r>
            <a:endParaRPr lang="ru-RU" b="1" i="1" dirty="0">
              <a:solidFill>
                <a:srgbClr val="99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4" descr="titu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2474"/>
            <a:ext cx="3649469" cy="523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5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993300"/>
                </a:solidFill>
              </a:rPr>
              <a:t>Задание</a:t>
            </a:r>
            <a:r>
              <a:rPr lang="ru-RU" dirty="0" smtClean="0"/>
              <a:t>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/>
            <a:endParaRPr lang="ru-RU" sz="2600" dirty="0" smtClean="0"/>
          </a:p>
          <a:p>
            <a:pPr eaLnBrk="1" hangingPunct="1"/>
            <a:r>
              <a:rPr lang="ru-RU" sz="2600" dirty="0" smtClean="0"/>
              <a:t>Сколько гласных букв и звуков в русском языке? </a:t>
            </a:r>
          </a:p>
          <a:p>
            <a:pPr eaLnBrk="1" hangingPunct="1"/>
            <a:r>
              <a:rPr lang="ru-RU" sz="2600" dirty="0" smtClean="0"/>
              <a:t>Четыре девочки встретили незнакомого мальчика. “Как тебя зовут?” - спросили они его. “А как зовут вас?” - спросил мальчик вместо ответа. Девочки представились: “Поля, Лена, Рита, Валя”. Подумав, мальчик сказал: “Если ваши имена записать в столбик, мое имя прочитается по диагонали”. Как звали мальчика? </a:t>
            </a:r>
          </a:p>
          <a:p>
            <a:pPr eaLnBrk="1" hangingPunct="1"/>
            <a:r>
              <a:rPr lang="ru-RU" sz="2600" dirty="0" smtClean="0"/>
              <a:t>Даны слова: </a:t>
            </a:r>
            <a:r>
              <a:rPr lang="ru-RU" sz="2600" b="1" i="1" dirty="0" smtClean="0"/>
              <a:t>лен, шел, яр</a:t>
            </a:r>
            <a:r>
              <a:rPr lang="ru-RU" sz="2600" dirty="0" smtClean="0"/>
              <a:t>. Поставьте в каждом из них звуки в обратном порядке. Транскрипции каких трех новых слов получились у вас?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00"/>
                </a:solidFill>
              </a:rPr>
              <a:t>Правильный ответ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dirty="0" smtClean="0"/>
              <a:t>10 гласных букв, 6 звуков</a:t>
            </a:r>
          </a:p>
          <a:p>
            <a:pPr eaLnBrk="1" hangingPunct="1"/>
            <a:r>
              <a:rPr lang="ru-RU" sz="4400" dirty="0" smtClean="0">
                <a:solidFill>
                  <a:srgbClr val="FF0000"/>
                </a:solidFill>
              </a:rPr>
              <a:t>П</a:t>
            </a:r>
            <a:r>
              <a:rPr lang="ru-RU" sz="4400" dirty="0" smtClean="0"/>
              <a:t>оля, </a:t>
            </a:r>
          </a:p>
          <a:p>
            <a:pPr eaLnBrk="1" hangingPunct="1">
              <a:buNone/>
            </a:pPr>
            <a:r>
              <a:rPr lang="ru-RU" sz="4400" dirty="0" smtClean="0"/>
              <a:t>  Л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/>
              <a:t>на, </a:t>
            </a:r>
          </a:p>
          <a:p>
            <a:pPr eaLnBrk="1" hangingPunct="1">
              <a:buNone/>
            </a:pPr>
            <a:r>
              <a:rPr lang="ru-RU" sz="4400" dirty="0" smtClean="0"/>
              <a:t>  Ри</a:t>
            </a:r>
            <a:r>
              <a:rPr lang="ru-RU" sz="4400" dirty="0" smtClean="0">
                <a:solidFill>
                  <a:srgbClr val="FF0000"/>
                </a:solidFill>
              </a:rPr>
              <a:t>т</a:t>
            </a:r>
            <a:r>
              <a:rPr lang="ru-RU" sz="4400" dirty="0" smtClean="0"/>
              <a:t>а, </a:t>
            </a:r>
          </a:p>
          <a:p>
            <a:pPr eaLnBrk="1" hangingPunct="1">
              <a:buNone/>
            </a:pPr>
            <a:r>
              <a:rPr lang="ru-RU" sz="4400" dirty="0" smtClean="0"/>
              <a:t>  Вал</a:t>
            </a:r>
            <a:r>
              <a:rPr lang="ru-RU" sz="4400" dirty="0" smtClean="0">
                <a:solidFill>
                  <a:srgbClr val="FF0000"/>
                </a:solidFill>
              </a:rPr>
              <a:t>я</a:t>
            </a:r>
            <a:r>
              <a:rPr lang="ru-RU" sz="4400" dirty="0" smtClean="0"/>
              <a:t>-          Петя</a:t>
            </a:r>
          </a:p>
          <a:p>
            <a:pPr eaLnBrk="1" hangingPunct="1"/>
            <a:r>
              <a:rPr lang="ru-RU" sz="4400" dirty="0" smtClean="0"/>
              <a:t>Ноль, ложь, рай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</a:rPr>
              <a:t>Крепость </a:t>
            </a:r>
            <a:r>
              <a:rPr lang="ru-RU" b="1" i="1" dirty="0" err="1" smtClean="0">
                <a:solidFill>
                  <a:srgbClr val="993300"/>
                </a:solidFill>
              </a:rPr>
              <a:t>Морфемики</a:t>
            </a:r>
            <a:endParaRPr lang="ru-RU" b="1" i="1" dirty="0">
              <a:solidFill>
                <a:srgbClr val="99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6" descr="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338651" cy="493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548681"/>
            <a:ext cx="8229600" cy="584100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В некоторых словарях с целью экономии места повторяющееся основное слово или корень обозначают значком ~ (тильдой). Попытайтесь прочесть следующие слова, в которых корень заменён тильдой:</a:t>
            </a:r>
          </a:p>
          <a:p>
            <a:pPr eaLnBrk="1" hangingPunct="1"/>
            <a:r>
              <a:rPr lang="ru-RU" dirty="0" smtClean="0"/>
              <a:t>1)</a:t>
            </a:r>
            <a:r>
              <a:rPr lang="ru-RU" dirty="0" err="1" smtClean="0"/>
              <a:t>~ное</a:t>
            </a:r>
            <a:r>
              <a:rPr lang="ru-RU" dirty="0" smtClean="0"/>
              <a:t> сосуществование, </a:t>
            </a:r>
            <a:r>
              <a:rPr lang="ru-RU" dirty="0" err="1" smtClean="0"/>
              <a:t>по~иться</a:t>
            </a:r>
            <a:r>
              <a:rPr lang="ru-RU" dirty="0" smtClean="0"/>
              <a:t>, </a:t>
            </a:r>
            <a:r>
              <a:rPr lang="ru-RU" dirty="0" err="1" smtClean="0"/>
              <a:t>при~ение</a:t>
            </a:r>
            <a:r>
              <a:rPr lang="ru-RU" dirty="0" smtClean="0"/>
              <a:t>, </a:t>
            </a:r>
            <a:r>
              <a:rPr lang="ru-RU" dirty="0" err="1" smtClean="0"/>
              <a:t>пере~ие</a:t>
            </a:r>
            <a:r>
              <a:rPr lang="ru-RU" dirty="0" smtClean="0"/>
              <a:t>.</a:t>
            </a:r>
          </a:p>
          <a:p>
            <a:pPr eaLnBrk="1" hangingPunct="1"/>
            <a:r>
              <a:rPr lang="ru-RU" dirty="0" smtClean="0"/>
              <a:t>2)</a:t>
            </a:r>
            <a:r>
              <a:rPr lang="ru-RU" dirty="0" err="1" smtClean="0"/>
              <a:t>~ливый</a:t>
            </a:r>
            <a:r>
              <a:rPr lang="ru-RU" dirty="0" smtClean="0"/>
              <a:t> человек, </a:t>
            </a:r>
            <a:r>
              <a:rPr lang="ru-RU" dirty="0" err="1" smtClean="0"/>
              <a:t>~ственные</a:t>
            </a:r>
            <a:r>
              <a:rPr lang="ru-RU" dirty="0" smtClean="0"/>
              <a:t> возгласы, передать кому-либо ~.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993300"/>
                </a:solidFill>
              </a:rPr>
              <a:t>Заглянем в словарь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8229600" cy="4525962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     МИР</a:t>
            </a:r>
          </a:p>
          <a:p>
            <a:pPr eaLnBrk="1" hangingPunct="1">
              <a:buFontTx/>
              <a:buNone/>
            </a:pPr>
            <a:r>
              <a:rPr lang="ru-RU" dirty="0" err="1" smtClean="0"/>
              <a:t>МИРное</a:t>
            </a:r>
            <a:r>
              <a:rPr lang="ru-RU" dirty="0" smtClean="0"/>
              <a:t> сосуществование, </a:t>
            </a:r>
          </a:p>
          <a:p>
            <a:pPr eaLnBrk="1" hangingPunct="1">
              <a:buFontTx/>
              <a:buNone/>
            </a:pPr>
            <a:r>
              <a:rPr lang="ru-RU" dirty="0" err="1" smtClean="0"/>
              <a:t>поМИРиться</a:t>
            </a:r>
            <a:r>
              <a:rPr lang="ru-RU" dirty="0" smtClean="0"/>
              <a:t>, </a:t>
            </a:r>
            <a:r>
              <a:rPr lang="ru-RU" dirty="0" err="1" smtClean="0"/>
              <a:t>приМИРение</a:t>
            </a:r>
            <a:r>
              <a:rPr lang="ru-RU" dirty="0" smtClean="0"/>
              <a:t>, </a:t>
            </a:r>
          </a:p>
          <a:p>
            <a:pPr eaLnBrk="1" hangingPunct="1">
              <a:buFontTx/>
              <a:buNone/>
            </a:pPr>
            <a:r>
              <a:rPr lang="ru-RU" dirty="0" err="1" smtClean="0"/>
              <a:t>переМИРие</a:t>
            </a:r>
            <a:r>
              <a:rPr lang="ru-RU" dirty="0" smtClean="0"/>
              <a:t>.</a:t>
            </a:r>
          </a:p>
          <a:p>
            <a:pPr eaLnBrk="1" hangingPunct="1"/>
            <a:r>
              <a:rPr lang="ru-RU" dirty="0" smtClean="0"/>
              <a:t>               ПРИВЕТ</a:t>
            </a:r>
          </a:p>
          <a:p>
            <a:pPr eaLnBrk="1" hangingPunct="1">
              <a:buFontTx/>
              <a:buNone/>
            </a:pPr>
            <a:r>
              <a:rPr lang="ru-RU" dirty="0" err="1" smtClean="0"/>
              <a:t>ПРИВЕТливый</a:t>
            </a:r>
            <a:r>
              <a:rPr lang="ru-RU" dirty="0" smtClean="0"/>
              <a:t> человек, </a:t>
            </a:r>
          </a:p>
          <a:p>
            <a:pPr eaLnBrk="1" hangingPunct="1">
              <a:buFontTx/>
              <a:buNone/>
            </a:pPr>
            <a:r>
              <a:rPr lang="ru-RU" dirty="0" err="1" smtClean="0"/>
              <a:t>ПРИВЕТственные</a:t>
            </a:r>
            <a:r>
              <a:rPr lang="ru-RU" dirty="0" smtClean="0"/>
              <a:t> возгласы,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передать кому-либо ПРИВЕТ.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8676" name="Picture 2" descr="E:\_________________4c7cf325ce285.jpg"/>
          <p:cNvPicPr>
            <a:picLocks noChangeAspect="1" noChangeArrowheads="1"/>
          </p:cNvPicPr>
          <p:nvPr/>
        </p:nvPicPr>
        <p:blipFill>
          <a:blip r:embed="rId2" cstate="print"/>
          <a:srcRect l="17236" t="3719" r="15733" b="14204"/>
          <a:stretch>
            <a:fillRect/>
          </a:stretch>
        </p:blipFill>
        <p:spPr bwMode="auto">
          <a:xfrm>
            <a:off x="6429375" y="1857375"/>
            <a:ext cx="25003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E:\_________________4c7cf325ce285.jpg"/>
          <p:cNvPicPr>
            <a:picLocks noChangeAspect="1" noChangeArrowheads="1"/>
          </p:cNvPicPr>
          <p:nvPr/>
        </p:nvPicPr>
        <p:blipFill>
          <a:blip r:embed="rId2" cstate="print"/>
          <a:srcRect l="17236" t="3719" r="15733" b="14204"/>
          <a:stretch>
            <a:fillRect/>
          </a:stretch>
        </p:blipFill>
        <p:spPr bwMode="auto">
          <a:xfrm>
            <a:off x="6581775" y="2009775"/>
            <a:ext cx="25003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E:\_________________4c7cf325ce285.jpg"/>
          <p:cNvPicPr>
            <a:picLocks noChangeAspect="1" noChangeArrowheads="1"/>
          </p:cNvPicPr>
          <p:nvPr/>
        </p:nvPicPr>
        <p:blipFill>
          <a:blip r:embed="rId2" cstate="print"/>
          <a:srcRect l="17236" t="3719" r="15733" b="14204"/>
          <a:stretch>
            <a:fillRect/>
          </a:stretch>
        </p:blipFill>
        <p:spPr bwMode="auto">
          <a:xfrm>
            <a:off x="6734175" y="2162175"/>
            <a:ext cx="25003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93300"/>
                </a:solidFill>
              </a:rPr>
              <a:t>Диалог в магазине</a:t>
            </a:r>
            <a:endParaRPr lang="ru-RU" dirty="0" smtClean="0">
              <a:solidFill>
                <a:srgbClr val="99330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7200" y="1214421"/>
            <a:ext cx="8229600" cy="4911741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/>
              <a:t> </a:t>
            </a:r>
          </a:p>
          <a:p>
            <a:pPr eaLnBrk="1" hangingPunct="1">
              <a:buNone/>
            </a:pPr>
            <a:r>
              <a:rPr lang="ru-RU" dirty="0" smtClean="0"/>
              <a:t>-Есть ли у вас конфеты «Бурёнка»?</a:t>
            </a:r>
          </a:p>
          <a:p>
            <a:pPr eaLnBrk="1" hangingPunct="1">
              <a:buFontTx/>
              <a:buNone/>
            </a:pPr>
            <a:r>
              <a:rPr lang="ru-RU" dirty="0" smtClean="0"/>
              <a:t>-Нет, но могу предложить конфеты «Буревестник».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993300"/>
                </a:solidFill>
              </a:rPr>
              <a:t>ВОПРОС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Встретились ли вам однокоренные слова? Можно ли считать родственными слова «Бурёнка» и «Буревестник»(у них ведь есть общая часть)?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</a:rPr>
              <a:t>Форт Лексики и Фразеологии</a:t>
            </a:r>
            <a:endParaRPr lang="ru-RU" b="1" i="1" dirty="0">
              <a:solidFill>
                <a:srgbClr val="99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6" descr="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404" y="1600200"/>
            <a:ext cx="3482667" cy="515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image.ht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2928938"/>
            <a:ext cx="1992312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solidFill>
                  <a:srgbClr val="993300"/>
                </a:solidFill>
              </a:rPr>
              <a:t>Распределите слова на группы по их значению: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</p:txBody>
      </p:sp>
      <p:pic>
        <p:nvPicPr>
          <p:cNvPr id="33796" name="Picture 2" descr="E:\9785488026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85875"/>
            <a:ext cx="1914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Ключ, злой, лук, грубость, </a:t>
            </a:r>
          </a:p>
          <a:p>
            <a:pPr>
              <a:buNone/>
            </a:pPr>
            <a:r>
              <a:rPr lang="ru-RU" sz="3600" dirty="0" smtClean="0"/>
              <a:t>бегемот, забавный, </a:t>
            </a:r>
          </a:p>
          <a:p>
            <a:pPr>
              <a:buNone/>
            </a:pPr>
            <a:r>
              <a:rPr lang="ru-RU" sz="3600" dirty="0" smtClean="0"/>
              <a:t>восхитительный, бор,</a:t>
            </a:r>
          </a:p>
          <a:p>
            <a:pPr>
              <a:buNone/>
            </a:pPr>
            <a:r>
              <a:rPr lang="ru-RU" sz="3600" dirty="0" smtClean="0"/>
              <a:t> очаровательный,</a:t>
            </a:r>
          </a:p>
          <a:p>
            <a:pPr>
              <a:buNone/>
            </a:pPr>
            <a:r>
              <a:rPr lang="ru-RU" sz="3600" dirty="0" smtClean="0"/>
              <a:t> смешной, гиппопотам,</a:t>
            </a:r>
          </a:p>
          <a:p>
            <a:pPr>
              <a:buNone/>
            </a:pPr>
            <a:r>
              <a:rPr lang="ru-RU" sz="3600" dirty="0" smtClean="0"/>
              <a:t> добрый, нежность.</a:t>
            </a:r>
          </a:p>
          <a:p>
            <a:pPr>
              <a:buNone/>
            </a:pPr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993300"/>
                </a:solidFill>
              </a:rPr>
              <a:t>Проверяем</a:t>
            </a:r>
            <a:r>
              <a:rPr lang="ru-RU" dirty="0" smtClean="0"/>
              <a:t> 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Омонимы:   лук, бор, ключ.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Антонимы:  злой - добрый,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грубость – нежность.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Синонимы:  восхитительный –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 очаровательный,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бегемот – гиппопотам,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забавный – смешной.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</a:t>
            </a:r>
          </a:p>
        </p:txBody>
      </p:sp>
      <p:pic>
        <p:nvPicPr>
          <p:cNvPr id="34820" name="Picture 2" descr="E:\9785488026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5763" y="0"/>
            <a:ext cx="24082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</a:rPr>
              <a:t>Застава </a:t>
            </a:r>
            <a:r>
              <a:rPr lang="ru-RU" b="1" i="1" dirty="0" smtClean="0">
                <a:solidFill>
                  <a:srgbClr val="993300"/>
                </a:solidFill>
              </a:rPr>
              <a:t>Орфоэпии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5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336184" cy="404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93300"/>
                </a:solidFill>
              </a:rPr>
              <a:t>Соединить устаревшие и современные слова – синонимы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3600" dirty="0" smtClean="0"/>
          </a:p>
          <a:p>
            <a:pPr eaLnBrk="1" hangingPunct="1"/>
            <a:r>
              <a:rPr lang="ru-RU" sz="3600" dirty="0" smtClean="0"/>
              <a:t>Очи, чело, ланиты, уста, перст, брань, глаголет, </a:t>
            </a:r>
            <a:r>
              <a:rPr lang="ru-RU" sz="3600" dirty="0" err="1" smtClean="0"/>
              <a:t>льзя</a:t>
            </a:r>
            <a:r>
              <a:rPr lang="ru-RU" sz="3600" dirty="0" smtClean="0"/>
              <a:t>, </a:t>
            </a:r>
            <a:r>
              <a:rPr lang="ru-RU" sz="3600" dirty="0" err="1" smtClean="0"/>
              <a:t>зрачный</a:t>
            </a:r>
            <a:r>
              <a:rPr lang="ru-RU" sz="3600" dirty="0" smtClean="0"/>
              <a:t>, выя.</a:t>
            </a:r>
          </a:p>
          <a:p>
            <a:pPr eaLnBrk="1" hangingPunct="1">
              <a:buFont typeface="Wingdings 2" pitchFamily="18" charset="2"/>
              <a:buNone/>
            </a:pPr>
            <a:endParaRPr lang="ru-RU" sz="3600" dirty="0" smtClean="0"/>
          </a:p>
          <a:p>
            <a:pPr eaLnBrk="1" hangingPunct="1"/>
            <a:r>
              <a:rPr lang="ru-RU" sz="3600" dirty="0" smtClean="0"/>
              <a:t>Щеки, глаза, губы, лоб, говорит, можно, видный, палец, битва, шея.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Очи </a:t>
            </a:r>
            <a:r>
              <a:rPr lang="en-US" sz="2800" dirty="0" smtClean="0"/>
              <a:t>        </a:t>
            </a:r>
            <a:r>
              <a:rPr lang="ru-RU" sz="2800" dirty="0" smtClean="0"/>
              <a:t>– глаза,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Чело </a:t>
            </a:r>
            <a:r>
              <a:rPr lang="en-US" sz="2800" dirty="0" smtClean="0"/>
              <a:t>       </a:t>
            </a:r>
            <a:r>
              <a:rPr lang="ru-RU" sz="2800" dirty="0" smtClean="0"/>
              <a:t>– лоб,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Ланиты </a:t>
            </a:r>
            <a:r>
              <a:rPr lang="en-US" sz="2800" dirty="0" smtClean="0"/>
              <a:t>   </a:t>
            </a:r>
            <a:r>
              <a:rPr lang="ru-RU" sz="2800" dirty="0" smtClean="0"/>
              <a:t>– щеки,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Уста </a:t>
            </a:r>
            <a:r>
              <a:rPr lang="en-US" sz="2800" dirty="0" smtClean="0"/>
              <a:t>        </a:t>
            </a:r>
            <a:r>
              <a:rPr lang="ru-RU" sz="2800" dirty="0" smtClean="0"/>
              <a:t>– губы,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Перст </a:t>
            </a:r>
            <a:r>
              <a:rPr lang="en-US" sz="2800" dirty="0" smtClean="0"/>
              <a:t>      </a:t>
            </a:r>
            <a:r>
              <a:rPr lang="ru-RU" sz="2800" dirty="0" smtClean="0"/>
              <a:t>– палец,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Брань</a:t>
            </a:r>
            <a:r>
              <a:rPr lang="en-US" sz="2800" dirty="0" smtClean="0"/>
              <a:t>     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– битва,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Глаголет </a:t>
            </a:r>
            <a:r>
              <a:rPr lang="en-US" sz="2800" dirty="0" smtClean="0"/>
              <a:t>  </a:t>
            </a:r>
            <a:r>
              <a:rPr lang="ru-RU" sz="2800" dirty="0" smtClean="0"/>
              <a:t>– говорит,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err="1" smtClean="0"/>
              <a:t>Льзя</a:t>
            </a:r>
            <a:r>
              <a:rPr lang="ru-RU" sz="2800" dirty="0" smtClean="0"/>
              <a:t> </a:t>
            </a:r>
            <a:r>
              <a:rPr lang="en-US" sz="2800" dirty="0" smtClean="0"/>
              <a:t>        </a:t>
            </a:r>
            <a:r>
              <a:rPr lang="ru-RU" sz="2800" dirty="0" smtClean="0"/>
              <a:t>– можно,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err="1" smtClean="0"/>
              <a:t>Зрачный</a:t>
            </a:r>
            <a:r>
              <a:rPr lang="ru-RU" sz="2800" dirty="0" smtClean="0"/>
              <a:t> </a:t>
            </a:r>
            <a:r>
              <a:rPr lang="en-US" sz="2800" dirty="0" smtClean="0"/>
              <a:t>  </a:t>
            </a:r>
            <a:r>
              <a:rPr lang="ru-RU" sz="2800" dirty="0" smtClean="0"/>
              <a:t>– видный,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Выя </a:t>
            </a:r>
            <a:r>
              <a:rPr lang="en-US" sz="2800" dirty="0" smtClean="0"/>
              <a:t>         </a:t>
            </a:r>
            <a:r>
              <a:rPr lang="ru-RU" sz="2800" dirty="0" smtClean="0"/>
              <a:t>– шея.</a:t>
            </a:r>
          </a:p>
        </p:txBody>
      </p:sp>
      <p:sp>
        <p:nvSpPr>
          <p:cNvPr id="3686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993300"/>
                </a:solidFill>
              </a:rPr>
              <a:t>Заглянем в словарь</a:t>
            </a:r>
          </a:p>
        </p:txBody>
      </p:sp>
      <p:pic>
        <p:nvPicPr>
          <p:cNvPr id="36868" name="Picture 4" descr="E:\2909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2857500"/>
            <a:ext cx="231933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Найдите заимствованные слова во фразе “Устами младенца глаголет истина”. Замените их исконно русскими соответствиями. </a:t>
            </a:r>
            <a:br>
              <a:rPr lang="ru-RU" b="1" dirty="0" smtClean="0"/>
            </a:br>
            <a:endParaRPr lang="ru-RU" b="1" dirty="0" smtClean="0"/>
          </a:p>
          <a:p>
            <a:pPr eaLnBrk="1" hangingPunct="1"/>
            <a:endParaRPr lang="ru-RU" b="1" i="1" dirty="0" smtClean="0"/>
          </a:p>
          <a:p>
            <a:pPr eaLnBrk="1" hangingPunct="1"/>
            <a:r>
              <a:rPr lang="ru-RU" i="1" dirty="0" smtClean="0"/>
              <a:t>Русский вариант: </a:t>
            </a:r>
          </a:p>
          <a:p>
            <a:pPr eaLnBrk="1" hangingPunct="1">
              <a:buFontTx/>
              <a:buNone/>
            </a:pPr>
            <a:r>
              <a:rPr lang="ru-RU" i="1" dirty="0" smtClean="0"/>
              <a:t>Ртом ребенка говорит правда.</a:t>
            </a:r>
            <a:endParaRPr lang="ru-RU" dirty="0" smtClean="0"/>
          </a:p>
        </p:txBody>
      </p:sp>
      <p:pic>
        <p:nvPicPr>
          <p:cNvPr id="37892" name="Picture 2" descr="E:\1842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429000"/>
            <a:ext cx="2238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r>
              <a:rPr lang="ru-RU" sz="2800" b="1" smtClean="0"/>
              <a:t>В поэме А. Твардовского “За далью - даль” есть строки: </a:t>
            </a:r>
            <a:br>
              <a:rPr lang="ru-RU" sz="2800" b="1" smtClean="0"/>
            </a:br>
            <a:r>
              <a:rPr lang="ru-RU" sz="2800" smtClean="0"/>
              <a:t>И все, от корки и до корки, </a:t>
            </a:r>
            <a:br>
              <a:rPr lang="ru-RU" sz="2800" smtClean="0"/>
            </a:br>
            <a:r>
              <a:rPr lang="ru-RU" sz="2800" smtClean="0"/>
              <a:t>Что в книгу вписано вчера, </a:t>
            </a:r>
            <a:br>
              <a:rPr lang="ru-RU" sz="2800" smtClean="0"/>
            </a:br>
            <a:r>
              <a:rPr lang="ru-RU" sz="2800" smtClean="0"/>
              <a:t>Все с нами – в силу поговорки – </a:t>
            </a:r>
            <a:br>
              <a:rPr lang="ru-RU" sz="2800" smtClean="0"/>
            </a:br>
            <a:r>
              <a:rPr lang="ru-RU" sz="2800" smtClean="0"/>
              <a:t>Насчет пера и топора. </a:t>
            </a:r>
          </a:p>
          <a:p>
            <a:pPr>
              <a:buFontTx/>
              <a:buNone/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Какую поговорку имеет в виду автор? </a:t>
            </a:r>
            <a:br>
              <a:rPr lang="ru-RU" sz="2800" b="1" smtClean="0"/>
            </a:br>
            <a:r>
              <a:rPr lang="ru-RU" sz="2800" b="1" smtClean="0"/>
              <a:t>Какой фразеологизм использован в этих строках? </a:t>
            </a:r>
          </a:p>
          <a:p>
            <a:pPr>
              <a:buFontTx/>
              <a:buNone/>
            </a:pP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  <a:p>
            <a:pPr>
              <a:buFontTx/>
              <a:buNone/>
            </a:pPr>
            <a:endParaRPr lang="ru-RU" sz="2800" b="1" smtClean="0"/>
          </a:p>
          <a:p>
            <a:pPr>
              <a:buFontTx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Ответ:</a:t>
            </a:r>
            <a:endParaRPr lang="ru-RU" dirty="0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i="1" dirty="0" smtClean="0"/>
          </a:p>
          <a:p>
            <a:r>
              <a:rPr lang="ru-RU" sz="4000" i="1" dirty="0" smtClean="0"/>
              <a:t>Что написано пером, не вырубишь топором.</a:t>
            </a:r>
          </a:p>
          <a:p>
            <a:r>
              <a:rPr lang="ru-RU" sz="4000" i="1" dirty="0" smtClean="0"/>
              <a:t> От корки до корки. </a:t>
            </a:r>
            <a:endParaRPr lang="ru-RU" sz="4000" dirty="0" smtClean="0"/>
          </a:p>
          <a:p>
            <a:endParaRPr lang="ru-RU" dirty="0" smtClean="0"/>
          </a:p>
        </p:txBody>
      </p:sp>
      <p:pic>
        <p:nvPicPr>
          <p:cNvPr id="39940" name="Picture 5" descr="E:\413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478213"/>
            <a:ext cx="24638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</a:rPr>
              <a:t>Городище Этимологии</a:t>
            </a:r>
            <a:endParaRPr lang="ru-RU" b="1" i="1" dirty="0">
              <a:solidFill>
                <a:srgbClr val="99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5" descr="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61" y="1600200"/>
            <a:ext cx="7186231" cy="50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00"/>
                </a:solidFill>
              </a:rPr>
              <a:t>Происхождение слов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1.В буквальном переводе с латинского это –“переписывание”. А обозначает этот термин условную передачу звучащего слова с помощью графических знаков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dirty="0" smtClean="0"/>
              <a:t>2.“</a:t>
            </a:r>
            <a:r>
              <a:rPr lang="ru-RU" dirty="0" err="1" smtClean="0"/>
              <a:t>Баю-баюшки</a:t>
            </a:r>
            <a:r>
              <a:rPr lang="ru-RU" dirty="0" smtClean="0"/>
              <a:t>, баю” из колыбельной песни. Переведите с древнего языка смысл этой привычной, но непонятной фразы.</a:t>
            </a:r>
            <a:endParaRPr lang="ru-RU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eaLnBrk="1" hangingPunct="1"/>
            <a:r>
              <a:rPr lang="ru-RU" dirty="0" smtClean="0"/>
              <a:t>3.Заимствованные слова – неотъемлемая часть любого языка. Карате (в японском – “голыми руками”), кайф (в арабском – “послеполуденный отдых”), </a:t>
            </a:r>
            <a:r>
              <a:rPr lang="ru-RU" dirty="0" err="1" smtClean="0"/>
              <a:t>шАбаш</a:t>
            </a:r>
            <a:r>
              <a:rPr lang="ru-RU" dirty="0" smtClean="0"/>
              <a:t> (в еврейском - суббота). А какое слово, заимствованное из китайского языка, в языке-источнике обозначает “большой ветер”. </a:t>
            </a:r>
            <a:br>
              <a:rPr lang="ru-RU" dirty="0" smtClean="0"/>
            </a:br>
            <a:r>
              <a:rPr lang="ru-RU" dirty="0" smtClean="0"/>
              <a:t>4.Как произошло выражение «</a:t>
            </a:r>
            <a:r>
              <a:rPr lang="ru-RU" b="1" i="1" dirty="0" smtClean="0"/>
              <a:t>Во всю Ивановскую»? 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8252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2571736" y="571480"/>
            <a:ext cx="6115064" cy="5554683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i="1" dirty="0" smtClean="0"/>
              <a:t>Значение: громко кричать, храпеть, голосить.</a:t>
            </a:r>
            <a:endParaRPr lang="ru-RU" sz="2400" dirty="0" smtClean="0"/>
          </a:p>
          <a:p>
            <a:pPr eaLnBrk="1" hangingPunct="1">
              <a:buNone/>
            </a:pPr>
            <a:endParaRPr lang="ru-RU" sz="2400" i="1" dirty="0" smtClean="0"/>
          </a:p>
          <a:p>
            <a:pPr eaLnBrk="1" hangingPunct="1">
              <a:buNone/>
            </a:pPr>
            <a:r>
              <a:rPr lang="ru-RU" sz="2400" i="1" dirty="0" smtClean="0"/>
              <a:t>А связано это выражение с Московским Кремлем. Площадь в Кремле, на которой стоит колокольня Ивана Великого, называли Ивановской. На этой площади специальные люди-дьяки оглашали указы, распоряжения и прочие документы, касавшиеся жителей Москвы и всех народов России. Чтобы всем было хорошо слышно, дьяк читал очень громко, кричал во всю </a:t>
            </a:r>
            <a:r>
              <a:rPr lang="ru-RU" sz="2400" b="1" i="1" dirty="0" smtClean="0"/>
              <a:t>Ивановскую</a:t>
            </a:r>
            <a:r>
              <a:rPr lang="ru-RU" sz="2400" i="1" dirty="0" smtClean="0"/>
              <a:t>.</a:t>
            </a:r>
            <a:endParaRPr lang="ru-RU" sz="2400" dirty="0" smtClean="0"/>
          </a:p>
        </p:txBody>
      </p:sp>
      <p:pic>
        <p:nvPicPr>
          <p:cNvPr id="4" name="Picture 3" descr="E:\17763-263724-19-obl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0"/>
            <a:ext cx="2461077" cy="374015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993300"/>
                </a:solidFill>
              </a:rPr>
              <a:t>И.С. Тургенев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«Берегите наш язык, наш прекрасный русский язык – это клад, это достояние, переданное нам нашими предшественниками!.. Обращайтесь почтительно с этим могущественнейшим орудием; в руках умелых оно в состоянии совершать чудеса!»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2938" y="428625"/>
            <a:ext cx="8229600" cy="1071563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93300"/>
                </a:solidFill>
              </a:rPr>
              <a:t>Как правильно говорить?</a:t>
            </a:r>
            <a:br>
              <a:rPr lang="ru-RU" dirty="0" smtClean="0">
                <a:solidFill>
                  <a:srgbClr val="993300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eaLnBrk="1" hangingPunct="1"/>
            <a:r>
              <a:rPr lang="ru-RU" i="1" dirty="0" smtClean="0"/>
              <a:t>Кура или курица?  </a:t>
            </a:r>
          </a:p>
          <a:p>
            <a:pPr eaLnBrk="1" hangingPunct="1"/>
            <a:r>
              <a:rPr lang="ru-RU" i="1" dirty="0" smtClean="0"/>
              <a:t>Куры или курицы?</a:t>
            </a:r>
          </a:p>
          <a:p>
            <a:pPr eaLnBrk="1" hangingPunct="1"/>
            <a:r>
              <a:rPr lang="ru-RU" i="1" dirty="0" smtClean="0"/>
              <a:t>Т</a:t>
            </a:r>
            <a:r>
              <a:rPr lang="ru-RU" i="1" dirty="0" smtClean="0">
                <a:solidFill>
                  <a:srgbClr val="FF0000"/>
                </a:solidFill>
              </a:rPr>
              <a:t>у</a:t>
            </a:r>
            <a:r>
              <a:rPr lang="ru-RU" i="1" dirty="0" smtClean="0"/>
              <a:t>фля или туфл</a:t>
            </a:r>
            <a:r>
              <a:rPr lang="ru-RU" i="1" dirty="0" smtClean="0">
                <a:solidFill>
                  <a:srgbClr val="FF0000"/>
                </a:solidFill>
              </a:rPr>
              <a:t>я</a:t>
            </a:r>
            <a:r>
              <a:rPr lang="ru-RU" i="1" dirty="0" smtClean="0"/>
              <a:t>? </a:t>
            </a:r>
          </a:p>
          <a:p>
            <a:pPr eaLnBrk="1" hangingPunct="1"/>
            <a:r>
              <a:rPr lang="ru-RU" i="1" dirty="0" smtClean="0"/>
              <a:t>Туфель или туфлей?</a:t>
            </a:r>
          </a:p>
          <a:p>
            <a:pPr eaLnBrk="1" hangingPunct="1"/>
            <a:r>
              <a:rPr lang="ru-RU" i="1" dirty="0" smtClean="0"/>
              <a:t>Килограмм помидоров или помидор?</a:t>
            </a:r>
          </a:p>
          <a:p>
            <a:pPr eaLnBrk="1" hangingPunct="1"/>
            <a:r>
              <a:rPr lang="ru-RU" i="1" dirty="0" smtClean="0"/>
              <a:t>Без ботинок или </a:t>
            </a:r>
            <a:r>
              <a:rPr lang="ru-RU" i="1" dirty="0" err="1" smtClean="0"/>
              <a:t>ботинков</a:t>
            </a:r>
            <a:r>
              <a:rPr lang="ru-RU" i="1" dirty="0" smtClean="0"/>
              <a:t>?</a:t>
            </a:r>
          </a:p>
          <a:p>
            <a:pPr eaLnBrk="1" hangingPunct="1"/>
            <a:r>
              <a:rPr lang="ru-RU" i="1" dirty="0" smtClean="0"/>
              <a:t>Много носок или носков?</a:t>
            </a:r>
          </a:p>
          <a:p>
            <a:pPr eaLnBrk="1" hangingPunct="1"/>
            <a:r>
              <a:rPr lang="ru-RU" i="1" dirty="0" smtClean="0"/>
              <a:t>Несколько </a:t>
            </a:r>
            <a:r>
              <a:rPr lang="ru-RU" i="1" dirty="0" err="1" smtClean="0"/>
              <a:t>чулков</a:t>
            </a:r>
            <a:r>
              <a:rPr lang="ru-RU" i="1" dirty="0" smtClean="0"/>
              <a:t> или чулок?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0" y="704850"/>
            <a:ext cx="7258050" cy="938213"/>
          </a:xfrm>
        </p:spPr>
        <p:txBody>
          <a:bodyPr/>
          <a:lstStyle/>
          <a:p>
            <a:pPr eaLnBrk="1" hangingPunct="1"/>
            <a:r>
              <a:rPr lang="ru-RU" sz="6000" dirty="0" smtClean="0">
                <a:solidFill>
                  <a:srgbClr val="993300"/>
                </a:solidFill>
              </a:rPr>
              <a:t>Правильный ответ</a:t>
            </a:r>
          </a:p>
        </p:txBody>
      </p:sp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785813" y="2000250"/>
            <a:ext cx="73580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800" i="1" dirty="0" smtClean="0"/>
              <a:t> </a:t>
            </a:r>
            <a:r>
              <a:rPr lang="ru-RU" sz="3200" i="1" dirty="0" smtClean="0"/>
              <a:t>курица</a:t>
            </a:r>
            <a:r>
              <a:rPr lang="ru-RU" sz="3200" i="1" dirty="0"/>
              <a:t>  </a:t>
            </a:r>
          </a:p>
          <a:p>
            <a:pPr>
              <a:buFont typeface="Arial" charset="0"/>
              <a:buChar char="•"/>
            </a:pPr>
            <a:r>
              <a:rPr lang="ru-RU" sz="3200" i="1" dirty="0"/>
              <a:t> </a:t>
            </a:r>
            <a:r>
              <a:rPr lang="ru-RU" sz="3200" i="1" dirty="0" smtClean="0"/>
              <a:t>куры</a:t>
            </a:r>
            <a:endParaRPr lang="ru-RU" sz="3200" i="1" dirty="0"/>
          </a:p>
          <a:p>
            <a:pPr>
              <a:buFont typeface="Arial" charset="0"/>
              <a:buChar char="•"/>
            </a:pPr>
            <a:r>
              <a:rPr lang="ru-RU" sz="3200" i="1" dirty="0" smtClean="0"/>
              <a:t> т</a:t>
            </a:r>
            <a:r>
              <a:rPr lang="ru-RU" sz="3200" i="1" dirty="0" smtClean="0">
                <a:solidFill>
                  <a:srgbClr val="FF0000"/>
                </a:solidFill>
              </a:rPr>
              <a:t>у</a:t>
            </a:r>
            <a:r>
              <a:rPr lang="ru-RU" sz="3200" i="1" dirty="0" smtClean="0"/>
              <a:t>фля </a:t>
            </a:r>
            <a:r>
              <a:rPr lang="ru-RU" sz="3200" i="1" dirty="0"/>
              <a:t> </a:t>
            </a:r>
          </a:p>
          <a:p>
            <a:pPr>
              <a:buFont typeface="Arial" charset="0"/>
              <a:buChar char="•"/>
            </a:pPr>
            <a:r>
              <a:rPr lang="ru-RU" sz="3200" i="1" dirty="0"/>
              <a:t> </a:t>
            </a:r>
            <a:r>
              <a:rPr lang="ru-RU" sz="3200" i="1" dirty="0" smtClean="0"/>
              <a:t>т</a:t>
            </a:r>
            <a:r>
              <a:rPr lang="ru-RU" sz="3200" i="1" dirty="0" smtClean="0">
                <a:solidFill>
                  <a:srgbClr val="FF0000"/>
                </a:solidFill>
              </a:rPr>
              <a:t>у</a:t>
            </a:r>
            <a:r>
              <a:rPr lang="ru-RU" sz="3200" i="1" dirty="0" smtClean="0"/>
              <a:t>фель</a:t>
            </a:r>
          </a:p>
          <a:p>
            <a:pPr>
              <a:buFont typeface="Arial" charset="0"/>
              <a:buChar char="•"/>
            </a:pPr>
            <a:r>
              <a:rPr lang="ru-RU" sz="3200" i="1" dirty="0" smtClean="0"/>
              <a:t>п</a:t>
            </a:r>
            <a:r>
              <a:rPr lang="ru-RU" sz="3200" i="1" dirty="0" smtClean="0"/>
              <a:t>омидоров</a:t>
            </a:r>
          </a:p>
          <a:p>
            <a:pPr>
              <a:buFont typeface="Arial" charset="0"/>
              <a:buChar char="•"/>
            </a:pPr>
            <a:r>
              <a:rPr lang="ru-RU" sz="3200" i="1" dirty="0" smtClean="0"/>
              <a:t>б</a:t>
            </a:r>
            <a:r>
              <a:rPr lang="ru-RU" sz="3200" i="1" dirty="0" smtClean="0"/>
              <a:t>отинок</a:t>
            </a:r>
          </a:p>
          <a:p>
            <a:pPr>
              <a:buFont typeface="Arial" charset="0"/>
              <a:buChar char="•"/>
            </a:pPr>
            <a:r>
              <a:rPr lang="ru-RU" sz="3200" i="1" dirty="0" smtClean="0"/>
              <a:t>н</a:t>
            </a:r>
            <a:r>
              <a:rPr lang="ru-RU" sz="3200" i="1" dirty="0" smtClean="0"/>
              <a:t>осков</a:t>
            </a:r>
          </a:p>
          <a:p>
            <a:pPr>
              <a:buFont typeface="Arial" charset="0"/>
              <a:buChar char="•"/>
            </a:pPr>
            <a:r>
              <a:rPr lang="ru-RU" sz="3200" i="1" dirty="0" smtClean="0"/>
              <a:t>чулок</a:t>
            </a:r>
          </a:p>
          <a:p>
            <a:pPr>
              <a:buFont typeface="Arial" charset="0"/>
              <a:buChar char="•"/>
            </a:pPr>
            <a:endParaRPr lang="ru-RU" sz="4800" i="1" dirty="0"/>
          </a:p>
        </p:txBody>
      </p:sp>
      <p:pic>
        <p:nvPicPr>
          <p:cNvPr id="8196" name="Содержимое 5" descr="словарь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0638" y="1600200"/>
            <a:ext cx="3289300" cy="449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993300"/>
                </a:solidFill>
              </a:rPr>
              <a:t>Поставьте ударение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i="1" dirty="0" smtClean="0"/>
              <a:t>Хвоя, столяр, положить, баловать, торты, красивее, звонит, щавель, километр, каталог, банты, дала, задал, свекла.</a:t>
            </a:r>
            <a:endParaRPr lang="ru-RU" sz="4400" dirty="0" smtClean="0"/>
          </a:p>
          <a:p>
            <a:pPr eaLnBrk="1" hangingPunct="1">
              <a:buFontTx/>
              <a:buNone/>
            </a:pPr>
            <a:r>
              <a:rPr lang="ru-RU" sz="4400" b="1" i="1" dirty="0" smtClean="0"/>
              <a:t> </a:t>
            </a:r>
            <a:endParaRPr lang="ru-RU" sz="4400" dirty="0" smtClean="0"/>
          </a:p>
          <a:p>
            <a:pPr eaLnBrk="1" hangingPunct="1"/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993300"/>
                </a:solidFill>
              </a:rPr>
              <a:t>Заглянем в словарь</a:t>
            </a:r>
          </a:p>
        </p:txBody>
      </p:sp>
      <p:sp>
        <p:nvSpPr>
          <p:cNvPr id="10243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/>
            <a:r>
              <a:rPr lang="ru-RU" sz="3600" i="1" dirty="0" smtClean="0"/>
              <a:t>Хв</a:t>
            </a:r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r>
              <a:rPr lang="ru-RU" sz="3600" i="1" dirty="0" smtClean="0"/>
              <a:t>я, стол</a:t>
            </a:r>
            <a:r>
              <a:rPr lang="ru-RU" sz="3600" i="1" dirty="0" smtClean="0">
                <a:solidFill>
                  <a:srgbClr val="FF0000"/>
                </a:solidFill>
              </a:rPr>
              <a:t>я</a:t>
            </a:r>
            <a:r>
              <a:rPr lang="ru-RU" sz="3600" i="1" dirty="0" smtClean="0"/>
              <a:t>р, полож</a:t>
            </a:r>
            <a:r>
              <a:rPr lang="ru-RU" sz="3600" i="1" dirty="0" smtClean="0">
                <a:solidFill>
                  <a:srgbClr val="FF0000"/>
                </a:solidFill>
              </a:rPr>
              <a:t>и</a:t>
            </a:r>
            <a:r>
              <a:rPr lang="ru-RU" sz="3600" i="1" dirty="0" smtClean="0"/>
              <a:t>ть, жалюз</a:t>
            </a:r>
            <a:r>
              <a:rPr lang="ru-RU" sz="3600" i="1" dirty="0" smtClean="0">
                <a:solidFill>
                  <a:srgbClr val="FF0000"/>
                </a:solidFill>
              </a:rPr>
              <a:t>и</a:t>
            </a:r>
            <a:r>
              <a:rPr lang="ru-RU" sz="3600" i="1" dirty="0" smtClean="0"/>
              <a:t>,</a:t>
            </a:r>
          </a:p>
          <a:p>
            <a:pPr eaLnBrk="1" hangingPunct="1">
              <a:buNone/>
            </a:pPr>
            <a:r>
              <a:rPr lang="ru-RU" sz="3600" i="1" dirty="0" err="1" smtClean="0"/>
              <a:t>балов</a:t>
            </a:r>
            <a:r>
              <a:rPr lang="ru-RU" sz="3600" i="1" dirty="0" err="1" smtClean="0">
                <a:solidFill>
                  <a:srgbClr val="FF0000"/>
                </a:solidFill>
              </a:rPr>
              <a:t>а</a:t>
            </a:r>
            <a:r>
              <a:rPr lang="ru-RU" sz="3600" i="1" dirty="0" err="1" smtClean="0"/>
              <a:t>ть,т</a:t>
            </a:r>
            <a:r>
              <a:rPr lang="ru-RU" sz="3600" i="1" dirty="0" err="1" smtClean="0">
                <a:solidFill>
                  <a:srgbClr val="FF0000"/>
                </a:solidFill>
              </a:rPr>
              <a:t>о</a:t>
            </a:r>
            <a:r>
              <a:rPr lang="ru-RU" sz="3600" i="1" dirty="0" err="1" smtClean="0"/>
              <a:t>рты</a:t>
            </a:r>
            <a:r>
              <a:rPr lang="ru-RU" sz="3600" i="1" dirty="0" smtClean="0"/>
              <a:t>, крас</a:t>
            </a:r>
            <a:r>
              <a:rPr lang="ru-RU" sz="3600" i="1" dirty="0" smtClean="0">
                <a:solidFill>
                  <a:srgbClr val="FF0000"/>
                </a:solidFill>
              </a:rPr>
              <a:t>и</a:t>
            </a:r>
            <a:r>
              <a:rPr lang="ru-RU" sz="3600" i="1" dirty="0" smtClean="0"/>
              <a:t>вее, звон</a:t>
            </a:r>
            <a:r>
              <a:rPr lang="ru-RU" sz="3600" i="1" dirty="0" smtClean="0">
                <a:solidFill>
                  <a:srgbClr val="FF0000"/>
                </a:solidFill>
              </a:rPr>
              <a:t>и</a:t>
            </a:r>
            <a:r>
              <a:rPr lang="ru-RU" sz="3600" i="1" dirty="0" smtClean="0"/>
              <a:t>т, щав</a:t>
            </a:r>
            <a:r>
              <a:rPr lang="ru-RU" sz="3600" i="1" dirty="0" smtClean="0">
                <a:solidFill>
                  <a:srgbClr val="FF0000"/>
                </a:solidFill>
              </a:rPr>
              <a:t>е</a:t>
            </a:r>
            <a:r>
              <a:rPr lang="ru-RU" sz="3600" i="1" dirty="0" smtClean="0"/>
              <a:t>ль, килом</a:t>
            </a:r>
            <a:r>
              <a:rPr lang="ru-RU" sz="3600" i="1" dirty="0" smtClean="0">
                <a:solidFill>
                  <a:srgbClr val="FF0000"/>
                </a:solidFill>
              </a:rPr>
              <a:t>е</a:t>
            </a:r>
            <a:r>
              <a:rPr lang="ru-RU" sz="3600" i="1" dirty="0" smtClean="0"/>
              <a:t>тр,</a:t>
            </a:r>
          </a:p>
          <a:p>
            <a:pPr eaLnBrk="1" hangingPunct="1">
              <a:buNone/>
            </a:pPr>
            <a:r>
              <a:rPr lang="ru-RU" sz="3600" i="1" dirty="0" smtClean="0"/>
              <a:t> катал</a:t>
            </a:r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r>
              <a:rPr lang="ru-RU" sz="3600" i="1" dirty="0" smtClean="0"/>
              <a:t>г, б</a:t>
            </a:r>
            <a:r>
              <a:rPr lang="ru-RU" sz="3600" i="1" dirty="0" smtClean="0">
                <a:solidFill>
                  <a:srgbClr val="FF0000"/>
                </a:solidFill>
              </a:rPr>
              <a:t>а</a:t>
            </a:r>
            <a:r>
              <a:rPr lang="ru-RU" sz="3600" i="1" dirty="0" smtClean="0"/>
              <a:t>нты, </a:t>
            </a:r>
            <a:r>
              <a:rPr lang="ru-RU" sz="3600" i="1" dirty="0" err="1" smtClean="0"/>
              <a:t>з</a:t>
            </a:r>
            <a:r>
              <a:rPr lang="ru-RU" sz="3600" i="1" dirty="0" err="1" smtClean="0">
                <a:solidFill>
                  <a:srgbClr val="FF0000"/>
                </a:solidFill>
              </a:rPr>
              <a:t>а</a:t>
            </a:r>
            <a:r>
              <a:rPr lang="ru-RU" sz="3600" i="1" dirty="0" err="1" smtClean="0"/>
              <a:t>дал,св</a:t>
            </a:r>
            <a:r>
              <a:rPr lang="ru-RU" sz="3600" i="1" dirty="0" err="1" smtClean="0">
                <a:solidFill>
                  <a:srgbClr val="FF0000"/>
                </a:solidFill>
              </a:rPr>
              <a:t>ё</a:t>
            </a:r>
            <a:r>
              <a:rPr lang="ru-RU" sz="3600" i="1" dirty="0" err="1" smtClean="0"/>
              <a:t>кла</a:t>
            </a:r>
            <a:r>
              <a:rPr lang="ru-RU" sz="3600" i="1" dirty="0" smtClean="0"/>
              <a:t>.</a:t>
            </a:r>
            <a:endParaRPr lang="ru-RU" sz="3600" dirty="0" smtClean="0"/>
          </a:p>
          <a:p>
            <a:pPr eaLnBrk="1" hangingPunct="1">
              <a:buFontTx/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 smtClean="0">
              <a:cs typeface="Tahoma" pitchFamily="34" charset="0"/>
            </a:endParaRPr>
          </a:p>
        </p:txBody>
      </p:sp>
      <p:pic>
        <p:nvPicPr>
          <p:cNvPr id="10244" name="Содержимое 5" descr="словар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0638" y="1600200"/>
            <a:ext cx="3289300" cy="449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</a:rPr>
              <a:t>Город Морфологии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0" descr="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98192"/>
            <a:ext cx="7448609" cy="505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993300"/>
                </a:solidFill>
              </a:rPr>
              <a:t>ВОПРОСЫ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1.</a:t>
            </a:r>
            <a:r>
              <a:rPr lang="ru-RU" b="1" dirty="0" smtClean="0"/>
              <a:t>Сколько частей речи в русском языке?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</a:t>
            </a:r>
            <a:r>
              <a:rPr lang="ru-RU" b="1" dirty="0" smtClean="0"/>
              <a:t>Поставьте числительное </a:t>
            </a:r>
            <a:r>
              <a:rPr lang="ru-RU" b="1" dirty="0" smtClean="0">
                <a:solidFill>
                  <a:srgbClr val="0070C0"/>
                </a:solidFill>
              </a:rPr>
              <a:t>двести пятьдесят шесть </a:t>
            </a:r>
            <a:r>
              <a:rPr lang="ru-RU" b="1" dirty="0" smtClean="0"/>
              <a:t>в родительный падеж.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</a:t>
            </a:r>
            <a:r>
              <a:rPr lang="ru-RU" b="1" dirty="0" smtClean="0"/>
              <a:t>Исправьте ошибку в предложении:</a:t>
            </a:r>
            <a:endParaRPr lang="ru-RU" dirty="0" smtClean="0"/>
          </a:p>
          <a:p>
            <a:pPr eaLnBrk="1" hangingPunct="1"/>
            <a:r>
              <a:rPr lang="ru-RU" i="1" dirty="0" smtClean="0">
                <a:solidFill>
                  <a:srgbClr val="0070C0"/>
                </a:solidFill>
              </a:rPr>
              <a:t>Проходя по перрону, с него слетела шляпа.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1157</Words>
  <Application>Microsoft Office PowerPoint</Application>
  <PresentationFormat>Экран (4:3)</PresentationFormat>
  <Paragraphs>198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 </vt:lpstr>
      <vt:lpstr>Маршрут путешествия</vt:lpstr>
      <vt:lpstr>Застава Орфоэпии </vt:lpstr>
      <vt:lpstr>    Как правильно говорить?     </vt:lpstr>
      <vt:lpstr>Правильный ответ</vt:lpstr>
      <vt:lpstr>Поставьте ударение</vt:lpstr>
      <vt:lpstr>Заглянем в словарь</vt:lpstr>
      <vt:lpstr>Город Морфологии </vt:lpstr>
      <vt:lpstr>ВОПРОСЫ</vt:lpstr>
      <vt:lpstr>Заглянем в учебник</vt:lpstr>
      <vt:lpstr>Замок Орфографии</vt:lpstr>
      <vt:lpstr>Вставить буквы</vt:lpstr>
      <vt:lpstr>Проверяем по словарю</vt:lpstr>
      <vt:lpstr>Посад Синтаксиса и Пунктуации</vt:lpstr>
      <vt:lpstr>Задание </vt:lpstr>
      <vt:lpstr>Правильный ответ</vt:lpstr>
      <vt:lpstr>Расставьте знаки препинания</vt:lpstr>
      <vt:lpstr>Проверка</vt:lpstr>
      <vt:lpstr>Кроссворд </vt:lpstr>
      <vt:lpstr>Бастион Фонетики</vt:lpstr>
      <vt:lpstr>Задание </vt:lpstr>
      <vt:lpstr>Правильный ответ</vt:lpstr>
      <vt:lpstr>Крепость Морфемики</vt:lpstr>
      <vt:lpstr>Слайд 24</vt:lpstr>
      <vt:lpstr>Заглянем в словарь</vt:lpstr>
      <vt:lpstr>Диалог в магазине</vt:lpstr>
      <vt:lpstr>Форт Лексики и Фразеологии</vt:lpstr>
      <vt:lpstr> Распределите слова на группы по их значению: </vt:lpstr>
      <vt:lpstr>Проверяем </vt:lpstr>
      <vt:lpstr> Соединить устаревшие и современные слова – синонимы</vt:lpstr>
      <vt:lpstr>Заглянем в словарь</vt:lpstr>
      <vt:lpstr>Слайд 32</vt:lpstr>
      <vt:lpstr>Слайд 33</vt:lpstr>
      <vt:lpstr>Ответ:</vt:lpstr>
      <vt:lpstr>Городище Этимологии</vt:lpstr>
      <vt:lpstr>Происхождение слов</vt:lpstr>
      <vt:lpstr>Слайд 37</vt:lpstr>
      <vt:lpstr>Слайд 38</vt:lpstr>
      <vt:lpstr>И.С. Тургенев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Admin</cp:lastModifiedBy>
  <cp:revision>94</cp:revision>
  <dcterms:created xsi:type="dcterms:W3CDTF">2006-02-26T12:23:44Z</dcterms:created>
  <dcterms:modified xsi:type="dcterms:W3CDTF">2013-02-01T05:48:53Z</dcterms:modified>
</cp:coreProperties>
</file>