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93" r:id="rId3"/>
    <p:sldId id="257" r:id="rId4"/>
    <p:sldId id="259" r:id="rId5"/>
    <p:sldId id="261" r:id="rId6"/>
    <p:sldId id="263" r:id="rId7"/>
    <p:sldId id="265" r:id="rId8"/>
    <p:sldId id="267" r:id="rId9"/>
    <p:sldId id="268" r:id="rId10"/>
    <p:sldId id="270" r:id="rId11"/>
    <p:sldId id="271" r:id="rId12"/>
    <p:sldId id="278" r:id="rId13"/>
    <p:sldId id="273" r:id="rId14"/>
    <p:sldId id="274" r:id="rId15"/>
    <p:sldId id="275" r:id="rId16"/>
    <p:sldId id="297" r:id="rId17"/>
    <p:sldId id="279" r:id="rId18"/>
    <p:sldId id="281" r:id="rId19"/>
    <p:sldId id="282" r:id="rId20"/>
    <p:sldId id="283" r:id="rId21"/>
    <p:sldId id="298" r:id="rId22"/>
    <p:sldId id="289" r:id="rId23"/>
    <p:sldId id="294" r:id="rId24"/>
    <p:sldId id="291" r:id="rId25"/>
    <p:sldId id="296" r:id="rId26"/>
    <p:sldId id="292" r:id="rId27"/>
    <p:sldId id="29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00" autoAdjust="0"/>
  </p:normalViewPr>
  <p:slideViewPr>
    <p:cSldViewPr>
      <p:cViewPr varScale="1">
        <p:scale>
          <a:sx n="55" d="100"/>
          <a:sy n="55" d="100"/>
        </p:scale>
        <p:origin x="-706" y="-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BC1E98-FAB4-4CD3-9B25-607AF7B3B883}" type="datetimeFigureOut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D0FFEF-2068-4CA2-BE06-695D3998C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E43A4A-8DB2-4331-81A4-719B8251FE7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83DCF5-3F1C-423E-BB13-93159E90491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ECDA41-26D5-454F-9466-0C3E6D74CFF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8C353D-F098-4B97-9897-78217CA33F6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68DB62-B71D-448E-89EA-64442CCB31E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0C474-57E7-4C8B-B07D-261894C7FB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359360-D5E3-4775-ADBE-7067B7B61D08}" type="datetimeFigureOut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D45D0F-2120-4017-B749-F9B313C61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D2DE-906E-49C8-927E-FD562D8F543D}" type="datetimeFigureOut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39AC-D010-486C-8BEF-C839804041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908E3-259B-4E4D-A961-FA57635A71B1}" type="datetimeFigureOut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EE4E3-EBD3-40B8-AD96-345B1BD271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82090-4AE1-4D56-AF0B-24D622B26A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AE4E9-F4F4-4F6F-987A-4FD708AE1F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77B2B-3055-4648-AB68-839CD70E8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FA0B-FF5D-4A7D-B7AC-0BBCAA0F0794}" type="datetimeFigureOut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14BA6-AE5A-4F74-BCA3-38BCF8653C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EA5B00-902B-4ECF-9D6D-0A74CE205337}" type="datetimeFigureOut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E86FCE-5DC6-4FE1-AF13-BEE743EEDB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71E50-BAC1-4F6A-98BE-5ACF708DCADF}" type="datetimeFigureOut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D2996-06FA-438E-BD9C-8AD4E14250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5054D4-1241-4C4C-86F7-B25BA6BF8570}" type="datetimeFigureOut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674264-7B7A-4B67-9CCF-515E137A0B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4770E-98C0-4DBE-87A2-8F30571554A9}" type="datetimeFigureOut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CB09F-60C7-448D-AE6E-C774037FC4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A33E83-BCE3-442E-A9B5-3179B29C4D17}" type="datetimeFigureOut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FB371E-A96C-4789-9AF6-5BD976C57C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1B245C-3902-4C40-AAED-11315C72CE42}" type="datetimeFigureOut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245D68-22D5-4411-BC20-A03877E3CE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7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Прямоугольник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74320"/>
            <a:lstStyle/>
            <a:p>
              <a:pPr indent="-282575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3200">
                <a:latin typeface="Gill Sans MT" pitchFamily="34" charset="0"/>
              </a:endParaRPr>
            </a:p>
          </p:txBody>
        </p:sp>
      </p:grpSp>
      <p:sp>
        <p:nvSpPr>
          <p:cNvPr id="8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DAEFA5-F34F-4448-BB6D-F8295454D61E}" type="datetimeFigureOut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A88F0A-B533-4646-A989-E64D38D52A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873BB34-F1DB-4336-B8CD-D160E666C053}" type="datetimeFigureOut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57EC7B4-28BA-4B90-91BF-981130D1DD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3" r:id="rId4"/>
    <p:sldLayoutId id="2147483677" r:id="rId5"/>
    <p:sldLayoutId id="2147483672" r:id="rId6"/>
    <p:sldLayoutId id="2147483678" r:id="rId7"/>
    <p:sldLayoutId id="2147483679" r:id="rId8"/>
    <p:sldLayoutId id="2147483680" r:id="rId9"/>
    <p:sldLayoutId id="2147483671" r:id="rId10"/>
    <p:sldLayoutId id="2147483670" r:id="rId11"/>
    <p:sldLayoutId id="2147483681" r:id="rId12"/>
    <p:sldLayoutId id="2147483682" r:id="rId13"/>
    <p:sldLayoutId id="2147483683" r:id="rId14"/>
  </p:sldLayoutIdLst>
  <p:transition>
    <p:wipe dir="u"/>
  </p:transition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584325" y="323850"/>
            <a:ext cx="7840663" cy="2973388"/>
            <a:chOff x="998" y="204"/>
            <a:chExt cx="4939" cy="1873"/>
          </a:xfrm>
        </p:grpSpPr>
        <p:pic>
          <p:nvPicPr>
            <p:cNvPr id="17409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8" y="204"/>
              <a:ext cx="4939" cy="1873"/>
            </a:xfrm>
            <a:prstGeom prst="rect">
              <a:avLst/>
            </a:prstGeom>
            <a:noFill/>
          </p:spPr>
        </p:pic>
        <p:sp>
          <p:nvSpPr>
            <p:cNvPr id="17410" name="Text Box 2"/>
            <p:cNvSpPr txBox="1">
              <a:spLocks noChangeArrowheads="1"/>
            </p:cNvSpPr>
            <p:nvPr/>
          </p:nvSpPr>
          <p:spPr bwMode="auto">
            <a:xfrm>
              <a:off x="1035" y="225"/>
              <a:ext cx="4725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r"/>
              <a:r>
                <a:rPr lang="ru-RU" sz="2400" b="1">
                  <a:solidFill>
                    <a:srgbClr val="7030A0"/>
                  </a:solidFill>
                  <a:latin typeface="Corbel" pitchFamily="34" charset="0"/>
                </a:rPr>
                <a:t/>
              </a:r>
              <a:br>
                <a:rPr lang="ru-RU" sz="2400" b="1">
                  <a:solidFill>
                    <a:srgbClr val="7030A0"/>
                  </a:solidFill>
                  <a:latin typeface="Corbel" pitchFamily="34" charset="0"/>
                </a:rPr>
              </a:br>
              <a:r>
                <a:rPr lang="ru-RU" sz="2400" b="1">
                  <a:solidFill>
                    <a:srgbClr val="7030A0"/>
                  </a:solidFill>
                  <a:latin typeface="Corbel" pitchFamily="34" charset="0"/>
                </a:rPr>
                <a:t/>
              </a:r>
              <a:br>
                <a:rPr lang="ru-RU" sz="2400" b="1">
                  <a:solidFill>
                    <a:srgbClr val="7030A0"/>
                  </a:solidFill>
                  <a:latin typeface="Corbel" pitchFamily="34" charset="0"/>
                </a:rPr>
              </a:br>
              <a:r>
                <a:rPr lang="ru-RU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Презентация </a:t>
              </a:r>
              <a:br>
                <a:rPr lang="ru-RU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 уроку русского языка</a:t>
              </a:r>
              <a:br>
                <a:rPr lang="ru-RU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 класс</a:t>
              </a:r>
              <a:br>
                <a:rPr lang="ru-RU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программа «Школа 2100»</a:t>
              </a:r>
              <a:br>
                <a:rPr lang="ru-RU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800" b="1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2800" b="1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</a:br>
              <a:endParaRPr lang="ru-RU" sz="2800" b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Подзаголовок 2"/>
          <p:cNvGrpSpPr>
            <a:grpSpLocks noGrp="1"/>
          </p:cNvGrpSpPr>
          <p:nvPr/>
        </p:nvGrpSpPr>
        <p:grpSpPr bwMode="auto">
          <a:xfrm>
            <a:off x="1225550" y="2609850"/>
            <a:ext cx="7778750" cy="4046538"/>
            <a:chOff x="772" y="1644"/>
            <a:chExt cx="4900" cy="2549"/>
          </a:xfrm>
        </p:grpSpPr>
        <p:pic>
          <p:nvPicPr>
            <p:cNvPr id="17412" name="Подзаголовок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2" y="1644"/>
              <a:ext cx="4900" cy="2549"/>
            </a:xfrm>
            <a:prstGeom prst="rect">
              <a:avLst/>
            </a:prstGeom>
            <a:noFill/>
          </p:spPr>
        </p:pic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810" y="1665"/>
              <a:ext cx="4758" cy="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/>
            <a:lstStyle/>
            <a:p>
              <a:pPr marL="26988" algn="r">
                <a:lnSpc>
                  <a:spcPct val="8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ru-RU">
                <a:solidFill>
                  <a:srgbClr val="320E04"/>
                </a:solidFill>
                <a:latin typeface="Corbel" pitchFamily="34" charset="0"/>
              </a:endParaRPr>
            </a:p>
            <a:p>
              <a:pPr marL="26988" algn="r">
                <a:lnSpc>
                  <a:spcPct val="8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ru-RU">
                <a:solidFill>
                  <a:srgbClr val="320E04"/>
                </a:solidFill>
                <a:latin typeface="Corbel" pitchFamily="34" charset="0"/>
              </a:endParaRPr>
            </a:p>
            <a:p>
              <a:pPr marL="26988" algn="r">
                <a:lnSpc>
                  <a:spcPct val="8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ru-RU">
                <a:solidFill>
                  <a:srgbClr val="320E04"/>
                </a:solidFill>
                <a:latin typeface="Corbel" pitchFamily="34" charset="0"/>
              </a:endParaRPr>
            </a:p>
            <a:p>
              <a:pPr marL="26988" algn="r">
                <a:lnSpc>
                  <a:spcPct val="8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ru-RU">
                <a:solidFill>
                  <a:srgbClr val="320E04"/>
                </a:solidFill>
                <a:latin typeface="Corbel" pitchFamily="34" charset="0"/>
              </a:endParaRPr>
            </a:p>
            <a:p>
              <a:pPr marL="26988" algn="r">
                <a:lnSpc>
                  <a:spcPct val="8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ru-RU">
                <a:solidFill>
                  <a:srgbClr val="320E04"/>
                </a:solidFill>
                <a:latin typeface="Corbel" pitchFamily="34" charset="0"/>
              </a:endParaRPr>
            </a:p>
            <a:p>
              <a:pPr marL="26988" algn="r">
                <a:lnSpc>
                  <a:spcPct val="8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ru-RU">
                <a:solidFill>
                  <a:srgbClr val="320E04"/>
                </a:solidFill>
                <a:latin typeface="Corbel" pitchFamily="34" charset="0"/>
              </a:endParaRPr>
            </a:p>
            <a:p>
              <a:pPr marL="26988" algn="r">
                <a:lnSpc>
                  <a:spcPct val="8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ru-RU">
                <a:solidFill>
                  <a:srgbClr val="320E04"/>
                </a:solidFill>
                <a:latin typeface="Corbel" pitchFamily="34" charset="0"/>
              </a:endParaRPr>
            </a:p>
            <a:p>
              <a:pPr marL="26988" algn="r">
                <a:lnSpc>
                  <a:spcPct val="8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ru-RU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Томская обл. </a:t>
              </a:r>
            </a:p>
            <a:p>
              <a:pPr marL="26988" algn="r">
                <a:lnSpc>
                  <a:spcPct val="8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ru-RU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г. Стрежевой </a:t>
              </a:r>
            </a:p>
            <a:p>
              <a:pPr marL="26988" algn="r">
                <a:lnSpc>
                  <a:spcPct val="8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ru-RU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МБОУ СОШ № 3</a:t>
              </a:r>
            </a:p>
            <a:p>
              <a:pPr marL="26988" algn="r">
                <a:lnSpc>
                  <a:spcPct val="8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ru-RU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учитель </a:t>
              </a:r>
            </a:p>
            <a:p>
              <a:pPr marL="26988" algn="r">
                <a:lnSpc>
                  <a:spcPct val="8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ru-RU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начальных классов</a:t>
              </a:r>
            </a:p>
            <a:p>
              <a:pPr marL="26988" algn="r">
                <a:lnSpc>
                  <a:spcPct val="8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ru-RU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Пастернак Е.В.</a:t>
              </a:r>
            </a:p>
          </p:txBody>
        </p:sp>
      </p:grpSp>
      <p:pic>
        <p:nvPicPr>
          <p:cNvPr id="6" name="Рисунок 7" descr="Рисунок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" y="2214563"/>
            <a:ext cx="646588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Мои документы\Мои рисунки\картинки детские\0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2786063"/>
            <a:ext cx="20224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1" name="Rectangle 11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662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6627" name="irc_mi" descr="https://encrypted-tbn1.gstatic.com/images?q=tbn:ANd9GcRTnVS_HXdzsEZcVpwQ65ADZD8vYgJ21WK31nXiHSXlGOzEVX8n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143250" y="2857500"/>
            <a:ext cx="5500688" cy="3786188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969963" y="238125"/>
            <a:ext cx="8021637" cy="3279775"/>
            <a:chOff x="611" y="150"/>
            <a:chExt cx="5053" cy="2066"/>
          </a:xfrm>
        </p:grpSpPr>
        <p:pic>
          <p:nvPicPr>
            <p:cNvPr id="27649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1" y="150"/>
              <a:ext cx="5053" cy="2066"/>
            </a:xfrm>
            <a:prstGeom prst="rect">
              <a:avLst/>
            </a:prstGeom>
            <a:noFill/>
          </p:spPr>
        </p:pic>
        <p:sp>
          <p:nvSpPr>
            <p:cNvPr id="27650" name="Text Box 2"/>
            <p:cNvSpPr txBox="1">
              <a:spLocks noChangeArrowheads="1"/>
            </p:cNvSpPr>
            <p:nvPr/>
          </p:nvSpPr>
          <p:spPr bwMode="auto">
            <a:xfrm>
              <a:off x="904" y="173"/>
              <a:ext cx="4724" cy="1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6500" b="1">
                  <a:solidFill>
                    <a:srgbClr val="572314"/>
                  </a:solidFill>
                  <a:latin typeface="Times New Roman" pitchFamily="18" charset="0"/>
                  <a:cs typeface="Times New Roman" pitchFamily="18" charset="0"/>
                </a:rPr>
                <a:t>Чаща, шар, щука, жираф, щурок.</a:t>
              </a:r>
              <a:endParaRPr lang="ru-RU" sz="6500">
                <a:solidFill>
                  <a:srgbClr val="57231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6" descr="J00854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0225" y="2857500"/>
            <a:ext cx="35337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Rectangle 2"/>
          <p:cNvGrpSpPr>
            <a:grpSpLocks noGrp="1"/>
          </p:cNvGrpSpPr>
          <p:nvPr/>
        </p:nvGrpSpPr>
        <p:grpSpPr bwMode="auto">
          <a:xfrm>
            <a:off x="1079500" y="249238"/>
            <a:ext cx="7905750" cy="1171575"/>
            <a:chOff x="680" y="157"/>
            <a:chExt cx="4980" cy="738"/>
          </a:xfrm>
        </p:grpSpPr>
        <p:pic>
          <p:nvPicPr>
            <p:cNvPr id="28673" name="Rectangl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0" y="157"/>
              <a:ext cx="4980" cy="738"/>
            </a:xfrm>
            <a:prstGeom prst="rect">
              <a:avLst/>
            </a:prstGeom>
            <a:noFill/>
          </p:spPr>
        </p:pic>
        <p:sp>
          <p:nvSpPr>
            <p:cNvPr id="28674" name="Text Box 2"/>
            <p:cNvSpPr txBox="1">
              <a:spLocks noChangeArrowheads="1"/>
            </p:cNvSpPr>
            <p:nvPr/>
          </p:nvSpPr>
          <p:spPr bwMode="auto">
            <a:xfrm>
              <a:off x="720" y="180"/>
              <a:ext cx="4905" cy="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3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Дай характеристику звукам</a:t>
              </a:r>
            </a:p>
          </p:txBody>
        </p:sp>
      </p:grpSp>
      <p:grpSp>
        <p:nvGrpSpPr>
          <p:cNvPr id="44035" name="Rectangle 3"/>
          <p:cNvGrpSpPr>
            <a:grpSpLocks noGrp="1"/>
          </p:cNvGrpSpPr>
          <p:nvPr/>
        </p:nvGrpSpPr>
        <p:grpSpPr bwMode="auto">
          <a:xfrm>
            <a:off x="377825" y="323850"/>
            <a:ext cx="8431213" cy="5407025"/>
            <a:chOff x="238" y="204"/>
            <a:chExt cx="5311" cy="3406"/>
          </a:xfrm>
        </p:grpSpPr>
        <p:pic>
          <p:nvPicPr>
            <p:cNvPr id="28676" name="Rectangl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8" y="204"/>
              <a:ext cx="5311" cy="3406"/>
            </a:xfrm>
            <a:prstGeom prst="rect">
              <a:avLst/>
            </a:prstGeom>
            <a:noFill/>
          </p:spPr>
        </p:pic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540" y="225"/>
              <a:ext cx="4975" cy="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65113" indent="-265113">
                <a:lnSpc>
                  <a:spcPct val="7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endParaRPr lang="ru-RU" sz="4200" i="1">
                <a:latin typeface="Corbel" pitchFamily="34" charset="0"/>
              </a:endParaRPr>
            </a:p>
            <a:p>
              <a:pPr marL="265113" indent="-265113">
                <a:lnSpc>
                  <a:spcPct val="7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endParaRPr lang="ru-RU" sz="4200">
                <a:latin typeface="Corbel" pitchFamily="34" charset="0"/>
              </a:endParaRPr>
            </a:p>
            <a:p>
              <a:pPr marL="265113" indent="-265113">
                <a:lnSpc>
                  <a:spcPct val="7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endParaRPr lang="ru-RU" sz="4200">
                <a:latin typeface="Corbel" pitchFamily="34" charset="0"/>
              </a:endParaRPr>
            </a:p>
            <a:p>
              <a:pPr marL="265113" indent="-265113">
                <a:lnSpc>
                  <a:spcPct val="7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endParaRPr lang="ru-RU" sz="4200">
                <a:latin typeface="Corbel" pitchFamily="34" charset="0"/>
              </a:endParaRPr>
            </a:p>
            <a:p>
              <a:pPr marL="265113" indent="-265113">
                <a:lnSpc>
                  <a:spcPct val="7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r>
                <a:rPr lang="ru-RU" sz="6600" b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[ч] </a:t>
              </a:r>
            </a:p>
            <a:p>
              <a:pPr marL="265113" indent="-265113">
                <a:lnSpc>
                  <a:spcPct val="7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r>
                <a:rPr lang="ru-RU" sz="6600">
                  <a:latin typeface="Corbel" pitchFamily="34" charset="0"/>
                </a:rPr>
                <a:t>			</a:t>
              </a:r>
              <a:r>
                <a:rPr lang="ru-RU" sz="6600" b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[щ] </a:t>
              </a:r>
            </a:p>
            <a:p>
              <a:pPr marL="265113" indent="-265113">
                <a:lnSpc>
                  <a:spcPct val="7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r>
                <a:rPr lang="ru-RU" sz="4200">
                  <a:latin typeface="Corbel" pitchFamily="34" charset="0"/>
                </a:rPr>
                <a:t>					</a:t>
              </a:r>
              <a:r>
                <a:rPr lang="ru-RU" sz="6600" b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[ш] </a:t>
              </a:r>
            </a:p>
            <a:p>
              <a:pPr marL="265113" indent="-265113">
                <a:lnSpc>
                  <a:spcPct val="7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r>
                <a:rPr lang="ru-RU" sz="6600">
                  <a:latin typeface="Corbel" pitchFamily="34" charset="0"/>
                </a:rPr>
                <a:t>							</a:t>
              </a:r>
              <a:r>
                <a:rPr lang="ru-RU" sz="6600" b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[ж] </a:t>
              </a:r>
            </a:p>
          </p:txBody>
        </p:sp>
      </p:grp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929188" y="2708275"/>
            <a:ext cx="2524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ЩУРОК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36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000250" y="5373688"/>
            <a:ext cx="2428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ЖИРАФ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36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7000875" y="3643313"/>
            <a:ext cx="24685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36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900113" y="3933825"/>
            <a:ext cx="2089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ЧАЩА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36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2857500" y="2000250"/>
            <a:ext cx="2089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ЩУКА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36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1" name="Rectangle 5"/>
          <p:cNvGrpSpPr>
            <a:grpSpLocks noGrp="1"/>
          </p:cNvGrpSpPr>
          <p:nvPr/>
        </p:nvGrpSpPr>
        <p:grpSpPr bwMode="auto">
          <a:xfrm>
            <a:off x="731838" y="-36513"/>
            <a:ext cx="8040687" cy="3767138"/>
            <a:chOff x="461" y="-23"/>
            <a:chExt cx="5065" cy="2373"/>
          </a:xfrm>
        </p:grpSpPr>
        <p:pic>
          <p:nvPicPr>
            <p:cNvPr id="29697" name="Rectangl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1" y="-23"/>
              <a:ext cx="5065" cy="2373"/>
            </a:xfrm>
            <a:prstGeom prst="rect">
              <a:avLst/>
            </a:prstGeom>
            <a:noFill/>
          </p:spPr>
        </p:pic>
        <p:sp>
          <p:nvSpPr>
            <p:cNvPr id="29698" name="Text Box 2"/>
            <p:cNvSpPr txBox="1">
              <a:spLocks noChangeArrowheads="1"/>
            </p:cNvSpPr>
            <p:nvPr/>
          </p:nvSpPr>
          <p:spPr bwMode="auto">
            <a:xfrm>
              <a:off x="675" y="0"/>
              <a:ext cx="4752" cy="2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39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rbel" pitchFamily="34" charset="0"/>
                </a:rPr>
                <a:t/>
              </a:r>
              <a:br>
                <a:rPr lang="ru-RU" sz="39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rbel" pitchFamily="34" charset="0"/>
                </a:rPr>
              </a:br>
              <a:r>
                <a:rPr lang="ru-RU" sz="4000" b="1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ТЕМА УРОКА:</a:t>
              </a:r>
              <a:r>
                <a:rPr lang="ru-RU" sz="4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4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</a:br>
              <a:r>
                <a:rPr lang="ru-RU" sz="48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Упражнение в написании слов с буквами </a:t>
              </a:r>
              <a:r>
                <a:rPr lang="ru-RU" sz="6000" b="1" i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и, у, а</a:t>
              </a:r>
              <a:r>
                <a:rPr lang="ru-RU" sz="60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48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48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после шипящих</a:t>
              </a:r>
            </a:p>
          </p:txBody>
        </p:sp>
      </p:grp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4675" y="2241550"/>
            <a:ext cx="8569325" cy="46164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3600" smtClean="0"/>
          </a:p>
          <a:p>
            <a:pPr>
              <a:buFont typeface="Wingdings" pitchFamily="2" charset="2"/>
              <a:buNone/>
            </a:pPr>
            <a:r>
              <a:rPr lang="ru-RU" sz="3600" smtClean="0"/>
              <a:t>        </a:t>
            </a:r>
            <a:endParaRPr lang="ru-RU" b="1" i="1" smtClean="0"/>
          </a:p>
          <a:p>
            <a:pPr>
              <a:buFont typeface="Wingdings" pitchFamily="2" charset="2"/>
              <a:buNone/>
            </a:pPr>
            <a:endParaRPr lang="ru-RU" i="1" smtClean="0"/>
          </a:p>
          <a:p>
            <a:pPr>
              <a:buFont typeface="Wingdings" pitchFamily="2" charset="2"/>
              <a:buNone/>
            </a:pPr>
            <a:endParaRPr lang="ru-RU" sz="3600" smtClean="0"/>
          </a:p>
          <a:p>
            <a:pPr>
              <a:buFont typeface="Wingdings" pitchFamily="2" charset="2"/>
              <a:buNone/>
            </a:pPr>
            <a:endParaRPr lang="ru-RU" sz="3600" smtClean="0"/>
          </a:p>
          <a:p>
            <a:pPr algn="r">
              <a:buFont typeface="Wingdings" pitchFamily="2" charset="2"/>
              <a:buNone/>
            </a:pPr>
            <a:endParaRPr lang="ru-RU" sz="3600" smtClean="0"/>
          </a:p>
        </p:txBody>
      </p:sp>
      <p:pic>
        <p:nvPicPr>
          <p:cNvPr id="29701" name="Picture 9" descr="j0336739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84888" y="2636838"/>
            <a:ext cx="1150937" cy="982662"/>
          </a:xfrm>
        </p:spPr>
      </p:pic>
      <p:pic>
        <p:nvPicPr>
          <p:cNvPr id="5" name="Рисуно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0" y="3749675"/>
            <a:ext cx="4333875" cy="31940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133475" y="238125"/>
            <a:ext cx="7858125" cy="1266825"/>
            <a:chOff x="714" y="150"/>
            <a:chExt cx="4950" cy="798"/>
          </a:xfrm>
        </p:grpSpPr>
        <p:pic>
          <p:nvPicPr>
            <p:cNvPr id="30721" name="Заголово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" y="150"/>
              <a:ext cx="4950" cy="798"/>
            </a:xfrm>
            <a:prstGeom prst="rect">
              <a:avLst/>
            </a:prstGeom>
            <a:noFill/>
          </p:spPr>
        </p:pic>
        <p:sp>
          <p:nvSpPr>
            <p:cNvPr id="30722" name="Text Box 2"/>
            <p:cNvSpPr txBox="1">
              <a:spLocks noChangeArrowheads="1"/>
            </p:cNvSpPr>
            <p:nvPr/>
          </p:nvSpPr>
          <p:spPr bwMode="auto">
            <a:xfrm>
              <a:off x="904" y="173"/>
              <a:ext cx="472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4300" b="1">
                  <a:solidFill>
                    <a:srgbClr val="572314"/>
                  </a:solidFill>
                  <a:latin typeface="Times New Roman" pitchFamily="18" charset="0"/>
                  <a:cs typeface="Times New Roman" pitchFamily="18" charset="0"/>
                </a:rPr>
                <a:t>Цели:</a:t>
              </a:r>
            </a:p>
          </p:txBody>
        </p:sp>
      </p:grp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42863" y="1322388"/>
            <a:ext cx="4157662" cy="5260975"/>
            <a:chOff x="27" y="833"/>
            <a:chExt cx="2619" cy="3314"/>
          </a:xfrm>
        </p:grpSpPr>
        <p:pic>
          <p:nvPicPr>
            <p:cNvPr id="30724" name="Содержимое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" y="833"/>
              <a:ext cx="2619" cy="3314"/>
            </a:xfrm>
            <a:prstGeom prst="rect">
              <a:avLst/>
            </a:prstGeom>
            <a:noFill/>
          </p:spPr>
        </p:pic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90" y="960"/>
              <a:ext cx="2520" cy="3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82575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ru-RU" sz="40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УЗНАТЬ</a:t>
              </a:r>
            </a:p>
            <a:p>
              <a:pPr marL="365125" indent="-282575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endPara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65125" indent="-282575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ru-RU" sz="40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ЗАКРЕПИТЬ</a:t>
              </a:r>
            </a:p>
            <a:p>
              <a:pPr marL="365125" indent="-282575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endPara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65125" indent="-282575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endPara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65125" indent="-282575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ru-RU" sz="40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РАЗВИВАТЬ</a:t>
              </a:r>
            </a:p>
          </p:txBody>
        </p:sp>
      </p:grpSp>
      <p:grpSp>
        <p:nvGrpSpPr>
          <p:cNvPr id="4" name="Содержимое 3"/>
          <p:cNvGrpSpPr>
            <a:grpSpLocks noGrp="1"/>
          </p:cNvGrpSpPr>
          <p:nvPr/>
        </p:nvGrpSpPr>
        <p:grpSpPr bwMode="auto">
          <a:xfrm>
            <a:off x="4297363" y="974725"/>
            <a:ext cx="4902200" cy="6261100"/>
            <a:chOff x="2707" y="614"/>
            <a:chExt cx="3088" cy="3944"/>
          </a:xfrm>
        </p:grpSpPr>
        <p:pic>
          <p:nvPicPr>
            <p:cNvPr id="30727" name="Содержимое 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07" y="614"/>
              <a:ext cx="3088" cy="3944"/>
            </a:xfrm>
            <a:prstGeom prst="rect">
              <a:avLst/>
            </a:prstGeom>
            <a:noFill/>
          </p:spPr>
        </p:pic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2790" y="720"/>
              <a:ext cx="2970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82575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ru-RU" sz="32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Новое</a:t>
              </a:r>
            </a:p>
            <a:p>
              <a:pPr marL="365125" indent="-282575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65125" indent="-282575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ru-RU" sz="32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Умение писать слова с орфограммой « Гласные И,А,У после шипящих»</a:t>
              </a:r>
            </a:p>
            <a:p>
              <a:pPr marL="365125" indent="-282575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65125" indent="-282575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ru-RU" sz="32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Внимание, память, речь, активность, орфографическую зоркость</a:t>
              </a:r>
            </a:p>
            <a:p>
              <a:pPr marL="365125" indent="-282575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endParaRPr lang="ru-RU" sz="2800" b="1">
                <a:solidFill>
                  <a:srgbClr val="002060"/>
                </a:solidFill>
                <a:latin typeface="Corbel" pitchFamily="34" charset="0"/>
              </a:endParaRP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8250" y="96838"/>
            <a:ext cx="7893050" cy="6273800"/>
          </a:xfrm>
        </p:spPr>
      </p:pic>
      <p:pic>
        <p:nvPicPr>
          <p:cNvPr id="5" name="Содержимое 4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31925" y="2498725"/>
            <a:ext cx="7767638" cy="4078288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377950" y="60325"/>
            <a:ext cx="7613650" cy="1597025"/>
            <a:chOff x="868" y="38"/>
            <a:chExt cx="4796" cy="1006"/>
          </a:xfrm>
        </p:grpSpPr>
        <p:pic>
          <p:nvPicPr>
            <p:cNvPr id="33793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8" y="38"/>
              <a:ext cx="4796" cy="1006"/>
            </a:xfrm>
            <a:prstGeom prst="rect">
              <a:avLst/>
            </a:prstGeom>
            <a:noFill/>
          </p:spPr>
        </p:pic>
        <p:sp>
          <p:nvSpPr>
            <p:cNvPr id="33794" name="Text Box 2"/>
            <p:cNvSpPr txBox="1">
              <a:spLocks noChangeArrowheads="1"/>
            </p:cNvSpPr>
            <p:nvPr/>
          </p:nvSpPr>
          <p:spPr bwMode="auto">
            <a:xfrm>
              <a:off x="904" y="173"/>
              <a:ext cx="4724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400" b="1">
                  <a:solidFill>
                    <a:srgbClr val="425519"/>
                  </a:solidFill>
                  <a:latin typeface="Times New Roman" pitchFamily="18" charset="0"/>
                  <a:cs typeface="Times New Roman" pitchFamily="18" charset="0"/>
                </a:rPr>
                <a:t>Работа в парах</a:t>
              </a:r>
              <a:br>
                <a:rPr lang="ru-RU" sz="4400" b="1">
                  <a:solidFill>
                    <a:srgbClr val="425519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ru-RU" sz="4400" b="1">
                <a:solidFill>
                  <a:srgbClr val="42551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102" name="Picture 6" descr="D:\Мои документы\Мои рисунки\картинки детские\08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38275" y="1554163"/>
            <a:ext cx="7473950" cy="5316537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1547813" y="5876925"/>
            <a:ext cx="7596187" cy="7207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5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>
              <a:buFontTx/>
              <a:buNone/>
            </a:pPr>
            <a:endParaRPr lang="ru-RU" sz="5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746" name="Picture 10" descr="img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84700" y="249238"/>
            <a:ext cx="4619625" cy="5694362"/>
          </a:xfrm>
        </p:spPr>
      </p:pic>
      <p:sp>
        <p:nvSpPr>
          <p:cNvPr id="6" name="Прямоугольник 5"/>
          <p:cNvSpPr/>
          <p:nvPr/>
        </p:nvSpPr>
        <p:spPr>
          <a:xfrm>
            <a:off x="1143000" y="428625"/>
            <a:ext cx="4508500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св_ч_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ш_шка</a:t>
            </a:r>
            <a:endParaRPr lang="ru-RU" sz="6600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000250"/>
            <a:ext cx="32146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свЕчА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4786313"/>
            <a:ext cx="37147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шИшка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00625" y="5429250"/>
            <a:ext cx="3500438" cy="12573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6600" b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чАйка</a:t>
            </a:r>
            <a:r>
              <a:rPr lang="ru-RU" sz="6600" b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6600" b="1" smtClean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571625" y="5000625"/>
            <a:ext cx="3143250" cy="857250"/>
          </a:xfrm>
        </p:spPr>
        <p:txBody>
          <a:bodyPr/>
          <a:lstStyle/>
          <a:p>
            <a:pPr>
              <a:buFontTx/>
              <a:buNone/>
            </a:pPr>
            <a:r>
              <a:rPr lang="ru-RU" sz="6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ч_йка </a:t>
            </a:r>
            <a:endParaRPr lang="ru-RU" sz="6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15" name="Picture 7" descr="img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70388" y="176213"/>
            <a:ext cx="4432300" cy="4949825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14438" y="928688"/>
            <a:ext cx="3000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мыш_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438" y="2714625"/>
            <a:ext cx="30718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мышИ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357313" y="5214938"/>
            <a:ext cx="2857500" cy="14287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ёрш_к</a:t>
            </a:r>
            <a:br>
              <a:rPr lang="ru-RU" sz="6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6600" b="1" dirty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3" y="5214938"/>
            <a:ext cx="3889375" cy="16430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6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ёршИк</a:t>
            </a:r>
            <a:br>
              <a:rPr lang="ru-RU" sz="6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863" name="Picture 7" descr="ersh-schuk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65188" y="-36513"/>
            <a:ext cx="5516562" cy="5237163"/>
          </a:xfrm>
        </p:spPr>
      </p:pic>
      <p:sp>
        <p:nvSpPr>
          <p:cNvPr id="5" name="Прямоугольник 4"/>
          <p:cNvSpPr/>
          <p:nvPr/>
        </p:nvSpPr>
        <p:spPr>
          <a:xfrm>
            <a:off x="6357938" y="1000125"/>
            <a:ext cx="2786062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щ_ка</a:t>
            </a:r>
            <a:endParaRPr lang="ru-RU" sz="6600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7938" y="2714625"/>
            <a:ext cx="2786062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щУка</a:t>
            </a:r>
            <a:endParaRPr lang="ru-RU" sz="6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00125" y="2214563"/>
            <a:ext cx="7858125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8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ДОБРОЕ УТРО!</a:t>
            </a:r>
            <a:endParaRPr lang="ru-RU" sz="8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Rectangle 2"/>
          <p:cNvGrpSpPr>
            <a:grpSpLocks noGrp="1"/>
          </p:cNvGrpSpPr>
          <p:nvPr/>
        </p:nvGrpSpPr>
        <p:grpSpPr bwMode="auto">
          <a:xfrm>
            <a:off x="1079500" y="-36513"/>
            <a:ext cx="7912100" cy="1541463"/>
            <a:chOff x="680" y="-23"/>
            <a:chExt cx="4984" cy="971"/>
          </a:xfrm>
        </p:grpSpPr>
        <p:pic>
          <p:nvPicPr>
            <p:cNvPr id="40961" name="Rectangle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0" y="-23"/>
              <a:ext cx="4984" cy="971"/>
            </a:xfrm>
            <a:prstGeom prst="rect">
              <a:avLst/>
            </a:prstGeom>
            <a:noFill/>
          </p:spPr>
        </p:pic>
        <p:sp>
          <p:nvSpPr>
            <p:cNvPr id="40962" name="Text Box 2"/>
            <p:cNvSpPr txBox="1">
              <a:spLocks noChangeArrowheads="1"/>
            </p:cNvSpPr>
            <p:nvPr/>
          </p:nvSpPr>
          <p:spPr bwMode="auto">
            <a:xfrm>
              <a:off x="720" y="0"/>
              <a:ext cx="4908" cy="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800" b="1">
                  <a:solidFill>
                    <a:srgbClr val="611617"/>
                  </a:solidFill>
                  <a:latin typeface="Times New Roman" pitchFamily="18" charset="0"/>
                  <a:cs typeface="Times New Roman" pitchFamily="18" charset="0"/>
                </a:rPr>
                <a:t>Физминутка</a:t>
              </a:r>
            </a:p>
          </p:txBody>
        </p:sp>
      </p:grpSp>
      <p:grpSp>
        <p:nvGrpSpPr>
          <p:cNvPr id="30723" name="Rectangle 3"/>
          <p:cNvGrpSpPr>
            <a:grpSpLocks noGrp="1"/>
          </p:cNvGrpSpPr>
          <p:nvPr/>
        </p:nvGrpSpPr>
        <p:grpSpPr bwMode="auto">
          <a:xfrm>
            <a:off x="1079500" y="1414463"/>
            <a:ext cx="8027988" cy="5241925"/>
            <a:chOff x="680" y="891"/>
            <a:chExt cx="5057" cy="3302"/>
          </a:xfrm>
        </p:grpSpPr>
        <p:pic>
          <p:nvPicPr>
            <p:cNvPr id="40964" name="Rectangl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0" y="891"/>
              <a:ext cx="5057" cy="3302"/>
            </a:xfrm>
            <a:prstGeom prst="rect">
              <a:avLst/>
            </a:prstGeom>
            <a:noFill/>
          </p:spPr>
        </p:pic>
        <p:sp>
          <p:nvSpPr>
            <p:cNvPr id="40965" name="Text Box 5"/>
            <p:cNvSpPr txBox="1">
              <a:spLocks noChangeArrowheads="1"/>
            </p:cNvSpPr>
            <p:nvPr/>
          </p:nvSpPr>
          <p:spPr bwMode="auto">
            <a:xfrm>
              <a:off x="720" y="912"/>
              <a:ext cx="4908" cy="3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82575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endParaRPr lang="ru-RU" sz="3200">
                <a:latin typeface="Corbel" pitchFamily="34" charset="0"/>
              </a:endParaRPr>
            </a:p>
            <a:p>
              <a:pPr marL="365125" indent="-282575">
                <a:spcBef>
                  <a:spcPts val="600"/>
                </a:spcBef>
                <a:buClr>
                  <a:schemeClr val="accent1"/>
                </a:buClr>
                <a:buSzPct val="80000"/>
              </a:pPr>
              <a:r>
                <a:rPr lang="ru-RU" sz="3200">
                  <a:latin typeface="Corbel" pitchFamily="34" charset="0"/>
                </a:rPr>
                <a:t>   </a:t>
              </a:r>
              <a:r>
                <a:rPr lang="ru-RU" sz="4000" b="1">
                  <a:solidFill>
                    <a:srgbClr val="002060"/>
                  </a:solidFill>
                  <a:latin typeface="Corbel" pitchFamily="34" charset="0"/>
                </a:rPr>
                <a:t>ши-ши-ши- ты руками помаши!</a:t>
              </a:r>
              <a:br>
                <a:rPr lang="ru-RU" sz="4000" b="1">
                  <a:solidFill>
                    <a:srgbClr val="002060"/>
                  </a:solidFill>
                  <a:latin typeface="Corbel" pitchFamily="34" charset="0"/>
                </a:rPr>
              </a:br>
              <a:r>
                <a:rPr lang="ru-RU" sz="4000" b="1">
                  <a:solidFill>
                    <a:srgbClr val="002060"/>
                  </a:solidFill>
                  <a:latin typeface="Corbel" pitchFamily="34" charset="0"/>
                </a:rPr>
                <a:t>жи-жи-жи- лево-право покажи!</a:t>
              </a:r>
              <a:br>
                <a:rPr lang="ru-RU" sz="4000" b="1">
                  <a:solidFill>
                    <a:srgbClr val="002060"/>
                  </a:solidFill>
                  <a:latin typeface="Corbel" pitchFamily="34" charset="0"/>
                </a:rPr>
              </a:br>
              <a:r>
                <a:rPr lang="ru-RU" sz="4000" b="1">
                  <a:solidFill>
                    <a:srgbClr val="002060"/>
                  </a:solidFill>
                  <a:latin typeface="Corbel" pitchFamily="34" charset="0"/>
                </a:rPr>
                <a:t>ча-ча-ча- руку тянем до плеча.</a:t>
              </a:r>
              <a:br>
                <a:rPr lang="ru-RU" sz="4000" b="1">
                  <a:solidFill>
                    <a:srgbClr val="002060"/>
                  </a:solidFill>
                  <a:latin typeface="Corbel" pitchFamily="34" charset="0"/>
                </a:rPr>
              </a:br>
              <a:r>
                <a:rPr lang="ru-RU" sz="4000" b="1">
                  <a:solidFill>
                    <a:srgbClr val="002060"/>
                  </a:solidFill>
                  <a:latin typeface="Corbel" pitchFamily="34" charset="0"/>
                </a:rPr>
                <a:t>ща-ща-ща- кулаками повращать!</a:t>
              </a:r>
              <a:br>
                <a:rPr lang="ru-RU" sz="4000" b="1">
                  <a:solidFill>
                    <a:srgbClr val="002060"/>
                  </a:solidFill>
                  <a:latin typeface="Corbel" pitchFamily="34" charset="0"/>
                </a:rPr>
              </a:br>
              <a:r>
                <a:rPr lang="ru-RU" sz="4000" b="1">
                  <a:solidFill>
                    <a:srgbClr val="002060"/>
                  </a:solidFill>
                  <a:latin typeface="Corbel" pitchFamily="34" charset="0"/>
                </a:rPr>
                <a:t>чу-чу-чу- головой я покручу.</a:t>
              </a:r>
              <a:br>
                <a:rPr lang="ru-RU" sz="4000" b="1">
                  <a:solidFill>
                    <a:srgbClr val="002060"/>
                  </a:solidFill>
                  <a:latin typeface="Corbel" pitchFamily="34" charset="0"/>
                </a:rPr>
              </a:br>
              <a:r>
                <a:rPr lang="ru-RU" sz="4000" b="1">
                  <a:solidFill>
                    <a:srgbClr val="002060"/>
                  </a:solidFill>
                  <a:latin typeface="Corbel" pitchFamily="34" charset="0"/>
                </a:rPr>
                <a:t>щу-щу-щу- руки вниз я опущу!</a:t>
              </a: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377950" y="238125"/>
            <a:ext cx="7613650" cy="1266825"/>
            <a:chOff x="868" y="150"/>
            <a:chExt cx="4796" cy="798"/>
          </a:xfrm>
        </p:grpSpPr>
        <p:pic>
          <p:nvPicPr>
            <p:cNvPr id="43009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8" y="150"/>
              <a:ext cx="4796" cy="798"/>
            </a:xfrm>
            <a:prstGeom prst="rect">
              <a:avLst/>
            </a:prstGeom>
            <a:noFill/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904" y="173"/>
              <a:ext cx="472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РАБОТА В ГРУППАХ</a:t>
              </a:r>
              <a:endParaRPr lang="ru-RU" sz="4300">
                <a:solidFill>
                  <a:srgbClr val="572314"/>
                </a:solidFill>
                <a:latin typeface="Corbel" pitchFamily="34" charset="0"/>
              </a:endParaRPr>
            </a:p>
          </p:txBody>
        </p:sp>
      </p:grpSp>
      <p:pic>
        <p:nvPicPr>
          <p:cNvPr id="4" name="Содержимое 3" descr="Картинка 287 из 2872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8638" y="1390650"/>
            <a:ext cx="6827837" cy="53387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543800" cy="1146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u="sng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вот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14500"/>
            <a:ext cx="8064500" cy="33718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mtClean="0"/>
              <a:t>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Волк из лесу в деревню забежал,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Не в гости, но </a:t>
            </a:r>
            <a:r>
              <a:rPr lang="ru-RU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 спасая.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(</a:t>
            </a:r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И.А. Крылов)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>
              <a:buFont typeface="Wingdings" pitchFamily="2" charset="2"/>
              <a:buNone/>
            </a:pPr>
            <a:endParaRPr lang="ru-RU" b="1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Rectangle 18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 smtClean="0"/>
          </a:p>
          <a:p>
            <a:endParaRPr lang="ru-RU" sz="2400" smtClean="0"/>
          </a:p>
        </p:txBody>
      </p:sp>
      <p:grpSp>
        <p:nvGrpSpPr>
          <p:cNvPr id="4101" name="Rectangle 5"/>
          <p:cNvGrpSpPr>
            <a:grpSpLocks/>
          </p:cNvGrpSpPr>
          <p:nvPr/>
        </p:nvGrpSpPr>
        <p:grpSpPr bwMode="auto">
          <a:xfrm>
            <a:off x="3938588" y="225425"/>
            <a:ext cx="4108450" cy="1390650"/>
            <a:chOff x="2481" y="142"/>
            <a:chExt cx="2588" cy="876"/>
          </a:xfrm>
        </p:grpSpPr>
        <p:pic>
          <p:nvPicPr>
            <p:cNvPr id="44036" name="Rectangl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81" y="142"/>
              <a:ext cx="2588" cy="876"/>
            </a:xfrm>
            <a:prstGeom prst="rect">
              <a:avLst/>
            </a:prstGeom>
            <a:noFill/>
          </p:spPr>
        </p:pic>
        <p:sp>
          <p:nvSpPr>
            <p:cNvPr id="44037" name="Text Box 5"/>
            <p:cNvSpPr txBox="1">
              <a:spLocks noChangeArrowheads="1"/>
            </p:cNvSpPr>
            <p:nvPr/>
          </p:nvSpPr>
          <p:spPr bwMode="auto">
            <a:xfrm>
              <a:off x="2520" y="315"/>
              <a:ext cx="2250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ru-RU" sz="66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6600" b="1" u="sng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жи</a:t>
              </a:r>
              <a:r>
                <a:rPr lang="ru-RU" sz="66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знь</a:t>
              </a:r>
            </a:p>
          </p:txBody>
        </p:sp>
      </p:grp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714375" y="3286125"/>
            <a:ext cx="792956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060575" indent="54292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                           </a:t>
            </a:r>
          </a:p>
          <a:p>
            <a:pPr marL="2060575" indent="542925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q"/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Проговорил морской рак:</a:t>
            </a:r>
          </a:p>
          <a:p>
            <a:pPr marL="2060575" indent="542925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Не дай мне смерти, а дай                     </a:t>
            </a:r>
          </a:p>
          <a:p>
            <a:pPr marL="2060575" indent="542925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вота!</a:t>
            </a:r>
          </a:p>
          <a:p>
            <a:pPr marL="2060575" indent="542925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(Русская народная сказка </a:t>
            </a:r>
          </a:p>
          <a:p>
            <a:pPr marL="2060575" indent="542925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«Василиса Прекрасная»)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652463" y="-103188"/>
            <a:ext cx="7839075" cy="2187576"/>
            <a:chOff x="411" y="-65"/>
            <a:chExt cx="4938" cy="1378"/>
          </a:xfrm>
        </p:grpSpPr>
        <p:pic>
          <p:nvPicPr>
            <p:cNvPr id="45057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1" y="-65"/>
              <a:ext cx="4938" cy="1378"/>
            </a:xfrm>
            <a:prstGeom prst="rect">
              <a:avLst/>
            </a:prstGeom>
            <a:noFill/>
          </p:spPr>
        </p:pic>
        <p:sp>
          <p:nvSpPr>
            <p:cNvPr id="45058" name="Text Box 2"/>
            <p:cNvSpPr txBox="1">
              <a:spLocks noChangeArrowheads="1"/>
            </p:cNvSpPr>
            <p:nvPr/>
          </p:nvSpPr>
          <p:spPr bwMode="auto">
            <a:xfrm>
              <a:off x="585" y="0"/>
              <a:ext cx="4725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Встре</a:t>
              </a:r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ча</a:t>
              </a: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, пу</a:t>
              </a:r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ши</a:t>
              </a: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нка, </a:t>
              </a:r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чу</a:t>
              </a: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чело, уго</a:t>
              </a:r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ща</a:t>
              </a: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ть, бе</a:t>
              </a:r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жи</a:t>
              </a: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т, гру</a:t>
              </a:r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ши</a:t>
              </a: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, ко</a:t>
              </a:r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ча</a:t>
              </a: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н, гу</a:t>
              </a:r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ща</a:t>
              </a: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, кув</a:t>
              </a:r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ши</a:t>
              </a: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н.</a:t>
              </a:r>
            </a:p>
          </p:txBody>
        </p:sp>
      </p:grp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566738" y="1852613"/>
            <a:ext cx="8632825" cy="2378075"/>
            <a:chOff x="357" y="1167"/>
            <a:chExt cx="5438" cy="1498"/>
          </a:xfrm>
        </p:grpSpPr>
        <p:pic>
          <p:nvPicPr>
            <p:cNvPr id="45060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" y="1167"/>
              <a:ext cx="5438" cy="1498"/>
            </a:xfrm>
            <a:prstGeom prst="rect">
              <a:avLst/>
            </a:prstGeom>
            <a:noFill/>
          </p:spPr>
        </p:pic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432" y="1260"/>
              <a:ext cx="5328" cy="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82575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Ре</a:t>
              </a:r>
              <a:r>
                <a:rPr lang="ru-RU" sz="44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ши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ть зада</a:t>
              </a:r>
              <a:r>
                <a:rPr lang="ru-RU" sz="44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чу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, позвонить вра</a:t>
              </a:r>
              <a:r>
                <a:rPr lang="ru-RU" sz="44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чу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, проворные стри</a:t>
              </a:r>
              <a:r>
                <a:rPr lang="ru-RU" sz="44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жи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, ду</a:t>
              </a:r>
              <a:r>
                <a:rPr lang="ru-RU" sz="44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ши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стые ланды</a:t>
              </a:r>
              <a:r>
                <a:rPr lang="ru-RU" sz="44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ши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, я мол</a:t>
              </a:r>
              <a:r>
                <a:rPr lang="ru-RU" sz="44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чу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" name="Текст 3"/>
          <p:cNvGrpSpPr>
            <a:grpSpLocks noGrp="1"/>
          </p:cNvGrpSpPr>
          <p:nvPr/>
        </p:nvGrpSpPr>
        <p:grpSpPr bwMode="auto">
          <a:xfrm>
            <a:off x="23813" y="3992563"/>
            <a:ext cx="8523287" cy="2962275"/>
            <a:chOff x="15" y="2515"/>
            <a:chExt cx="5369" cy="1866"/>
          </a:xfrm>
        </p:grpSpPr>
        <p:pic>
          <p:nvPicPr>
            <p:cNvPr id="45063" name="Текст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" y="2515"/>
              <a:ext cx="5369" cy="1866"/>
            </a:xfrm>
            <a:prstGeom prst="rect">
              <a:avLst/>
            </a:prstGeom>
            <a:noFill/>
          </p:spPr>
        </p:pic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90" y="2610"/>
              <a:ext cx="5190" cy="1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82575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Малы</a:t>
              </a:r>
              <a:r>
                <a:rPr lang="ru-RU" sz="44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ши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 ходили в ро</a:t>
              </a:r>
              <a:r>
                <a:rPr lang="ru-RU" sz="44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щу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. Там озеро. У берега ка</a:t>
              </a:r>
              <a:r>
                <a:rPr lang="ru-RU" sz="44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ча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лись камы</a:t>
              </a:r>
              <a:r>
                <a:rPr lang="ru-RU" sz="44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ши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. Над водой летали </a:t>
              </a:r>
              <a:r>
                <a:rPr lang="ru-RU" sz="44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ча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йки и стри</a:t>
              </a:r>
              <a:r>
                <a:rPr lang="ru-RU" sz="44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жи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2850" y="176213"/>
            <a:ext cx="7729538" cy="830262"/>
          </a:xfrm>
        </p:spPr>
      </p:pic>
      <p:pic>
        <p:nvPicPr>
          <p:cNvPr id="3" name="Rectangl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835025"/>
            <a:ext cx="8620125" cy="5821363"/>
          </a:xfrm>
          <a:prstGeom prst="rect">
            <a:avLst/>
          </a:prstGeom>
          <a:noFill/>
        </p:spPr>
      </p:pic>
      <p:pic>
        <p:nvPicPr>
          <p:cNvPr id="4" name="Picture 4" descr="http://img.1tvrus.com/2010-05-10/fmt_73_brewster_badge_kopi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9550" y="3822700"/>
            <a:ext cx="2462213" cy="26447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Улыбающееся лицо 1"/>
          <p:cNvGrpSpPr>
            <a:grpSpLocks/>
          </p:cNvGrpSpPr>
          <p:nvPr/>
        </p:nvGrpSpPr>
        <p:grpSpPr bwMode="auto">
          <a:xfrm>
            <a:off x="1195388" y="-207963"/>
            <a:ext cx="3814762" cy="4110038"/>
            <a:chOff x="753" y="-131"/>
            <a:chExt cx="2403" cy="2589"/>
          </a:xfrm>
        </p:grpSpPr>
        <p:pic>
          <p:nvPicPr>
            <p:cNvPr id="47105" name="Улыбающееся лицо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3" y="-131"/>
              <a:ext cx="2403" cy="2589"/>
            </a:xfrm>
            <a:prstGeom prst="rect">
              <a:avLst/>
            </a:prstGeom>
            <a:noFill/>
          </p:spPr>
        </p:pic>
        <p:sp>
          <p:nvSpPr>
            <p:cNvPr id="47106" name="Text Box 2"/>
            <p:cNvSpPr txBox="1">
              <a:spLocks noChangeArrowheads="1"/>
            </p:cNvSpPr>
            <p:nvPr/>
          </p:nvSpPr>
          <p:spPr bwMode="auto">
            <a:xfrm>
              <a:off x="1210" y="336"/>
              <a:ext cx="1495" cy="1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rbel" pitchFamily="34" charset="0"/>
              </a:endParaRPr>
            </a:p>
          </p:txBody>
        </p:sp>
      </p:grpSp>
      <p:grpSp>
        <p:nvGrpSpPr>
          <p:cNvPr id="3" name="Улыбающееся лицо 2"/>
          <p:cNvGrpSpPr>
            <a:grpSpLocks/>
          </p:cNvGrpSpPr>
          <p:nvPr/>
        </p:nvGrpSpPr>
        <p:grpSpPr bwMode="auto">
          <a:xfrm>
            <a:off x="5522913" y="-171450"/>
            <a:ext cx="3524250" cy="4097338"/>
            <a:chOff x="3479" y="-108"/>
            <a:chExt cx="2220" cy="2581"/>
          </a:xfrm>
        </p:grpSpPr>
        <p:pic>
          <p:nvPicPr>
            <p:cNvPr id="47108" name="Улыбающееся лицо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9" y="-108"/>
              <a:ext cx="2220" cy="2581"/>
            </a:xfrm>
            <a:prstGeom prst="rect">
              <a:avLst/>
            </a:prstGeom>
            <a:noFill/>
          </p:spPr>
        </p:pic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3890" y="343"/>
              <a:ext cx="1400" cy="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rbel" pitchFamily="34" charset="0"/>
              </a:endParaRPr>
            </a:p>
          </p:txBody>
        </p:sp>
      </p:grpSp>
      <p:grpSp>
        <p:nvGrpSpPr>
          <p:cNvPr id="4" name="Улыбающееся лицо 3"/>
          <p:cNvGrpSpPr>
            <a:grpSpLocks/>
          </p:cNvGrpSpPr>
          <p:nvPr/>
        </p:nvGrpSpPr>
        <p:grpSpPr bwMode="auto">
          <a:xfrm>
            <a:off x="3054350" y="2938463"/>
            <a:ext cx="4029075" cy="3962400"/>
            <a:chOff x="1924" y="1851"/>
            <a:chExt cx="2538" cy="2496"/>
          </a:xfrm>
        </p:grpSpPr>
        <p:pic>
          <p:nvPicPr>
            <p:cNvPr id="47111" name="Улыбающееся лицо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4" y="1851"/>
              <a:ext cx="2538" cy="2496"/>
            </a:xfrm>
            <a:prstGeom prst="rect">
              <a:avLst/>
            </a:prstGeom>
            <a:noFill/>
          </p:spPr>
        </p:pic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2400" y="2303"/>
              <a:ext cx="1591" cy="1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orbel" pitchFamily="34" charset="0"/>
              </a:endParaRP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590550" y="-85725"/>
            <a:ext cx="8437563" cy="4389438"/>
            <a:chOff x="372" y="-54"/>
            <a:chExt cx="5315" cy="2765"/>
          </a:xfrm>
        </p:grpSpPr>
        <p:pic>
          <p:nvPicPr>
            <p:cNvPr id="48129" name="Заголово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2" y="-54"/>
              <a:ext cx="5315" cy="2765"/>
            </a:xfrm>
            <a:prstGeom prst="rect">
              <a:avLst/>
            </a:prstGeom>
            <a:noFill/>
          </p:spPr>
        </p:pic>
        <p:sp>
          <p:nvSpPr>
            <p:cNvPr id="48130" name="Text Box 2"/>
            <p:cNvSpPr txBox="1">
              <a:spLocks noChangeArrowheads="1"/>
            </p:cNvSpPr>
            <p:nvPr/>
          </p:nvSpPr>
          <p:spPr bwMode="auto">
            <a:xfrm>
              <a:off x="675" y="173"/>
              <a:ext cx="4953" cy="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66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 щучьему веленью, по моему хотенью хочу, чтобы…….</a:t>
              </a:r>
            </a:p>
          </p:txBody>
        </p:sp>
      </p:grpSp>
      <p:sp>
        <p:nvSpPr>
          <p:cNvPr id="48132" name="Содержимое 2"/>
          <p:cNvSpPr>
            <a:spLocks noGrp="1"/>
          </p:cNvSpPr>
          <p:nvPr>
            <p:ph idx="1"/>
          </p:nvPr>
        </p:nvSpPr>
        <p:spPr>
          <a:xfrm>
            <a:off x="1428750" y="1357313"/>
            <a:ext cx="7497763" cy="4800600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3076" name="Picture 4" descr="D:\Мои документы\Мои рисунки\Анимация\Gif-anim\а-gif\шки\дники\подарки\b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2500313"/>
            <a:ext cx="32861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fishing.ucoz.ru/RaznoeKartinki/pike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51438" y="3249613"/>
            <a:ext cx="4048125" cy="36941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Мои рисунки\картинки детские\b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143125"/>
            <a:ext cx="8143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7363" y="-238125"/>
            <a:ext cx="9259888" cy="33051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079500" y="12700"/>
            <a:ext cx="7912100" cy="4005263"/>
            <a:chOff x="680" y="8"/>
            <a:chExt cx="4984" cy="2523"/>
          </a:xfrm>
        </p:grpSpPr>
        <p:pic>
          <p:nvPicPr>
            <p:cNvPr id="19457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0" y="8"/>
              <a:ext cx="4984" cy="2523"/>
            </a:xfrm>
            <a:prstGeom prst="rect">
              <a:avLst/>
            </a:prstGeom>
            <a:noFill/>
          </p:spPr>
        </p:pic>
        <p:sp>
          <p:nvSpPr>
            <p:cNvPr id="19458" name="Text Box 2"/>
            <p:cNvSpPr txBox="1">
              <a:spLocks noChangeArrowheads="1"/>
            </p:cNvSpPr>
            <p:nvPr/>
          </p:nvSpPr>
          <p:spPr bwMode="auto">
            <a:xfrm>
              <a:off x="720" y="173"/>
              <a:ext cx="4908" cy="2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60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Всё разведать, </a:t>
              </a:r>
              <a:br>
                <a:rPr lang="ru-RU" sz="60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60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всё узнать, лёгких тропок не искать.</a:t>
              </a:r>
              <a:br>
                <a:rPr lang="ru-RU" sz="60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ru-RU" sz="6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4000500"/>
            <a:ext cx="3143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Разминка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4500563"/>
            <a:ext cx="4697412" cy="20716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опушка</a:t>
            </a:r>
          </a:p>
          <a:p>
            <a:pPr algn="ctr">
              <a:buFont typeface="Wingdings" pitchFamily="2" charset="2"/>
              <a:buNone/>
            </a:pPr>
            <a:r>
              <a:rPr lang="ru-RU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аллея</a:t>
            </a:r>
          </a:p>
          <a:p>
            <a:pPr algn="ctr">
              <a:buFont typeface="Wingdings" pitchFamily="2" charset="2"/>
              <a:buNone/>
            </a:pPr>
            <a:r>
              <a:rPr lang="ru-RU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проталинка</a:t>
            </a:r>
          </a:p>
          <a:p>
            <a:endParaRPr lang="ru-RU" sz="4800" smtClean="0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71550" y="1916113"/>
            <a:ext cx="54006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indent="-74295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Как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называется густой лес,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заросли?</a:t>
            </a:r>
          </a:p>
          <a:p>
            <a:pPr marL="914400" indent="-9144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чаща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rc_mi" descr="https://encrypted-tbn1.gstatic.com/images?q=tbn:ANd9GcQjRSut70Hr4Nel2mk56823shU0bTjxA-q5fsgr-_nzPjCbwWnqqg"/>
          <p:cNvPicPr>
            <a:picLocks noGrp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7125" y="2822575"/>
            <a:ext cx="4262438" cy="412115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Разминка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4438" y="2857500"/>
            <a:ext cx="7608887" cy="1428750"/>
          </a:xfrm>
        </p:spPr>
        <p:txBody>
          <a:bodyPr>
            <a:normAutofit fontScale="62500" lnSpcReduction="20000"/>
          </a:bodyPr>
          <a:lstStyle/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7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</a:t>
            </a: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7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</a:t>
            </a: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5200" b="1" dirty="0" smtClean="0">
              <a:solidFill>
                <a:srgbClr val="002060"/>
              </a:solidFill>
            </a:endParaRP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5200" b="1" dirty="0" smtClean="0">
              <a:solidFill>
                <a:srgbClr val="002060"/>
              </a:solidFill>
            </a:endParaRP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5200" b="1" dirty="0" smtClean="0">
              <a:solidFill>
                <a:srgbClr val="002060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285875" y="4643438"/>
            <a:ext cx="75438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285875" y="4071938"/>
            <a:ext cx="75438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ru-RU" sz="4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042988" y="1857375"/>
            <a:ext cx="7608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2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Какую форму имеет планета Земля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irc_mi" descr="http://home.lu.lv/%7Eiga/earth_moon.jpg"/>
          <p:cNvPicPr>
            <a:picLocks noGrp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97300" y="2676525"/>
            <a:ext cx="5114925" cy="4052888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Разминка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250" y="3214688"/>
            <a:ext cx="6673850" cy="12144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комара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042988" y="1928813"/>
            <a:ext cx="66738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3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кого не превращался князь Гвидон?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971550" y="3789363"/>
            <a:ext cx="66738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щуку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ru-RU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971550" y="4429125"/>
            <a:ext cx="6673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шмеля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муху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irc_mi" descr="http://fishing.ucoz.ru/RaznoeKartinki/pike.jpg"/>
          <p:cNvPicPr>
            <a:picLocks noGrp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10150" y="2749550"/>
            <a:ext cx="3975100" cy="39798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3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Разминка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85938"/>
            <a:ext cx="6673850" cy="4738687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животные не водятся в наших лесах?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042988" y="2636838"/>
            <a:ext cx="75438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зайцы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лисы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белки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042988" y="5214938"/>
            <a:ext cx="75438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жирафы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rc_mi" descr="http://upload.wikimedia.org/wikipedia/commons/thumb/9/9f/Giraffe_standing.jpg/265px-Giraffe_standing.jpg"/>
          <p:cNvPicPr>
            <a:picLocks noGrp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7550" y="3108325"/>
            <a:ext cx="3402013" cy="38354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Разминка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0125" y="2214563"/>
            <a:ext cx="7319963" cy="4071937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Какая из этих птиц умеет летать?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042988" y="3429000"/>
            <a:ext cx="7543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пингвин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страус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042988" y="4643438"/>
            <a:ext cx="3743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щурок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042988" y="5143500"/>
            <a:ext cx="7543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курица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320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irc_mi" descr="https://encrypted-tbn1.gstatic.com/images?q=tbn:ANd9GcRTnVS_HXdzsEZcVpwQ65ADZD8vYgJ21WK31nXiHSXlGOzEVX8n"/>
          <p:cNvPicPr>
            <a:picLocks noGrp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10150" y="2962275"/>
            <a:ext cx="3975100" cy="398145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646113" y="-36513"/>
            <a:ext cx="8974137" cy="3267076"/>
            <a:chOff x="407" y="-23"/>
            <a:chExt cx="5653" cy="2058"/>
          </a:xfrm>
        </p:grpSpPr>
        <p:pic>
          <p:nvPicPr>
            <p:cNvPr id="25601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" y="-23"/>
              <a:ext cx="5653" cy="2058"/>
            </a:xfrm>
            <a:prstGeom prst="rect">
              <a:avLst/>
            </a:prstGeom>
            <a:noFill/>
          </p:spPr>
        </p:pic>
        <p:sp>
          <p:nvSpPr>
            <p:cNvPr id="25602" name="Text Box 2"/>
            <p:cNvSpPr txBox="1">
              <a:spLocks noChangeArrowheads="1"/>
            </p:cNvSpPr>
            <p:nvPr/>
          </p:nvSpPr>
          <p:spPr bwMode="auto">
            <a:xfrm>
              <a:off x="765" y="0"/>
              <a:ext cx="4863" cy="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7200" b="1">
                  <a:solidFill>
                    <a:srgbClr val="57231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Чаща, шар, щука, жираф, щурок.</a:t>
              </a:r>
            </a:p>
          </p:txBody>
        </p:sp>
      </p:grp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1377950" y="3249613"/>
            <a:ext cx="7613650" cy="4541837"/>
            <a:chOff x="868" y="2047"/>
            <a:chExt cx="4796" cy="2861"/>
          </a:xfrm>
        </p:grpSpPr>
        <p:pic>
          <p:nvPicPr>
            <p:cNvPr id="25604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8" y="2047"/>
              <a:ext cx="4796" cy="2861"/>
            </a:xfrm>
            <a:prstGeom prst="rect">
              <a:avLst/>
            </a:prstGeom>
            <a:noFill/>
          </p:spPr>
        </p:pic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904" y="2070"/>
              <a:ext cx="4724" cy="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65125" indent="-282575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endParaRPr lang="ru-RU" sz="3200">
                <a:latin typeface="Corbel" pitchFamily="34" charset="0"/>
              </a:endParaRPr>
            </a:p>
            <a:p>
              <a:pPr marL="639763" lvl="1" indent="-236538" algn="ctr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</a:pPr>
              <a:r>
                <a:rPr lang="ru-RU" sz="72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ЩУРОК ?</a:t>
              </a:r>
            </a:p>
            <a:p>
              <a:pPr marL="365125" indent="-282575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endParaRPr lang="ru-RU" sz="3200">
                <a:latin typeface="Corbel" pitchFamily="34" charset="0"/>
              </a:endParaRPr>
            </a:p>
            <a:p>
              <a:pPr marL="365125" indent="-282575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endParaRPr lang="ru-RU" sz="3200">
                <a:latin typeface="Corbel" pitchFamily="34" charset="0"/>
              </a:endParaRPr>
            </a:p>
            <a:p>
              <a:pPr marL="365125" indent="-282575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endParaRPr lang="ru-RU" sz="3200">
                <a:latin typeface="Corbel" pitchFamily="34" charset="0"/>
              </a:endParaRPr>
            </a:p>
            <a:p>
              <a:pPr marL="365125" indent="-282575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endParaRPr lang="ru-RU" sz="3200">
                <a:latin typeface="Corbel" pitchFamily="34" charset="0"/>
              </a:endParaRP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867</TotalTime>
  <Words>274</Words>
  <PresentationFormat>Экран (4:3)</PresentationFormat>
  <Paragraphs>135</Paragraphs>
  <Slides>27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10</vt:i4>
      </vt:variant>
      <vt:variant>
        <vt:lpstr>Заголовки слайдов</vt:lpstr>
      </vt:variant>
      <vt:variant>
        <vt:i4>27</vt:i4>
      </vt:variant>
    </vt:vector>
  </HeadingPairs>
  <TitlesOfParts>
    <vt:vector size="46" baseType="lpstr">
      <vt:lpstr>Corbel</vt:lpstr>
      <vt:lpstr>Arial</vt:lpstr>
      <vt:lpstr>Wingdings 2</vt:lpstr>
      <vt:lpstr>Verdana</vt:lpstr>
      <vt:lpstr>Calibri</vt:lpstr>
      <vt:lpstr>Gill Sans MT</vt:lpstr>
      <vt:lpstr>Times New Roman</vt:lpstr>
      <vt:lpstr>Arial Black</vt:lpstr>
      <vt:lpstr>Wingdings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чАйка </vt:lpstr>
      <vt:lpstr>ёрш_к </vt:lpstr>
      <vt:lpstr>Слайд 20</vt:lpstr>
      <vt:lpstr>Слайд 21</vt:lpstr>
      <vt:lpstr>живот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русского языка</dc:title>
  <cp:lastModifiedBy>User</cp:lastModifiedBy>
  <cp:revision>90</cp:revision>
  <dcterms:modified xsi:type="dcterms:W3CDTF">2013-06-24T20:34:48Z</dcterms:modified>
</cp:coreProperties>
</file>