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5050"/>
    <a:srgbClr val="A0A9BC"/>
    <a:srgbClr val="9DA7B9"/>
    <a:srgbClr val="0F0FB1"/>
    <a:srgbClr val="7209FF"/>
    <a:srgbClr val="FF0066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 varScale="1">
        <p:scale>
          <a:sx n="77" d="100"/>
          <a:sy n="77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AB55-4F80-4B39-BF17-464654A95E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20B7-4409-4F27-8DA1-BE25E33CB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520B7-4409-4F27-8DA1-BE25E33CB1B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718C-245C-467C-9CE7-014AF718079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9923-0636-4501-902D-DAEF6CAB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astavka-germaniya-big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            </a:t>
            </a:r>
            <a:r>
              <a:rPr lang="de-DE" sz="4400" dirty="0" smtClean="0">
                <a:solidFill>
                  <a:srgbClr val="FFFF00"/>
                </a:solidFill>
              </a:rPr>
              <a:t>Präsentation zum Thema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„Deutsche Nation im Wandel der Zeit“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сергей\Germania Marienplat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899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bg2">
                    <a:lumMod val="90000"/>
                  </a:schemeClr>
                </a:solidFill>
              </a:rPr>
              <a:t>Das Panorama von München</a:t>
            </a:r>
            <a:endParaRPr lang="ru-RU" sz="4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сергей\germany_050120101747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0"/>
            <a:ext cx="4326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</a:rPr>
              <a:t>Dresdner Zwinger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сергей\goethe-und-schil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0"/>
            <a:ext cx="57150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7821488"/>
            <a:ext cx="7033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</a:rPr>
              <a:t>Das Goethe-Schiller-Denkmal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0"/>
            <a:ext cx="823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002060"/>
                </a:solidFill>
              </a:rPr>
              <a:t>Das Nationaltheater in Weimar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сергей\german04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021288"/>
            <a:ext cx="6606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C000"/>
                </a:solidFill>
              </a:rPr>
              <a:t>Das Stadtschloss in Weimar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сергей\gutenberg-pamyatnik-strasburg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"/>
            <a:ext cx="59766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6088559"/>
            <a:ext cx="672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0070C0"/>
                </a:solidFill>
              </a:rPr>
              <a:t>Der Erfinder des Buchdrucks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сергей\Nemecko-katedrala-v-Koline-nad-Rynem_tn_800x600_bcgffffff_1235653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572141"/>
            <a:ext cx="740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</a:rPr>
              <a:t>Der weltberühmte Kölner Dom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сергей\post-1233053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57826"/>
            <a:ext cx="9233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</a:rPr>
              <a:t>Die mittelalterliche Burg von Nürnberg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сергей\Museumsinsel am Abe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</a:rPr>
              <a:t>Die Museumsinsel in Berlin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D:\сергей\potsd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589240"/>
            <a:ext cx="8022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</a:rPr>
              <a:t>Das Schloss </a:t>
            </a:r>
            <a:r>
              <a:rPr lang="de-DE" sz="4400" dirty="0" err="1" smtClean="0">
                <a:solidFill>
                  <a:srgbClr val="FFFF00"/>
                </a:solidFill>
              </a:rPr>
              <a:t>Sans</a:t>
            </a:r>
            <a:r>
              <a:rPr lang="de-DE" sz="4400" dirty="0" smtClean="0">
                <a:solidFill>
                  <a:srgbClr val="FFFF00"/>
                </a:solidFill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</a:rPr>
              <a:t>Souci</a:t>
            </a:r>
            <a:r>
              <a:rPr lang="de-DE" sz="4400" dirty="0" smtClean="0">
                <a:solidFill>
                  <a:srgbClr val="FFFF00"/>
                </a:solidFill>
              </a:rPr>
              <a:t> in Potsdam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сергей\rhepfalz-moselschleife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0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002060"/>
                </a:solidFill>
              </a:rPr>
              <a:t>Die Moselschleife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ргей\0c1be6f32add4277f13978c4fbf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197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088559"/>
            <a:ext cx="7887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B0F0"/>
                </a:solidFill>
              </a:rPr>
              <a:t>Völkerschlachtdenkmal in Leipzig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сергей\skyline_j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7709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</a:rPr>
              <a:t>Das Universitätskomplex in Jena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сергей\tri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642918"/>
            <a:ext cx="4401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A0A9BC"/>
                </a:solidFill>
              </a:rPr>
              <a:t>Trier,</a:t>
            </a:r>
            <a:r>
              <a:rPr lang="ru-RU" sz="4400" dirty="0" smtClean="0">
                <a:solidFill>
                  <a:srgbClr val="A0A9BC"/>
                </a:solidFill>
              </a:rPr>
              <a:t> </a:t>
            </a:r>
            <a:r>
              <a:rPr lang="de-DE" sz="4400" dirty="0" smtClean="0">
                <a:solidFill>
                  <a:srgbClr val="A0A9BC"/>
                </a:solidFill>
              </a:rPr>
              <a:t>Rathausplatz</a:t>
            </a:r>
            <a:endParaRPr lang="ru-RU" sz="4400" dirty="0">
              <a:solidFill>
                <a:srgbClr val="A0A9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сергей\tumblr_lcw6rpzymv1qdcki9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929330"/>
            <a:ext cx="683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Schloss Neuschwanstein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сергей\800px-Ffm-skyline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45224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002060"/>
                </a:solidFill>
              </a:rPr>
              <a:t>Deutsche Finanzmetropole       Frankfurt am Main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сергей\0_6700a_71d2c2f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866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</a:rPr>
              <a:t>Hamburg,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de-DE" sz="4400" dirty="0" smtClean="0">
                <a:solidFill>
                  <a:srgbClr val="C00000"/>
                </a:solidFill>
              </a:rPr>
              <a:t>das </a:t>
            </a:r>
            <a:r>
              <a:rPr lang="de-DE" sz="4400" dirty="0" err="1" smtClean="0">
                <a:solidFill>
                  <a:srgbClr val="C00000"/>
                </a:solidFill>
              </a:rPr>
              <a:t>Seetor</a:t>
            </a:r>
            <a:r>
              <a:rPr lang="de-DE" sz="4400" dirty="0" smtClean="0">
                <a:solidFill>
                  <a:srgbClr val="C00000"/>
                </a:solidFill>
              </a:rPr>
              <a:t> Deutschlands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сергей\0_85c07_682afb5e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088559"/>
            <a:ext cx="6928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002060"/>
                </a:solidFill>
              </a:rPr>
              <a:t>Die Bremer Stadtmusikanten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Lucas Cranach der Ältere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0_62570_23714dfc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4355975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2780928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>Wirkte in Weimar,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</a:rPr>
              <a:t>malte</a:t>
            </a:r>
          </a:p>
          <a:p>
            <a:r>
              <a:rPr lang="de-DE" sz="2400" b="1" dirty="0" smtClean="0">
                <a:solidFill>
                  <a:srgbClr val="00B050"/>
                </a:solidFill>
              </a:rPr>
              <a:t>meistens biblische Szenen.</a:t>
            </a:r>
          </a:p>
          <a:p>
            <a:r>
              <a:rPr lang="de-DE" sz="2400" b="1" dirty="0" smtClean="0">
                <a:solidFill>
                  <a:srgbClr val="00B050"/>
                </a:solidFill>
              </a:rPr>
              <a:t>Seine Gemälde schmücken</a:t>
            </a:r>
          </a:p>
          <a:p>
            <a:r>
              <a:rPr lang="de-DE" sz="2400" b="1" dirty="0" smtClean="0">
                <a:solidFill>
                  <a:srgbClr val="00B050"/>
                </a:solidFill>
              </a:rPr>
              <a:t>viele Altäre in deutschen Kirchen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</a:rPr>
              <a:t>Robert Koch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RobertKoch_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56792"/>
            <a:ext cx="3316596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2348880"/>
            <a:ext cx="4552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Deutscher Arzt und Mikrobiologe,</a:t>
            </a:r>
          </a:p>
          <a:p>
            <a:r>
              <a:rPr lang="de-DE" sz="2800" b="1" dirty="0" smtClean="0">
                <a:solidFill>
                  <a:srgbClr val="FF0000"/>
                </a:solidFill>
              </a:rPr>
              <a:t>Entdeckte die Erreger von Cholera</a:t>
            </a:r>
          </a:p>
          <a:p>
            <a:r>
              <a:rPr lang="de-DE" sz="2800" b="1" dirty="0" smtClean="0">
                <a:solidFill>
                  <a:srgbClr val="FF0000"/>
                </a:solidFill>
              </a:rPr>
              <a:t>und Tuberkulose,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Nobelpreisträger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Richard  Wagner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RichardWagner1.jp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9408"/>
            <a:ext cx="4499992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786058"/>
            <a:ext cx="46850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B050"/>
                </a:solidFill>
              </a:rPr>
              <a:t>Autor der heroischen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Musikdramen “Tannhäuser“,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„Tristan“ und „Isolde“,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smtClean="0">
                <a:solidFill>
                  <a:srgbClr val="00B050"/>
                </a:solidFill>
              </a:rPr>
              <a:t>“Lohen-</a:t>
            </a:r>
          </a:p>
          <a:p>
            <a:r>
              <a:rPr lang="de-DE" sz="2800" dirty="0" err="1" smtClean="0">
                <a:solidFill>
                  <a:srgbClr val="00B050"/>
                </a:solidFill>
              </a:rPr>
              <a:t>grin</a:t>
            </a:r>
            <a:r>
              <a:rPr lang="de-DE" sz="2800" dirty="0" smtClean="0">
                <a:solidFill>
                  <a:srgbClr val="00B050"/>
                </a:solidFill>
              </a:rPr>
              <a:t>“ usw. 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Langjährige Freundschaft mit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dem  bayerischem König</a:t>
            </a:r>
          </a:p>
          <a:p>
            <a:r>
              <a:rPr lang="de-DE" sz="2800" dirty="0" smtClean="0">
                <a:solidFill>
                  <a:srgbClr val="00B050"/>
                </a:solidFill>
              </a:rPr>
              <a:t>Ludwig II. ,der ihn förderte.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</a:rPr>
              <a:t>Wilhelm Konrad Röntgen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F:\reontg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84784"/>
            <a:ext cx="3364433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1412776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66"/>
                </a:solidFill>
              </a:rPr>
              <a:t>Entdeckte X-Strahlen, die alle Stoffe durchleuchten könnten. Seine Entdeckung spielt eine wichtige Rolle in der medizinischen und technischen Diagnostik</a:t>
            </a:r>
            <a:r>
              <a:rPr lang="de-DE" sz="3600" dirty="0" smtClean="0">
                <a:solidFill>
                  <a:srgbClr val="FF0066"/>
                </a:solidFill>
              </a:rPr>
              <a:t>.</a:t>
            </a:r>
          </a:p>
          <a:p>
            <a:r>
              <a:rPr lang="de-DE" sz="3600" b="1" dirty="0" smtClean="0">
                <a:solidFill>
                  <a:srgbClr val="FF0066"/>
                </a:solidFill>
              </a:rPr>
              <a:t>Nobelpreisträger.</a:t>
            </a:r>
          </a:p>
          <a:p>
            <a:endParaRPr lang="de-DE" sz="36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6143644"/>
            <a:ext cx="542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Porta Nigra in Trier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Trier_Porta_Nigra_BW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26877" y="0"/>
            <a:ext cx="9470877" cy="6858000"/>
          </a:xfrm>
        </p:spPr>
      </p:pic>
      <p:sp>
        <p:nvSpPr>
          <p:cNvPr id="8" name="TextBox 7"/>
          <p:cNvSpPr txBox="1"/>
          <p:nvPr/>
        </p:nvSpPr>
        <p:spPr>
          <a:xfrm>
            <a:off x="1907704" y="602128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Porta Nigra in Trier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FF0066"/>
                </a:solidFill>
              </a:rPr>
              <a:t>Martin Luther</a:t>
            </a:r>
            <a:endParaRPr lang="ru-RU" sz="4800" b="1" dirty="0">
              <a:solidFill>
                <a:srgbClr val="FF0066"/>
              </a:solidFill>
            </a:endParaRPr>
          </a:p>
        </p:txBody>
      </p:sp>
      <p:pic>
        <p:nvPicPr>
          <p:cNvPr id="5122" name="Picture 2" descr="F:\martin_luther2_cranac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5392"/>
            <a:ext cx="4283968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1412776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B050"/>
                </a:solidFill>
              </a:rPr>
              <a:t>Deutscher Reformator,</a:t>
            </a:r>
          </a:p>
          <a:p>
            <a:r>
              <a:rPr lang="de-DE" sz="3600" dirty="0" smtClean="0">
                <a:solidFill>
                  <a:srgbClr val="00B050"/>
                </a:solidFill>
              </a:rPr>
              <a:t>Theologe. Auf der Wart-</a:t>
            </a:r>
          </a:p>
          <a:p>
            <a:r>
              <a:rPr lang="de-DE" sz="3600" dirty="0" err="1" smtClean="0">
                <a:solidFill>
                  <a:srgbClr val="00B050"/>
                </a:solidFill>
              </a:rPr>
              <a:t>burg</a:t>
            </a:r>
            <a:r>
              <a:rPr lang="de-DE" sz="3600" dirty="0" smtClean="0">
                <a:solidFill>
                  <a:srgbClr val="00B050"/>
                </a:solidFill>
              </a:rPr>
              <a:t> übersetzte die Bibel</a:t>
            </a:r>
          </a:p>
          <a:p>
            <a:r>
              <a:rPr lang="de-DE" sz="3600" dirty="0" smtClean="0">
                <a:solidFill>
                  <a:srgbClr val="00B050"/>
                </a:solidFill>
              </a:rPr>
              <a:t>ins Deutsche. Mit sei-</a:t>
            </a:r>
          </a:p>
          <a:p>
            <a:r>
              <a:rPr lang="de-DE" sz="3600" dirty="0" err="1" smtClean="0">
                <a:solidFill>
                  <a:srgbClr val="00B050"/>
                </a:solidFill>
              </a:rPr>
              <a:t>nen</a:t>
            </a:r>
            <a:r>
              <a:rPr lang="de-DE" sz="3600" dirty="0" smtClean="0">
                <a:solidFill>
                  <a:srgbClr val="00B050"/>
                </a:solidFill>
              </a:rPr>
              <a:t> 95 Thesen trat er</a:t>
            </a:r>
          </a:p>
          <a:p>
            <a:r>
              <a:rPr lang="de-DE" sz="3600" dirty="0" smtClean="0">
                <a:solidFill>
                  <a:srgbClr val="00B050"/>
                </a:solidFill>
              </a:rPr>
              <a:t>gegen den Papst auf.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</a:rPr>
              <a:t>Ludwig van Beethoven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F:\ludwid-van-beethov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67944" cy="54452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1412776"/>
            <a:ext cx="51764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Hervorragender deutscher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Musiker.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Komponierte leiden-</a:t>
            </a:r>
          </a:p>
          <a:p>
            <a:r>
              <a:rPr lang="de-DE" sz="3200" dirty="0" err="1" smtClean="0">
                <a:solidFill>
                  <a:srgbClr val="FF0000"/>
                </a:solidFill>
              </a:rPr>
              <a:t>schaftliche</a:t>
            </a:r>
            <a:r>
              <a:rPr lang="de-DE" sz="3200" dirty="0" smtClean="0">
                <a:solidFill>
                  <a:srgbClr val="FF0000"/>
                </a:solidFill>
              </a:rPr>
              <a:t> Musik. Taub </a:t>
            </a:r>
            <a:r>
              <a:rPr lang="de-DE" sz="3200" dirty="0" err="1" smtClean="0">
                <a:solidFill>
                  <a:srgbClr val="FF0000"/>
                </a:solidFill>
              </a:rPr>
              <a:t>ge</a:t>
            </a:r>
            <a:r>
              <a:rPr lang="de-DE" sz="32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worden,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schrieb seine Meisterwerke weiter.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Autor von über 40 Sinfonien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und Sonaten.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Begraben in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Wien.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Johann Gutenberg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gutenberg-pamyatnik-strasburg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800"/>
            <a:ext cx="3294357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2492896"/>
            <a:ext cx="41537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/>
                </a:solidFill>
              </a:rPr>
              <a:t>Der Mann des zweiten</a:t>
            </a:r>
          </a:p>
          <a:p>
            <a:r>
              <a:rPr lang="de-DE" sz="3200" dirty="0" smtClean="0">
                <a:solidFill>
                  <a:schemeClr val="accent2"/>
                </a:solidFill>
              </a:rPr>
              <a:t>Jahrtausends.</a:t>
            </a:r>
          </a:p>
          <a:p>
            <a:r>
              <a:rPr lang="de-DE" sz="3200" dirty="0" smtClean="0">
                <a:solidFill>
                  <a:schemeClr val="accent2"/>
                </a:solidFill>
              </a:rPr>
              <a:t>Die Erfindung der Buch-</a:t>
            </a:r>
          </a:p>
          <a:p>
            <a:r>
              <a:rPr lang="de-DE" sz="3200" dirty="0" smtClean="0">
                <a:solidFill>
                  <a:schemeClr val="accent2"/>
                </a:solidFill>
              </a:rPr>
              <a:t>druckkunst verbreitete</a:t>
            </a:r>
          </a:p>
          <a:p>
            <a:r>
              <a:rPr lang="de-DE" sz="3200" dirty="0" smtClean="0">
                <a:solidFill>
                  <a:schemeClr val="accent2"/>
                </a:solidFill>
              </a:rPr>
              <a:t>das Wissen und trug</a:t>
            </a:r>
          </a:p>
          <a:p>
            <a:r>
              <a:rPr lang="de-DE" sz="3200" dirty="0" smtClean="0">
                <a:solidFill>
                  <a:schemeClr val="accent2"/>
                </a:solidFill>
              </a:rPr>
              <a:t>dem technischen Fort-</a:t>
            </a:r>
          </a:p>
          <a:p>
            <a:r>
              <a:rPr lang="de-DE" sz="3200" dirty="0" smtClean="0">
                <a:solidFill>
                  <a:schemeClr val="accent2"/>
                </a:solidFill>
              </a:rPr>
              <a:t>schritt bei.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Albert Einstein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einstein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04456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2348880"/>
            <a:ext cx="5309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CC00CC"/>
                </a:solidFill>
              </a:rPr>
              <a:t>Hervorragender Physiker,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Begründer der Relativitäts-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theorie,</a:t>
            </a:r>
            <a:r>
              <a:rPr lang="ru-RU" sz="3200" dirty="0" smtClean="0">
                <a:solidFill>
                  <a:srgbClr val="CC00CC"/>
                </a:solidFill>
              </a:rPr>
              <a:t> </a:t>
            </a:r>
            <a:r>
              <a:rPr lang="de-DE" sz="3200" dirty="0" smtClean="0">
                <a:solidFill>
                  <a:srgbClr val="CC00CC"/>
                </a:solidFill>
              </a:rPr>
              <a:t>Nobelpreisträger.</a:t>
            </a:r>
            <a:endParaRPr lang="ru-RU" sz="32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/>
                </a:solidFill>
              </a:rPr>
              <a:t>Carl der Große </a:t>
            </a:r>
            <a:r>
              <a:rPr lang="ru-RU" b="1" dirty="0" smtClean="0">
                <a:solidFill>
                  <a:schemeClr val="accent2"/>
                </a:solidFill>
              </a:rPr>
              <a:t>(</a:t>
            </a:r>
            <a:r>
              <a:rPr lang="de-DE" b="1" dirty="0" smtClean="0">
                <a:solidFill>
                  <a:schemeClr val="accent2"/>
                </a:solidFill>
              </a:rPr>
              <a:t>742-814</a:t>
            </a:r>
            <a:r>
              <a:rPr lang="ru-RU" b="1" dirty="0" smtClean="0">
                <a:solidFill>
                  <a:schemeClr val="accent2"/>
                </a:solidFill>
              </a:rPr>
              <a:t>)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F:\Charlemagne-Dür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004048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2420888"/>
            <a:ext cx="37698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</a:rPr>
              <a:t>Gründete das Reich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der Franken. Gab den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Anfang der </a:t>
            </a:r>
            <a:r>
              <a:rPr lang="de-DE" sz="3200" dirty="0" err="1" smtClean="0">
                <a:solidFill>
                  <a:srgbClr val="C00000"/>
                </a:solidFill>
              </a:rPr>
              <a:t>histori</a:t>
            </a:r>
            <a:r>
              <a:rPr lang="de-DE" sz="3200" dirty="0" smtClean="0">
                <a:solidFill>
                  <a:srgbClr val="C00000"/>
                </a:solidFill>
              </a:rPr>
              <a:t>-</a:t>
            </a:r>
          </a:p>
          <a:p>
            <a:r>
              <a:rPr lang="de-DE" sz="3200" dirty="0" err="1" smtClean="0">
                <a:solidFill>
                  <a:srgbClr val="C00000"/>
                </a:solidFill>
              </a:rPr>
              <a:t>schen</a:t>
            </a:r>
            <a:r>
              <a:rPr lang="de-DE" sz="3200" dirty="0" smtClean="0">
                <a:solidFill>
                  <a:srgbClr val="C00000"/>
                </a:solidFill>
              </a:rPr>
              <a:t> Bildung der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deutschen Nation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de-DE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Johann Sebastian Bach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F:\2122563982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1"/>
            <a:ext cx="4716016" cy="56612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1268760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F0FB1"/>
                </a:solidFill>
              </a:rPr>
              <a:t>Hervorragender Orgel-</a:t>
            </a:r>
          </a:p>
          <a:p>
            <a:r>
              <a:rPr lang="de-DE" sz="3200" dirty="0" smtClean="0">
                <a:solidFill>
                  <a:srgbClr val="0F0FB1"/>
                </a:solidFill>
              </a:rPr>
              <a:t>spieler und Komponist.</a:t>
            </a:r>
          </a:p>
          <a:p>
            <a:r>
              <a:rPr lang="de-DE" sz="3200" dirty="0" smtClean="0">
                <a:solidFill>
                  <a:srgbClr val="0F0FB1"/>
                </a:solidFill>
              </a:rPr>
              <a:t>Autor vieler Fugen und </a:t>
            </a:r>
            <a:r>
              <a:rPr lang="de-DE" sz="3200" dirty="0" err="1" smtClean="0">
                <a:solidFill>
                  <a:srgbClr val="0F0FB1"/>
                </a:solidFill>
              </a:rPr>
              <a:t>Tokatten</a:t>
            </a:r>
            <a:r>
              <a:rPr lang="de-DE" sz="3200" dirty="0" smtClean="0">
                <a:solidFill>
                  <a:srgbClr val="0F0FB1"/>
                </a:solidFill>
              </a:rPr>
              <a:t>. Leitete den</a:t>
            </a:r>
          </a:p>
          <a:p>
            <a:r>
              <a:rPr lang="de-DE" sz="3200" dirty="0" smtClean="0">
                <a:solidFill>
                  <a:srgbClr val="0F0FB1"/>
                </a:solidFill>
              </a:rPr>
              <a:t>Knabenchor der Tho-</a:t>
            </a:r>
          </a:p>
          <a:p>
            <a:r>
              <a:rPr lang="de-DE" sz="3200" dirty="0" smtClean="0">
                <a:solidFill>
                  <a:srgbClr val="0F0FB1"/>
                </a:solidFill>
              </a:rPr>
              <a:t>mas-Kirche zu Leipzig.</a:t>
            </a:r>
          </a:p>
          <a:p>
            <a:endParaRPr lang="ru-RU" sz="3200" dirty="0">
              <a:solidFill>
                <a:srgbClr val="0F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August der Starke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1232836936_pc_august_2_moc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4067944" cy="5661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2276872"/>
            <a:ext cx="5254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König von Sachsen und Polen</a:t>
            </a:r>
          </a:p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Baute Dresden zu seiner Re-</a:t>
            </a:r>
          </a:p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sidenz. Sammelte Kunstschät-ze für Dresdner Museen.</a:t>
            </a:r>
          </a:p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Unter seiner Macht wurde</a:t>
            </a:r>
          </a:p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Sachsen stark. Dazu trugen</a:t>
            </a:r>
          </a:p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viele Silbergruben und Por-</a:t>
            </a:r>
          </a:p>
          <a:p>
            <a:r>
              <a:rPr lang="de-DE" sz="3200" dirty="0" smtClean="0">
                <a:solidFill>
                  <a:schemeClr val="bg2">
                    <a:lumMod val="50000"/>
                  </a:schemeClr>
                </a:solidFill>
              </a:rPr>
              <a:t>zellan bei.</a:t>
            </a:r>
          </a:p>
          <a:p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F0FB1"/>
                </a:solidFill>
              </a:rPr>
              <a:t>Friedrich Schiller</a:t>
            </a:r>
            <a:endParaRPr lang="ru-RU" b="1" dirty="0">
              <a:solidFill>
                <a:srgbClr val="0F0FB1"/>
              </a:solidFill>
            </a:endParaRPr>
          </a:p>
        </p:txBody>
      </p:sp>
      <p:pic>
        <p:nvPicPr>
          <p:cNvPr id="12290" name="Picture 2" descr="F:\65992748_shille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4427984" cy="5661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340768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Dichter und Historiker,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Autor von „Räubern“,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„Maria Stuart“,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„Kabale“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de-DE" sz="3200" dirty="0" smtClean="0">
              <a:solidFill>
                <a:srgbClr val="FF0000"/>
              </a:solidFill>
            </a:endParaRPr>
          </a:p>
          <a:p>
            <a:r>
              <a:rPr lang="de-DE" sz="3200" dirty="0" smtClean="0">
                <a:solidFill>
                  <a:srgbClr val="FF0000"/>
                </a:solidFill>
              </a:rPr>
              <a:t>und „Liebe“,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“Jungfrau von Orleans“. 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Zusammen mit seinem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Freund J.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W.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Goethe gründete das National-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Theater in Weimar.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Johann Wolfgang von Goethe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F:\52860457_87g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536504" cy="5661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700808"/>
            <a:ext cx="45560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CC00CC"/>
                </a:solidFill>
              </a:rPr>
              <a:t>Dichterfürst, Philosoph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und Naturforscher,</a:t>
            </a:r>
            <a:r>
              <a:rPr lang="ru-RU" sz="3200" dirty="0" smtClean="0">
                <a:solidFill>
                  <a:srgbClr val="CC00CC"/>
                </a:solidFill>
              </a:rPr>
              <a:t> </a:t>
            </a:r>
            <a:r>
              <a:rPr lang="de-DE" sz="3200" dirty="0" smtClean="0">
                <a:solidFill>
                  <a:srgbClr val="CC00CC"/>
                </a:solidFill>
              </a:rPr>
              <a:t>Mini-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ster von Thüringen.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Autor von „Faust“,</a:t>
            </a:r>
            <a:r>
              <a:rPr lang="ru-RU" sz="3200" dirty="0" smtClean="0">
                <a:solidFill>
                  <a:srgbClr val="CC00CC"/>
                </a:solidFill>
              </a:rPr>
              <a:t> </a:t>
            </a:r>
            <a:r>
              <a:rPr lang="de-DE" sz="3200" dirty="0" smtClean="0">
                <a:solidFill>
                  <a:srgbClr val="CC00CC"/>
                </a:solidFill>
              </a:rPr>
              <a:t>“Egmont“,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„Wilhelm Meister“.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Als Anerkennung des poe-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tischen Talents Puschkins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schenkte ihm Goethe sei-</a:t>
            </a:r>
          </a:p>
          <a:p>
            <a:r>
              <a:rPr lang="de-DE" sz="3200" dirty="0" smtClean="0">
                <a:solidFill>
                  <a:srgbClr val="CC00CC"/>
                </a:solidFill>
              </a:rPr>
              <a:t>ne Feder.</a:t>
            </a:r>
          </a:p>
          <a:p>
            <a:endParaRPr lang="ru-RU" sz="32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Immanuel  Kant</a:t>
            </a:r>
            <a:endParaRPr lang="ru-RU" dirty="0"/>
          </a:p>
        </p:txBody>
      </p:sp>
      <p:pic>
        <p:nvPicPr>
          <p:cNvPr id="14338" name="Picture 2" descr="F:\46215007_1247326529_k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184575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сергей\800px-Brandenburger_Tor_ab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573325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>
                    <a:lumMod val="65000"/>
                  </a:schemeClr>
                </a:solidFill>
              </a:rPr>
              <a:t>Das Brandenburger Tor</a:t>
            </a:r>
            <a:endParaRPr lang="ru-RU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C00CC"/>
                </a:solidFill>
              </a:rPr>
              <a:t>Albrecht Dürer</a:t>
            </a:r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15362" name="Picture 2" descr="F:\1076684_9b07_1024x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4752528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1071546"/>
            <a:ext cx="38576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F0FB1"/>
                </a:solidFill>
              </a:rPr>
              <a:t>Der berühmte deutsche </a:t>
            </a:r>
          </a:p>
          <a:p>
            <a:r>
              <a:rPr lang="de-DE" sz="2800" b="1" dirty="0" smtClean="0">
                <a:solidFill>
                  <a:srgbClr val="0F0FB1"/>
                </a:solidFill>
              </a:rPr>
              <a:t>Maler und Graphiker.</a:t>
            </a:r>
          </a:p>
          <a:p>
            <a:r>
              <a:rPr lang="de-DE" sz="2800" b="1" dirty="0" smtClean="0">
                <a:solidFill>
                  <a:srgbClr val="0F0FB1"/>
                </a:solidFill>
              </a:rPr>
              <a:t>Über 1000 Zeichnungen</a:t>
            </a:r>
          </a:p>
          <a:p>
            <a:r>
              <a:rPr lang="de-DE" sz="2800" b="1" dirty="0" smtClean="0">
                <a:solidFill>
                  <a:srgbClr val="0F0FB1"/>
                </a:solidFill>
              </a:rPr>
              <a:t>und 400 Kupferstiche.</a:t>
            </a:r>
          </a:p>
          <a:p>
            <a:r>
              <a:rPr lang="de-DE" sz="2800" b="1" dirty="0" smtClean="0">
                <a:solidFill>
                  <a:srgbClr val="0F0FB1"/>
                </a:solidFill>
              </a:rPr>
              <a:t>Seine Gemälde gibt es </a:t>
            </a:r>
          </a:p>
          <a:p>
            <a:r>
              <a:rPr lang="de-DE" sz="2800" b="1" dirty="0" smtClean="0">
                <a:solidFill>
                  <a:srgbClr val="0F0FB1"/>
                </a:solidFill>
              </a:rPr>
              <a:t>in vielen Altären deutscher Kirchen</a:t>
            </a:r>
            <a:r>
              <a:rPr lang="ru-RU" sz="2800" b="1" dirty="0" smtClean="0">
                <a:solidFill>
                  <a:srgbClr val="0F0FB1"/>
                </a:solidFill>
              </a:rPr>
              <a:t>.</a:t>
            </a:r>
            <a:r>
              <a:rPr lang="de-DE" sz="2800" b="1" dirty="0" smtClean="0">
                <a:solidFill>
                  <a:srgbClr val="0F0FB1"/>
                </a:solidFill>
              </a:rPr>
              <a:t>  </a:t>
            </a:r>
            <a:endParaRPr lang="ru-RU" sz="2800" b="1" dirty="0">
              <a:solidFill>
                <a:srgbClr val="0F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ергей\2186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021288"/>
            <a:ext cx="8299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Das neue Palais in Potsdam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сергей\16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-142900"/>
            <a:ext cx="6929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00B050"/>
                </a:solidFill>
              </a:rPr>
              <a:t>Das Goethe-Haus in Weimar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ергей\39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0"/>
            <a:ext cx="57864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1538" y="0"/>
            <a:ext cx="6709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Das Bach-Denkmal in Leipzig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6088559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v</a:t>
            </a:r>
            <a:r>
              <a:rPr lang="de-DE" sz="4400" dirty="0" smtClean="0">
                <a:solidFill>
                  <a:schemeClr val="bg1"/>
                </a:solidFill>
              </a:rPr>
              <a:t>or der Thomas-Kirche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сергей\129431-004-82E53E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327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accent1">
                    <a:lumMod val="50000"/>
                  </a:schemeClr>
                </a:solidFill>
              </a:rPr>
              <a:t>Die Sächsische Schweiz an der Elbe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сергей\deutschesE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404"/>
            <a:ext cx="9144000" cy="7572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88559"/>
            <a:ext cx="6813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Das Deutsche Eck in Koblenz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515</Words>
  <Application>Microsoft Office PowerPoint</Application>
  <PresentationFormat>Экран (4:3)</PresentationFormat>
  <Paragraphs>124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                      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Lucas Cranach der Ältere</vt:lpstr>
      <vt:lpstr>Robert Koch</vt:lpstr>
      <vt:lpstr>Richard  Wagner</vt:lpstr>
      <vt:lpstr>Wilhelm Konrad Röntgen</vt:lpstr>
      <vt:lpstr>Martin Luther</vt:lpstr>
      <vt:lpstr>Ludwig van Beethoven</vt:lpstr>
      <vt:lpstr>Johann Gutenberg</vt:lpstr>
      <vt:lpstr>Albert Einstein</vt:lpstr>
      <vt:lpstr>Carl der Große (742-814)</vt:lpstr>
      <vt:lpstr>Johann Sebastian Bach</vt:lpstr>
      <vt:lpstr>August der Starke</vt:lpstr>
      <vt:lpstr>Friedrich Schiller</vt:lpstr>
      <vt:lpstr>Johann Wolfgang von Goethe</vt:lpstr>
      <vt:lpstr>Immanuel  Kant</vt:lpstr>
      <vt:lpstr>Albrecht Dürer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55</cp:revision>
  <dcterms:created xsi:type="dcterms:W3CDTF">2012-02-06T16:27:58Z</dcterms:created>
  <dcterms:modified xsi:type="dcterms:W3CDTF">2013-07-26T17:09:30Z</dcterms:modified>
</cp:coreProperties>
</file>