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89" r:id="rId3"/>
    <p:sldId id="296" r:id="rId4"/>
    <p:sldId id="260" r:id="rId5"/>
    <p:sldId id="297" r:id="rId6"/>
    <p:sldId id="298" r:id="rId7"/>
    <p:sldId id="261" r:id="rId8"/>
    <p:sldId id="262" r:id="rId9"/>
    <p:sldId id="276" r:id="rId10"/>
    <p:sldId id="277" r:id="rId11"/>
    <p:sldId id="293" r:id="rId12"/>
    <p:sldId id="294" r:id="rId13"/>
    <p:sldId id="291" r:id="rId14"/>
    <p:sldId id="295" r:id="rId15"/>
    <p:sldId id="280" r:id="rId16"/>
    <p:sldId id="281" r:id="rId17"/>
    <p:sldId id="284" r:id="rId18"/>
    <p:sldId id="286" r:id="rId19"/>
    <p:sldId id="283" r:id="rId20"/>
    <p:sldId id="287" r:id="rId21"/>
    <p:sldId id="288" r:id="rId22"/>
    <p:sldId id="26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99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17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0617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8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9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9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9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619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619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619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619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619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619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648F13-2131-4354-AC09-D84BC33634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67413-A33C-4F03-998B-C9B148B708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1BF13-E2EA-482A-93CF-F952DFDD69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72F8-A5B6-44D7-BCB0-A2043B5EF9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DA556-F075-48DD-9BAB-1701A60F39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C72DB-F5E6-4CD3-AC0F-B6AFF5000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BE148-02D2-4335-B534-12F968C242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1DFFC-0D0C-4ED0-B2A2-D4844CBE1C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5E039-9665-463B-8D68-94B0366F38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DBBFF-6563-40AF-B346-313FC60C60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4FF03-7608-40DA-ACE5-6245A9674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15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0515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5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5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5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5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516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51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51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0517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0517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07F97AB-3966-4036-92FC-BD4D3B1F15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51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139825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 </a:t>
            </a:r>
            <a:r>
              <a:rPr lang="ru-RU" sz="4800" b="1">
                <a:latin typeface="Times New Roman" pitchFamily="18" charset="0"/>
              </a:rPr>
              <a:t>Урок физики в 9 классе</a:t>
            </a:r>
            <a:r>
              <a:rPr lang="ru-RU" b="1">
                <a:latin typeface="Times New Roman" pitchFamily="18" charset="0"/>
              </a:rPr>
              <a:t> </a:t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/>
            </a:r>
            <a:br>
              <a:rPr lang="ru-RU" b="1">
                <a:latin typeface="Times New Roman" pitchFamily="18" charset="0"/>
              </a:rPr>
            </a:br>
            <a:r>
              <a:rPr lang="ru-RU" sz="3400">
                <a:latin typeface="Times New Roman" pitchFamily="18" charset="0"/>
              </a:rPr>
              <a:t>МКОУ «Тайчинская СОШ»</a:t>
            </a:r>
            <a:br>
              <a:rPr lang="ru-RU" sz="3400">
                <a:latin typeface="Times New Roman" pitchFamily="18" charset="0"/>
              </a:rPr>
            </a:br>
            <a:r>
              <a:rPr lang="ru-RU" sz="3400">
                <a:latin typeface="Times New Roman" pitchFamily="18" charset="0"/>
              </a:rPr>
              <a:t/>
            </a:r>
            <a:br>
              <a:rPr lang="ru-RU" sz="3400">
                <a:latin typeface="Times New Roman" pitchFamily="18" charset="0"/>
              </a:rPr>
            </a:br>
            <a:r>
              <a:rPr lang="ru-RU" sz="3400">
                <a:latin typeface="Times New Roman" pitchFamily="18" charset="0"/>
              </a:rPr>
              <a:t>Галеева Лилия Мунировна</a:t>
            </a:r>
            <a:r>
              <a:rPr lang="ru-RU" sz="3400" b="1">
                <a:latin typeface="Times New Roman" pitchFamily="18" charset="0"/>
              </a:rPr>
              <a:t> </a:t>
            </a:r>
            <a:br>
              <a:rPr lang="ru-RU" sz="3400" b="1">
                <a:latin typeface="Times New Roman" pitchFamily="18" charset="0"/>
              </a:rPr>
            </a:br>
            <a:r>
              <a:rPr lang="ru-RU" sz="3400">
                <a:latin typeface="Times New Roman" pitchFamily="18" charset="0"/>
              </a:rPr>
              <a:t>учитель физики и математики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Разминочные задачи</a:t>
            </a:r>
          </a:p>
        </p:txBody>
      </p:sp>
      <p:sp>
        <p:nvSpPr>
          <p:cNvPr id="318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569325" cy="5545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700">
                <a:latin typeface="Times New Roman" pitchFamily="18" charset="0"/>
              </a:rPr>
              <a:t>Притягивается ли к Луне человек, стоящий на Земле? К чему он притягивается сильнее: к Луне или к Земле? Притягивается ли Луна к этому человеку?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7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700">
                <a:latin typeface="Times New Roman" pitchFamily="18" charset="0"/>
              </a:rPr>
              <a:t>Как и во сколько раз изменится сила тяготения, если при неизменном расстоянии массы тел возрастут вдвое?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7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700">
                <a:latin typeface="Times New Roman" pitchFamily="18" charset="0"/>
              </a:rPr>
              <a:t>Что притягивает к себе с большей силой: Земля – Луну или Луна – Землю?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7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700">
                <a:latin typeface="Times New Roman" pitchFamily="18" charset="0"/>
              </a:rPr>
              <a:t>Солнце притягивает Луну почти в два раза сильнее, чем Земля. Почему же мы до сих пор “не потеряли” Луну?</a:t>
            </a:r>
            <a:endParaRPr lang="en-US" sz="27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1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9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1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7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1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1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3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1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1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1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  <p:bldP spid="31846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Повторим математику: 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7056438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                </a:t>
            </a:r>
            <a:r>
              <a:rPr lang="ru-RU" sz="4000">
                <a:latin typeface="Times New Roman" pitchFamily="18" charset="0"/>
              </a:rPr>
              <a:t>m        n           m + n </a:t>
            </a:r>
          </a:p>
          <a:p>
            <a:pPr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       10  *   10    =    10</a:t>
            </a:r>
          </a:p>
          <a:p>
            <a:pPr algn="ctr"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                  m        n           m  - n </a:t>
            </a:r>
          </a:p>
          <a:p>
            <a:pPr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       10  /   10    =    10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/>
      <p:bldP spid="3440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Задача </a:t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>с применением наглядности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На столе на штативе на нити висит яблоко массой 100 г. </a:t>
            </a:r>
          </a:p>
          <a:p>
            <a:pPr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С какой силой притягиваются друг к другу Земля и яблоко? </a:t>
            </a:r>
          </a:p>
          <a:p>
            <a:pPr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  Вычислите силу всемирного тяготения.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0" grpId="0"/>
      <p:bldP spid="345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827088" y="836613"/>
            <a:ext cx="7345362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b="1" u="sng">
                <a:latin typeface="Times New Roman" pitchFamily="18" charset="0"/>
              </a:rPr>
              <a:t>Справочные данные</a:t>
            </a:r>
          </a:p>
          <a:p>
            <a:pPr algn="ctr"/>
            <a:endParaRPr lang="ru-RU" sz="4400" b="1" u="sng">
              <a:latin typeface="Times New Roman" pitchFamily="18" charset="0"/>
            </a:endParaRPr>
          </a:p>
          <a:p>
            <a:pPr algn="ctr"/>
            <a:r>
              <a:rPr lang="ru-RU"/>
              <a:t>                                             </a:t>
            </a:r>
            <a:r>
              <a:rPr lang="ru-RU" sz="2000">
                <a:latin typeface="Times New Roman" pitchFamily="18" charset="0"/>
              </a:rPr>
              <a:t>24</a:t>
            </a:r>
            <a:endParaRPr lang="ru-RU" sz="2000" b="1">
              <a:latin typeface="Times New Roman" pitchFamily="18" charset="0"/>
            </a:endParaRPr>
          </a:p>
          <a:p>
            <a:pPr algn="ctr"/>
            <a:r>
              <a:rPr lang="ru-RU" sz="4000">
                <a:latin typeface="Times New Roman" pitchFamily="18" charset="0"/>
              </a:rPr>
              <a:t>Масса Земли – 6*10  кг</a:t>
            </a:r>
          </a:p>
          <a:p>
            <a:pPr algn="ctr"/>
            <a:endParaRPr lang="ru-RU" sz="4000">
              <a:latin typeface="Times New Roman" pitchFamily="18" charset="0"/>
            </a:endParaRPr>
          </a:p>
          <a:p>
            <a:pPr algn="ctr"/>
            <a:r>
              <a:rPr lang="ru-RU" sz="4000">
                <a:latin typeface="Times New Roman" pitchFamily="18" charset="0"/>
              </a:rPr>
              <a:t> Радиус Земли – 6 400 км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Физкультминутка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66"/>
                </a:solidFill>
                <a:latin typeface="Times New Roman" pitchFamily="18" charset="0"/>
              </a:rPr>
              <a:t>Тела падают</a:t>
            </a:r>
            <a:r>
              <a:rPr lang="ru-RU">
                <a:latin typeface="Times New Roman" pitchFamily="18" charset="0"/>
              </a:rPr>
              <a:t>                            </a:t>
            </a:r>
            <a:r>
              <a:rPr lang="ru-RU" i="1">
                <a:latin typeface="Times New Roman" pitchFamily="18" charset="0"/>
              </a:rPr>
              <a:t>(руки – вверх, вниз)</a:t>
            </a:r>
          </a:p>
          <a:p>
            <a:pPr marL="0" indent="0">
              <a:buFont typeface="Wingdings" pitchFamily="2" charset="2"/>
              <a:buNone/>
            </a:pPr>
            <a:endParaRPr lang="ru-RU" sz="1200" i="1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66"/>
                </a:solidFill>
                <a:latin typeface="Times New Roman" pitchFamily="18" charset="0"/>
              </a:rPr>
              <a:t>Приливы и отливы</a:t>
            </a:r>
            <a:r>
              <a:rPr lang="ru-RU">
                <a:latin typeface="Times New Roman" pitchFamily="18" charset="0"/>
              </a:rPr>
              <a:t>            </a:t>
            </a:r>
            <a:r>
              <a:rPr lang="ru-RU" i="1">
                <a:latin typeface="Times New Roman" pitchFamily="18" charset="0"/>
              </a:rPr>
              <a:t>( руки – вправо, влево)</a:t>
            </a:r>
          </a:p>
          <a:p>
            <a:pPr marL="0" indent="0">
              <a:buFont typeface="Wingdings" pitchFamily="2" charset="2"/>
              <a:buNone/>
            </a:pPr>
            <a:endParaRPr lang="ru-RU" sz="120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>
                <a:solidFill>
                  <a:srgbClr val="FFFF66"/>
                </a:solidFill>
                <a:latin typeface="Times New Roman" pitchFamily="18" charset="0"/>
              </a:rPr>
              <a:t>Движение Луны вокруг Земли</a:t>
            </a:r>
            <a:r>
              <a:rPr lang="ru-RU">
                <a:latin typeface="Times New Roman" pitchFamily="18" charset="0"/>
              </a:rPr>
              <a:t>        </a:t>
            </a:r>
          </a:p>
          <a:p>
            <a:pPr marL="0" indent="0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                         </a:t>
            </a:r>
            <a:r>
              <a:rPr lang="ru-RU" i="1">
                <a:latin typeface="Times New Roman" pitchFamily="18" charset="0"/>
              </a:rPr>
              <a:t>(круговые движения руками)</a:t>
            </a:r>
            <a:r>
              <a:rPr lang="ru-RU">
                <a:latin typeface="Times New Roman" pitchFamily="18" charset="0"/>
              </a:rPr>
              <a:t>                                                                                                      </a:t>
            </a:r>
            <a:r>
              <a:rPr lang="ru-RU">
                <a:solidFill>
                  <a:srgbClr val="FFFF66"/>
                </a:solidFill>
                <a:latin typeface="Times New Roman" pitchFamily="18" charset="0"/>
              </a:rPr>
              <a:t>Притяжение друг к другу</a:t>
            </a:r>
            <a:r>
              <a:rPr lang="ru-RU">
                <a:latin typeface="Times New Roman" pitchFamily="18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ru-RU" i="1">
                <a:latin typeface="Times New Roman" pitchFamily="18" charset="0"/>
              </a:rPr>
              <a:t>           (руки направлены навстречу друг к другу)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/>
      <p:bldP spid="3461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Условия применения закона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2862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1. Размеры тел малы по сравнению  с расстоянием между телами.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2. Оба тела однородны и имеют  шарообразную форму.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3.  Одно тело-шар, размеры и масса которого больше, чем у второго.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/>
      <p:bldP spid="3215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 sz="3600">
                <a:latin typeface="Times New Roman" pitchFamily="18" charset="0"/>
              </a:rPr>
              <a:t>Мини -тест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640763" cy="5511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1.   Какая сила заставляет Землю и другие планеты двигаться вокруг Солнца? Выберите правильное утверждение.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А.  Сила инерции.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В.   Центростремительная сила.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С.   Сила тяготения.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2.   Какая сила вызывает приливы и отливы в морях и океанах Земли? Выберите правильное утверждение.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А.  Сила давления воды на дно морей и океанов.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В.   Сила тяготения.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С.   Сила атмосферного давления.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3.  Что нужно сделать, чтобы увеличить силу тяготения между двумя телами? Выберите правильное утверждение.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А. Удалить оба тела друг от друга.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>
                <a:latin typeface="Times New Roman" pitchFamily="18" charset="0"/>
              </a:rPr>
              <a:t>       Б. Сблизить оба тела.</a:t>
            </a:r>
          </a:p>
          <a:p>
            <a:pPr>
              <a:lnSpc>
                <a:spcPct val="80000"/>
              </a:lnSpc>
            </a:pPr>
            <a:endParaRPr lang="ru-RU" sz="2600">
              <a:latin typeface="Times New Roman" pitchFamily="18" charset="0"/>
            </a:endParaRPr>
          </a:p>
        </p:txBody>
      </p:sp>
      <p:pic>
        <p:nvPicPr>
          <p:cNvPr id="322564" name="Picture 4" descr="i[4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57338"/>
            <a:ext cx="1800225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600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000"/>
                            </p:stCondLst>
                            <p:childTnLst>
                              <p:par>
                                <p:cTn id="6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6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32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22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322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322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2" grpId="0"/>
      <p:bldP spid="3225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Ответы мини - теста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1. С</a:t>
            </a:r>
          </a:p>
          <a:p>
            <a:pPr algn="ctr"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2. В</a:t>
            </a:r>
          </a:p>
          <a:p>
            <a:pPr algn="ctr"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3. В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  <p:bldP spid="3256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Расчётные задачи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07412" cy="52943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</a:t>
            </a:r>
            <a:endParaRPr lang="ru-RU" sz="3600"/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323850" y="1412875"/>
            <a:ext cx="85693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Космический корабль массой 8 т приблизился к орбиталь­ной космической станции массой 20 т на расстояние 500 м. Найдите силу их взаимного притяжения.</a:t>
            </a:r>
          </a:p>
          <a:p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На каком расстоянии сила притяжения между двумя  телами массой по 1 000 кг каждое, будет равна 6,67 • 1 09 Н?</a:t>
            </a:r>
          </a:p>
          <a:p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 Два одинаковых шарика находятся на расстоянии 1 м друг  от друга и притягиваются с силой 6,67  1 0-15 Н. Какова масса  каждого шарика?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2" grpId="0"/>
      <p:bldP spid="3276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576262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Опознай пословицу</a:t>
            </a:r>
            <a:r>
              <a:rPr lang="ru-RU" sz="3600"/>
              <a:t/>
            </a:r>
            <a:br>
              <a:rPr lang="ru-RU" sz="3600"/>
            </a:br>
            <a:endParaRPr lang="ru-RU" sz="360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675687" cy="5113337"/>
          </a:xfrm>
        </p:spPr>
        <p:txBody>
          <a:bodyPr/>
          <a:lstStyle/>
          <a:p>
            <a:r>
              <a:rPr lang="ru-RU" sz="3600">
                <a:latin typeface="Times New Roman" pitchFamily="18" charset="0"/>
              </a:rPr>
              <a:t>Ньютон – лучший друг.</a:t>
            </a:r>
          </a:p>
          <a:p>
            <a:r>
              <a:rPr lang="ru-RU" sz="3600">
                <a:latin typeface="Times New Roman" pitchFamily="18" charset="0"/>
              </a:rPr>
              <a:t>Без законов жить, только небо коптить.</a:t>
            </a:r>
          </a:p>
          <a:p>
            <a:r>
              <a:rPr lang="ru-RU" sz="3600">
                <a:latin typeface="Times New Roman" pitchFamily="18" charset="0"/>
              </a:rPr>
              <a:t>На Ньютона неча пенять, коли оценка крива.</a:t>
            </a:r>
          </a:p>
          <a:p>
            <a:r>
              <a:rPr lang="ru-RU" sz="3600">
                <a:latin typeface="Times New Roman" pitchFamily="18" charset="0"/>
              </a:rPr>
              <a:t>Динамика без законов – что фонарь без свечи.</a:t>
            </a:r>
          </a:p>
          <a:p>
            <a:r>
              <a:rPr lang="ru-RU" sz="3600">
                <a:latin typeface="Times New Roman" pitchFamily="18" charset="0"/>
              </a:rPr>
              <a:t>Утопающий за «силу» хватается.</a:t>
            </a:r>
          </a:p>
          <a:p>
            <a:r>
              <a:rPr lang="ru-RU" sz="3600">
                <a:latin typeface="Times New Roman" pitchFamily="18" charset="0"/>
              </a:rPr>
              <a:t> Не Ньютон решает, а ум.</a:t>
            </a:r>
          </a:p>
          <a:p>
            <a:pPr>
              <a:buFont typeface="Wingdings" pitchFamily="2" charset="2"/>
              <a:buNone/>
            </a:pPr>
            <a:endParaRPr lang="ru-RU" sz="3600">
              <a:latin typeface="Times New Roman" pitchFamily="18" charset="0"/>
            </a:endParaRPr>
          </a:p>
          <a:p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 tmFilter="0,0; .5, 1; 1, 1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1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 tmFilter="0,0; .5, 1; 1, 1"/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7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tmFilter="0,0; .5, 1; 1, 1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2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 tmFilter="0,0; .5, 1; 1, 1"/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 tmFilter="0,0; .5, 1; 1, 1"/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80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 tmFilter="0,0; .5, 1; 1, 1"/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/>
      <p:bldP spid="3246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WordArt 4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410575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Тема </a:t>
            </a:r>
          </a:p>
          <a:p>
            <a:pPr algn="ctr"/>
            <a:r>
              <a:rPr lang="ru-RU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"Закон всемирного тяготения.</a:t>
            </a:r>
          </a:p>
          <a:p>
            <a:pPr algn="ctr"/>
            <a:r>
              <a:rPr lang="ru-RU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Ускорение свободного падения</a:t>
            </a:r>
          </a:p>
          <a:p>
            <a:pPr algn="ctr"/>
            <a:r>
              <a:rPr lang="ru-RU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на Земле и других небесных телах"</a:t>
            </a:r>
          </a:p>
        </p:txBody>
      </p:sp>
      <p:pic>
        <p:nvPicPr>
          <p:cNvPr id="337926" name="Picture 6" descr="i[9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773488"/>
            <a:ext cx="3636963" cy="2908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Подведение итогов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62950" cy="4781550"/>
          </a:xfrm>
        </p:spPr>
        <p:txBody>
          <a:bodyPr/>
          <a:lstStyle/>
          <a:p>
            <a:r>
              <a:rPr lang="ru-RU" sz="3500">
                <a:latin typeface="Times New Roman" pitchFamily="18" charset="0"/>
              </a:rPr>
              <a:t>Кем был открыт закон всемирного тяготения?</a:t>
            </a:r>
          </a:p>
          <a:p>
            <a:r>
              <a:rPr lang="ru-RU" sz="3500">
                <a:latin typeface="Times New Roman" pitchFamily="18" charset="0"/>
              </a:rPr>
              <a:t>Как формулируется закон всемирного тяготения?</a:t>
            </a:r>
          </a:p>
          <a:p>
            <a:r>
              <a:rPr lang="ru-RU" sz="3500">
                <a:latin typeface="Times New Roman" pitchFamily="18" charset="0"/>
              </a:rPr>
              <a:t>Для всех ли тел можно применять формулу?</a:t>
            </a:r>
          </a:p>
          <a:p>
            <a:r>
              <a:rPr lang="ru-RU" sz="3500">
                <a:latin typeface="Times New Roman" pitchFamily="18" charset="0"/>
              </a:rPr>
              <a:t>Что следует понимать под величиной </a:t>
            </a:r>
            <a:r>
              <a:rPr lang="en-US" sz="3500">
                <a:latin typeface="Times New Roman" pitchFamily="18" charset="0"/>
              </a:rPr>
              <a:t>r</a:t>
            </a:r>
            <a:r>
              <a:rPr lang="ru-RU" sz="3500">
                <a:latin typeface="Times New Roman" pitchFamily="18" charset="0"/>
              </a:rPr>
              <a:t> в этой формуле в случае гравитационного взаимодействия двух шаров?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  <p:bldP spid="3287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imes New Roman" pitchFamily="18" charset="0"/>
              </a:rPr>
              <a:t>Рефлексия учащихся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Что для вас было интересно на уроке?</a:t>
            </a:r>
          </a:p>
          <a:p>
            <a:r>
              <a:rPr lang="ru-RU" sz="4000">
                <a:latin typeface="Times New Roman" pitchFamily="18" charset="0"/>
              </a:rPr>
              <a:t>Что нового вы для себя открыли?</a:t>
            </a:r>
          </a:p>
          <a:p>
            <a:r>
              <a:rPr lang="ru-RU" sz="4000">
                <a:latin typeface="Times New Roman" pitchFamily="18" charset="0"/>
              </a:rPr>
              <a:t>С какими другими учебными предметами вы обнаружили связь физики на данном уроке?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75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/>
      <p:bldP spid="3297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395288" y="476250"/>
            <a:ext cx="8208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1763713" y="908050"/>
            <a:ext cx="6094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827088" y="2349500"/>
            <a:ext cx="7632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§ 15, 16, </a:t>
            </a:r>
          </a:p>
          <a:p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упр.15 (2,3), упр.16 (2)</a:t>
            </a:r>
          </a:p>
          <a:p>
            <a:pPr algn="ctr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Определить с какой силой ты и Земля        притягиваетесь друг к другу.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/>
      <p:bldP spid="2304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4" name="Rectangle 4"/>
          <p:cNvSpPr>
            <a:spLocks noGrp="1" noChangeArrowheads="1"/>
          </p:cNvSpPr>
          <p:nvPr>
            <p:ph type="title"/>
          </p:nvPr>
        </p:nvSpPr>
        <p:spPr>
          <a:xfrm>
            <a:off x="3779838" y="2492375"/>
            <a:ext cx="5184775" cy="1139825"/>
          </a:xfrm>
        </p:spPr>
        <p:txBody>
          <a:bodyPr/>
          <a:lstStyle/>
          <a:p>
            <a:r>
              <a:rPr lang="ru-RU" sz="2800">
                <a:latin typeface="Georgia" pitchFamily="18" charset="0"/>
              </a:rPr>
              <a:t/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«Не знаю, чем я могу казаться миру, но самому себе я кажусь мальчиком, играющим у моря, которому удалось найти более красивый камешек, чем другим: но океан неизвестного лежит передо мной»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/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   </a:t>
            </a:r>
            <a:r>
              <a:rPr lang="ru-RU" sz="2800">
                <a:solidFill>
                  <a:srgbClr val="FFFF66"/>
                </a:solidFill>
                <a:latin typeface="Georgia" pitchFamily="18" charset="0"/>
              </a:rPr>
              <a:t>Исаак Ньютон</a:t>
            </a:r>
          </a:p>
        </p:txBody>
      </p:sp>
      <p:pic>
        <p:nvPicPr>
          <p:cNvPr id="348165" name="Picture 5" descr="B3f853c5ef6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81075"/>
            <a:ext cx="3584575" cy="45894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5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/>
      <p:bldP spid="34816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6" name="Rectangle 38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8642350" cy="1038225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Самостоятельная работа</a:t>
            </a:r>
            <a:r>
              <a:rPr lang="ru-RU">
                <a:latin typeface="Times New Roman" pitchFamily="18" charset="0"/>
              </a:rPr>
              <a:t> </a:t>
            </a:r>
            <a:br>
              <a:rPr lang="ru-RU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>по теме «Свободное падение тел»</a:t>
            </a: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(ответы)</a:t>
            </a:r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327275"/>
            <a:ext cx="4038600" cy="4530725"/>
          </a:xfrm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Вариант 1</a:t>
            </a:r>
          </a:p>
          <a:p>
            <a:pPr marL="533400" indent="-533400" algn="ctr"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1. Д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2. В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3. С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4. В</a:t>
            </a:r>
          </a:p>
          <a:p>
            <a:pPr marL="533400" indent="-533400" algn="ctr"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marL="533400" indent="-533400" algn="ctr"/>
            <a:endParaRPr lang="ru-RU"/>
          </a:p>
          <a:p>
            <a:pPr marL="533400" indent="-533400" algn="ctr">
              <a:buFont typeface="Wingdings" pitchFamily="2" charset="2"/>
              <a:buNone/>
            </a:pPr>
            <a:endParaRPr lang="ru-RU"/>
          </a:p>
          <a:p>
            <a:pPr marL="533400" indent="-533400">
              <a:buFont typeface="Wingdings" pitchFamily="2" charset="2"/>
              <a:buNone/>
            </a:pPr>
            <a:endParaRPr lang="ru-RU"/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327275"/>
            <a:ext cx="4038600" cy="4530725"/>
          </a:xfrm>
        </p:spPr>
        <p:txBody>
          <a:bodyPr/>
          <a:lstStyle/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Вариант 2</a:t>
            </a:r>
          </a:p>
          <a:p>
            <a:pPr marL="533400" indent="-533400" algn="ctr">
              <a:buFont typeface="Wingdings" pitchFamily="2" charset="2"/>
              <a:buNone/>
            </a:pPr>
            <a:endParaRPr lang="ru-RU" sz="4000">
              <a:latin typeface="Times New Roman" pitchFamily="18" charset="0"/>
            </a:endParaRP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1. А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2. В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3. С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4. В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333375"/>
            <a:ext cx="8277225" cy="1079500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Как был открыт </a:t>
            </a:r>
            <a:br>
              <a:rPr lang="ru-RU" sz="4000" b="1">
                <a:latin typeface="Times New Roman" pitchFamily="18" charset="0"/>
              </a:rPr>
            </a:br>
            <a:r>
              <a:rPr lang="ru-RU" sz="4000" b="1">
                <a:latin typeface="Times New Roman" pitchFamily="18" charset="0"/>
              </a:rPr>
              <a:t>закон всемирного тяготения?</a:t>
            </a:r>
          </a:p>
        </p:txBody>
      </p:sp>
      <p:sp>
        <p:nvSpPr>
          <p:cNvPr id="3502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84313"/>
            <a:ext cx="5184775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>
                <a:latin typeface="Times New Roman" pitchFamily="18" charset="0"/>
              </a:rPr>
              <a:t>По преданию, Ньютон, сидя в саду под яблоней и задумчиво наблюдая за падением от порывов ветра яблок с ветки дерева, пришел к мысли о существовании силы тяготения. Сам Ньютон шутя, говорил, что яблоко, упавшее на его голову, «выбило» из нее нужную формулу.</a:t>
            </a:r>
          </a:p>
        </p:txBody>
      </p:sp>
      <p:pic>
        <p:nvPicPr>
          <p:cNvPr id="350213" name="Picture 5" descr="19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1844675"/>
            <a:ext cx="3305175" cy="36750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4" grpId="0"/>
      <p:bldP spid="3502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284" name="Picture 4" descr="21df91287fd4f9314c8c87df84d30f9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09075" cy="68310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532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Закон всемирного тяготения:</a:t>
            </a: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endParaRPr lang="ru-RU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  </a:t>
            </a:r>
            <a:r>
              <a:rPr lang="ru-RU" sz="4000">
                <a:latin typeface="Times New Roman" pitchFamily="18" charset="0"/>
              </a:rPr>
              <a:t>Два любых тела притягиваются друг к другу с силой, прямо пропорциональной  массе каждого из них и обратно пропорциональной квадрату расстояния между ними :</a:t>
            </a:r>
            <a:r>
              <a:rPr lang="ru-RU" sz="3600"/>
              <a:t>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                                                     </a:t>
            </a:r>
            <a:r>
              <a:rPr lang="ru-RU" sz="1800"/>
              <a:t>2</a:t>
            </a:r>
            <a:endParaRPr lang="en-US" sz="1800"/>
          </a:p>
          <a:p>
            <a:pPr algn="ctr">
              <a:buFont typeface="Wingdings" pitchFamily="2" charset="2"/>
              <a:buNone/>
            </a:pPr>
            <a:r>
              <a:rPr lang="ru-RU" sz="3600"/>
              <a:t>    </a:t>
            </a:r>
            <a:r>
              <a:rPr lang="en-US" sz="3600"/>
              <a:t>F= G m</a:t>
            </a:r>
            <a:r>
              <a:rPr lang="ru-RU" sz="1800"/>
              <a:t>1</a:t>
            </a:r>
            <a:r>
              <a:rPr lang="en-US" sz="3600"/>
              <a:t>m</a:t>
            </a:r>
            <a:r>
              <a:rPr lang="ru-RU" sz="1800"/>
              <a:t>2</a:t>
            </a:r>
            <a:r>
              <a:rPr lang="en-US" sz="3600"/>
              <a:t> </a:t>
            </a:r>
            <a:r>
              <a:rPr lang="ru-RU" sz="3600"/>
              <a:t>/</a:t>
            </a:r>
            <a:r>
              <a:rPr lang="en-US" sz="3600"/>
              <a:t> r </a:t>
            </a:r>
            <a:r>
              <a:rPr lang="ru-RU" sz="3600"/>
              <a:t> 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94750" cy="6119813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Значение постоянной</a:t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/>
            </a:r>
            <a:br>
              <a:rPr lang="ru-RU" b="1">
                <a:latin typeface="Times New Roman" pitchFamily="18" charset="0"/>
              </a:rPr>
            </a:br>
            <a:r>
              <a:rPr lang="en-US" sz="4000" b="1">
                <a:latin typeface="Times New Roman" pitchFamily="18" charset="0"/>
              </a:rPr>
              <a:t>G</a:t>
            </a:r>
            <a:r>
              <a:rPr lang="ru-RU" sz="4000" b="1">
                <a:latin typeface="Times New Roman" pitchFamily="18" charset="0"/>
              </a:rPr>
              <a:t> </a:t>
            </a:r>
            <a:r>
              <a:rPr lang="ru-RU" sz="4000">
                <a:latin typeface="Times New Roman" pitchFamily="18" charset="0"/>
              </a:rPr>
              <a:t>–гравитационная постоянная, она численно равна силе гравитационного притяжения двух тел, массой по 1 кг, находящихся на расстоянии 1 м одно от другого.</a:t>
            </a: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                      </a:t>
            </a:r>
            <a:r>
              <a:rPr lang="ru-RU" sz="2000">
                <a:latin typeface="Times New Roman" pitchFamily="18" charset="0"/>
              </a:rPr>
              <a:t>-11        2           2</a:t>
            </a:r>
            <a:br>
              <a:rPr lang="ru-RU" sz="2000">
                <a:latin typeface="Times New Roman" pitchFamily="18" charset="0"/>
              </a:rPr>
            </a:br>
            <a:r>
              <a:rPr lang="ru-RU" sz="2000">
                <a:latin typeface="Times New Roman" pitchFamily="18" charset="0"/>
              </a:rPr>
              <a:t>    </a:t>
            </a:r>
            <a:r>
              <a:rPr lang="en-US">
                <a:latin typeface="Times New Roman" pitchFamily="18" charset="0"/>
              </a:rPr>
              <a:t>G </a:t>
            </a:r>
            <a:r>
              <a:rPr lang="ru-RU">
                <a:latin typeface="Times New Roman" pitchFamily="18" charset="0"/>
              </a:rPr>
              <a:t>=6.67*</a:t>
            </a:r>
            <a:r>
              <a:rPr lang="en-US">
                <a:latin typeface="Times New Roman" pitchFamily="18" charset="0"/>
              </a:rPr>
              <a:t>10</a:t>
            </a:r>
            <a:r>
              <a:rPr lang="ru-RU">
                <a:latin typeface="Times New Roman" pitchFamily="18" charset="0"/>
              </a:rPr>
              <a:t> Нм/ кг</a:t>
            </a:r>
            <a:r>
              <a:rPr lang="en-US"/>
              <a:t>   </a:t>
            </a:r>
            <a:endParaRPr lang="ru-RU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95425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Ускорение свободного падения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 marL="0" indent="0" defTabSz="320675">
              <a:buFont typeface="Wingdings" pitchFamily="2" charset="2"/>
              <a:buNone/>
            </a:pPr>
            <a:r>
              <a:rPr lang="ru-RU" sz="3600"/>
              <a:t>                    </a:t>
            </a:r>
            <a:r>
              <a:rPr lang="ru-RU" sz="2400"/>
              <a:t>2</a:t>
            </a:r>
          </a:p>
          <a:p>
            <a:pPr marL="0" indent="0" defTabSz="320675">
              <a:buFont typeface="Wingdings" pitchFamily="2" charset="2"/>
              <a:buNone/>
            </a:pPr>
            <a:r>
              <a:rPr lang="ru-RU" sz="3600"/>
              <a:t>   </a:t>
            </a:r>
            <a:r>
              <a:rPr lang="en-US" sz="3600"/>
              <a:t>g = GM</a:t>
            </a:r>
            <a:r>
              <a:rPr lang="ru-RU" sz="2800"/>
              <a:t>з</a:t>
            </a:r>
            <a:r>
              <a:rPr lang="ru-RU" sz="3600"/>
              <a:t>/</a:t>
            </a:r>
            <a:r>
              <a:rPr lang="en-US" sz="3600"/>
              <a:t> R</a:t>
            </a:r>
            <a:r>
              <a:rPr lang="ru-RU" sz="2400"/>
              <a:t>З</a:t>
            </a:r>
          </a:p>
          <a:p>
            <a:pPr marL="0" indent="0" defTabSz="320675"/>
            <a:endParaRPr lang="ru-RU"/>
          </a:p>
        </p:txBody>
      </p:sp>
      <p:pic>
        <p:nvPicPr>
          <p:cNvPr id="317444" name="Picture 4" descr="0006-005-Sila-tjazhesti-Siloj-tjazhesti-nazyvaetsja-sila-s-kotoroj-Zemlja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773238"/>
            <a:ext cx="2933700" cy="39608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/>
      <p:bldP spid="317443" grpId="0" build="p"/>
    </p:bld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676</TotalTime>
  <Words>770</Words>
  <Application>Microsoft Office PowerPoint</Application>
  <PresentationFormat>Экран (4:3)</PresentationFormat>
  <Paragraphs>116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Georgia</vt:lpstr>
      <vt:lpstr>Склон</vt:lpstr>
      <vt:lpstr> Урок физики в 9 классе   МКОУ «Тайчинская СОШ»  Галеева Лилия Мунировна  учитель физики и математики </vt:lpstr>
      <vt:lpstr>Слайд 2</vt:lpstr>
      <vt:lpstr> «Не знаю, чем я могу казаться миру, но самому себе я кажусь мальчиком, играющим у моря, которому удалось найти более красивый камешек, чем другим: но океан неизвестного лежит передо мной»     Исаак Ньютон</vt:lpstr>
      <vt:lpstr>Самостоятельная работа  по теме «Свободное падение тел» (ответы)</vt:lpstr>
      <vt:lpstr>Как был открыт  закон всемирного тяготения?</vt:lpstr>
      <vt:lpstr>Слайд 6</vt:lpstr>
      <vt:lpstr>Закон всемирного тяготения: </vt:lpstr>
      <vt:lpstr>Значение постоянной  G –гравитационная постоянная, она численно равна силе гравитационного притяжения двух тел, массой по 1 кг, находящихся на расстоянии 1 м одно от другого.                        -11        2           2     G =6.67*10 Нм/ кг   </vt:lpstr>
      <vt:lpstr>Ускорение свободного падения</vt:lpstr>
      <vt:lpstr>Разминочные задачи</vt:lpstr>
      <vt:lpstr>Повторим математику: </vt:lpstr>
      <vt:lpstr>Задача  с применением наглядности</vt:lpstr>
      <vt:lpstr>Слайд 13</vt:lpstr>
      <vt:lpstr>Физкультминутка</vt:lpstr>
      <vt:lpstr>Условия применения закона</vt:lpstr>
      <vt:lpstr>Мини -тест</vt:lpstr>
      <vt:lpstr>Ответы мини - теста</vt:lpstr>
      <vt:lpstr>Расчётные задачи</vt:lpstr>
      <vt:lpstr>Опознай пословицу </vt:lpstr>
      <vt:lpstr>Подведение итогов</vt:lpstr>
      <vt:lpstr>Рефлексия учащихся</vt:lpstr>
      <vt:lpstr>Слайд 22</vt:lpstr>
    </vt:vector>
  </TitlesOfParts>
  <Company>домовой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всемирного тяготения Ускорение свободного падения на Земле и других планетах</dc:title>
  <dc:creator>дом</dc:creator>
  <cp:lastModifiedBy>re</cp:lastModifiedBy>
  <cp:revision>24</cp:revision>
  <dcterms:created xsi:type="dcterms:W3CDTF">2011-12-09T14:08:39Z</dcterms:created>
  <dcterms:modified xsi:type="dcterms:W3CDTF">2013-04-21T23:15:32Z</dcterms:modified>
</cp:coreProperties>
</file>