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  <p:sldMasterId id="2147483699" r:id="rId3"/>
    <p:sldMasterId id="2147483712" r:id="rId4"/>
    <p:sldMasterId id="2147483716" r:id="rId5"/>
    <p:sldMasterId id="2147483729" r:id="rId6"/>
    <p:sldMasterId id="2147483731" r:id="rId7"/>
    <p:sldMasterId id="2147483744" r:id="rId8"/>
    <p:sldMasterId id="2147483773" r:id="rId9"/>
    <p:sldMasterId id="2147483786" r:id="rId10"/>
    <p:sldMasterId id="2147483836" r:id="rId11"/>
  </p:sldMasterIdLst>
  <p:sldIdLst>
    <p:sldId id="256" r:id="rId12"/>
    <p:sldId id="257" r:id="rId13"/>
    <p:sldId id="263" r:id="rId14"/>
    <p:sldId id="258" r:id="rId15"/>
    <p:sldId id="259" r:id="rId16"/>
    <p:sldId id="260" r:id="rId17"/>
    <p:sldId id="261" r:id="rId18"/>
    <p:sldId id="262" r:id="rId19"/>
    <p:sldId id="274" r:id="rId20"/>
    <p:sldId id="266" r:id="rId21"/>
    <p:sldId id="269" r:id="rId22"/>
    <p:sldId id="267" r:id="rId23"/>
    <p:sldId id="270" r:id="rId24"/>
    <p:sldId id="271" r:id="rId25"/>
    <p:sldId id="268" r:id="rId26"/>
    <p:sldId id="272" r:id="rId27"/>
    <p:sldId id="275" r:id="rId28"/>
    <p:sldId id="264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996633"/>
    <a:srgbClr val="CC9900"/>
    <a:srgbClr val="FFE481"/>
    <a:srgbClr val="FFDC5B"/>
    <a:srgbClr val="DEAE00"/>
    <a:srgbClr val="F2BE00"/>
    <a:srgbClr val="FFCC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1" y="1905002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50" y="4344990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1" y="6238877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65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2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1" y="1905002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50" y="4344990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0" i="1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4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2" y="1757804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65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1" y="6238877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0" i="1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2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1" y="1905002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50" y="4344990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1" y="1905002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50" y="4344990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4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2" y="1757804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1" y="6238877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2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1" y="1905002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50" y="4344990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4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2" y="1757804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1" y="6238877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2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1" y="1905002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50" y="4344990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4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2" y="1757804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4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2" y="1757804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1" y="6238877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2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37AC4-C466-475D-81C8-369592129A71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AF171-92EB-4ADA-8CFC-1C89B198E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1F112-86C7-4206-BF85-CE3E82F20CF9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9B3C6-1BCD-401B-A480-D39D26AE3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AAEE1-18E1-4812-B87B-88CE3EA5A23B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73B00-EFB4-4823-9CC3-A38E16B2B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DD337-4CCF-4BDF-9459-6509DA4C0C1E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F4225-E12F-4364-ABA4-19373E3DB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573B9-844E-46BD-964D-97E26DAB43E5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4A26E-1076-47A3-8460-29BF6B2B4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B9162-E719-437E-AFC7-1A9057D940A0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EFF74-304B-4892-9873-B3CCB6139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6B13C-BF2F-4438-B6C9-023C2FE66C15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26734-9B78-4B54-8655-3735D723E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75EEF-E4D4-4B9B-8D93-2B4EAEDABCC2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09567-78A2-43F5-B77E-B48021953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1E6FB-D010-42D9-814C-95D691C90F32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9E5EA-BCBD-4273-86A5-4264A05A6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E8D72-65E1-495B-BD7C-3B45ADA7C223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B8653-894A-4D96-B6A6-3A09663D2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D0E51-B330-4740-BC29-5726B7D2E409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5B8B7-9F78-48BF-A4A1-A5B60DE00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9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10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5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1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3076" name="Рисунок 3" descr="bottombar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299200"/>
            <a:ext cx="91440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116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117" r:id="rId10"/>
    <p:sldLayoutId id="2147484118" r:id="rId11"/>
    <p:sldLayoutId id="2147484119" r:id="rId12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+mn-ea"/>
          <a:cs typeface="Arial" pitchFamily="34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2292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7B5705-BFAC-4ACD-9C2B-83675A2D8F44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00A83B-56E5-4629-B1C0-B0D5206AD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100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+mn-ea"/>
          <a:cs typeface="Arial" pitchFamily="34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120" r:id="rId10"/>
    <p:sldLayoutId id="2147484121" r:id="rId11"/>
    <p:sldLayoutId id="2147484068" r:id="rId12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white rectangle.png"/>
          <p:cNvPicPr>
            <a:picLocks noChangeAspect="1"/>
          </p:cNvPicPr>
          <p:nvPr/>
        </p:nvPicPr>
        <p:blipFill>
          <a:blip r:embed="rId6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148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122" r:id="rId10"/>
    <p:sldLayoutId id="2147484123" r:id="rId11"/>
    <p:sldLayoutId id="2147484081" r:id="rId12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8196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124" r:id="rId10"/>
    <p:sldLayoutId id="2147484125" r:id="rId11"/>
    <p:sldLayoutId id="2147484092" r:id="rId12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244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5" descr="7-00029_BAK_v03TOP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1268" name="Текст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26" r:id="rId10"/>
    <p:sldLayoutId id="2147484127" r:id="rId11"/>
    <p:sldLayoutId id="2147484103" r:id="rId12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3" descr="article4_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785813"/>
            <a:ext cx="535781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Заголовок 1"/>
          <p:cNvSpPr>
            <a:spLocks noGrp="1"/>
          </p:cNvSpPr>
          <p:nvPr>
            <p:ph type="ctrTitle"/>
          </p:nvPr>
        </p:nvSpPr>
        <p:spPr>
          <a:xfrm>
            <a:off x="685800" y="3744913"/>
            <a:ext cx="7772400" cy="1470025"/>
          </a:xfrm>
        </p:spPr>
        <p:txBody>
          <a:bodyPr/>
          <a:lstStyle/>
          <a:p>
            <a:pPr eaLnBrk="1" hangingPunct="1"/>
            <a:r>
              <a:rPr lang="ru-RU" sz="7200" b="1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Графы и сети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86375" y="5429250"/>
            <a:ext cx="3713163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CC9900"/>
                </a:solidFill>
              </a:rPr>
              <a:t>Каверина Ольга Геннадьевна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CC9900"/>
                </a:solidFill>
              </a:rPr>
              <a:t>учитель информатики и ИКТ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CC9900"/>
                </a:solidFill>
              </a:rPr>
              <a:t>МБОУ «Новониколаевская СОШ №2»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CC9900"/>
                </a:solidFill>
              </a:rPr>
              <a:t>р.п. Новониколаевский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CC9900"/>
                </a:solidFill>
              </a:rPr>
              <a:t>Волгоградская область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    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85750" y="1555750"/>
            <a:ext cx="8643938" cy="50165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620838" algn="l"/>
              </a:tabLst>
            </a:pPr>
            <a:r>
              <a:rPr lang="ru-RU" sz="1600" i="1">
                <a:ea typeface="Calibri" pitchFamily="34" charset="0"/>
                <a:cs typeface="Times New Roman" pitchFamily="18" charset="0"/>
              </a:rPr>
              <a:t>Между четырьмя местными аэропортами: ВОСТОРГ, ЗАРЯ, ОЗЕРНЫЙ и ГОРКА, ежедневно выполняются авиарейсы. Приведён фрагмент расписания перелётов между ними: </a:t>
            </a:r>
          </a:p>
          <a:p>
            <a:pPr>
              <a:tabLst>
                <a:tab pos="1620838" algn="l"/>
              </a:tabLst>
            </a:pPr>
            <a:endParaRPr lang="ru-RU" sz="16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1620838" algn="l"/>
              </a:tabLst>
            </a:pPr>
            <a:r>
              <a:rPr lang="ru-RU" sz="1600" b="1" i="1" u="sng">
                <a:ea typeface="Calibri" pitchFamily="34" charset="0"/>
                <a:cs typeface="Times New Roman" pitchFamily="18" charset="0"/>
              </a:rPr>
              <a:t>Аэропорт</a:t>
            </a:r>
            <a:r>
              <a:rPr lang="ru-RU" sz="1600" b="1" i="1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u="sng">
                <a:ea typeface="Calibri" pitchFamily="34" charset="0"/>
                <a:cs typeface="Times New Roman" pitchFamily="18" charset="0"/>
              </a:rPr>
              <a:t>вылета</a:t>
            </a:r>
            <a:r>
              <a:rPr lang="ru-RU" sz="1600" b="1" i="1"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1600" i="1" u="sng">
                <a:ea typeface="Calibri" pitchFamily="34" charset="0"/>
                <a:cs typeface="Times New Roman" pitchFamily="18" charset="0"/>
              </a:rPr>
              <a:t>Аэропорт</a:t>
            </a:r>
            <a:r>
              <a:rPr lang="ru-RU" sz="1600" i="1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i="1" u="sng">
                <a:ea typeface="Calibri" pitchFamily="34" charset="0"/>
                <a:cs typeface="Times New Roman" pitchFamily="18" charset="0"/>
              </a:rPr>
              <a:t>прилета</a:t>
            </a:r>
            <a:r>
              <a:rPr lang="ru-RU" sz="1600" i="1"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1600" b="1" i="1" u="sng">
                <a:ea typeface="Calibri" pitchFamily="34" charset="0"/>
                <a:cs typeface="Times New Roman" pitchFamily="18" charset="0"/>
              </a:rPr>
              <a:t>Время</a:t>
            </a:r>
            <a:r>
              <a:rPr lang="ru-RU" sz="1600" b="1" i="1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u="sng">
                <a:ea typeface="Calibri" pitchFamily="34" charset="0"/>
                <a:cs typeface="Times New Roman" pitchFamily="18" charset="0"/>
              </a:rPr>
              <a:t>вылета</a:t>
            </a:r>
            <a:r>
              <a:rPr lang="ru-RU" sz="1600" b="1" i="1"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1600" i="1" u="sng">
                <a:ea typeface="Calibri" pitchFamily="34" charset="0"/>
                <a:cs typeface="Times New Roman" pitchFamily="18" charset="0"/>
              </a:rPr>
              <a:t>Время</a:t>
            </a:r>
            <a:r>
              <a:rPr lang="ru-RU" sz="1600" i="1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i="1" u="sng">
                <a:ea typeface="Calibri" pitchFamily="34" charset="0"/>
                <a:cs typeface="Times New Roman" pitchFamily="18" charset="0"/>
              </a:rPr>
              <a:t>прилета </a:t>
            </a:r>
            <a:endParaRPr lang="ru-RU" sz="1600" u="sng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1620838" algn="l"/>
              </a:tabLst>
            </a:pPr>
            <a:r>
              <a:rPr lang="ru-RU" sz="1600" i="1">
                <a:ea typeface="Calibri" pitchFamily="34" charset="0"/>
                <a:cs typeface="Times New Roman" pitchFamily="18" charset="0"/>
              </a:rPr>
              <a:t>ВОСТОРГ 			ГОРКА	 	16:15 		18:30 </a:t>
            </a:r>
            <a:endParaRPr lang="ru-RU" sz="16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1620838" algn="l"/>
              </a:tabLst>
            </a:pPr>
            <a:r>
              <a:rPr lang="ru-RU" sz="1600" i="1">
                <a:ea typeface="Calibri" pitchFamily="34" charset="0"/>
                <a:cs typeface="Times New Roman" pitchFamily="18" charset="0"/>
              </a:rPr>
              <a:t>ОЗЕРНЫЙ 			ЗАРЯ 		13:40 		15:50 </a:t>
            </a:r>
            <a:endParaRPr lang="ru-RU" sz="16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1620838" algn="l"/>
              </a:tabLst>
            </a:pPr>
            <a:r>
              <a:rPr lang="ru-RU" sz="1600" i="1">
                <a:ea typeface="Calibri" pitchFamily="34" charset="0"/>
                <a:cs typeface="Times New Roman" pitchFamily="18" charset="0"/>
              </a:rPr>
              <a:t>ОЗЕРНЫЙ 			ВОСТОРГ	14:10 		16:20 </a:t>
            </a:r>
            <a:endParaRPr lang="ru-RU" sz="16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1620838" algn="l"/>
              </a:tabLst>
            </a:pPr>
            <a:r>
              <a:rPr lang="ru-RU" sz="1600" i="1">
                <a:ea typeface="Calibri" pitchFamily="34" charset="0"/>
                <a:cs typeface="Times New Roman" pitchFamily="18" charset="0"/>
              </a:rPr>
              <a:t>ГОРКА			ОЗЕРНЫЙ	17:05	 	19:20 </a:t>
            </a:r>
            <a:endParaRPr lang="ru-RU" sz="16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1620838" algn="l"/>
              </a:tabLst>
            </a:pPr>
            <a:r>
              <a:rPr lang="ru-RU" sz="1600" i="1">
                <a:ea typeface="Calibri" pitchFamily="34" charset="0"/>
                <a:cs typeface="Times New Roman" pitchFamily="18" charset="0"/>
              </a:rPr>
              <a:t>ВОСТОРГ			ОЗЕРНЫЙ 	11:15 		13:20 </a:t>
            </a:r>
            <a:endParaRPr lang="ru-RU" sz="16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1620838" algn="l"/>
              </a:tabLst>
            </a:pPr>
            <a:r>
              <a:rPr lang="ru-RU" sz="1600" i="1">
                <a:ea typeface="Calibri" pitchFamily="34" charset="0"/>
                <a:cs typeface="Times New Roman" pitchFamily="18" charset="0"/>
              </a:rPr>
              <a:t>ЗАРЯ 			ОЗЕРНЫЙ 	16:20 		18:25 </a:t>
            </a:r>
            <a:endParaRPr lang="ru-RU" sz="16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1620838" algn="l"/>
              </a:tabLst>
            </a:pPr>
            <a:r>
              <a:rPr lang="ru-RU" sz="1600" i="1">
                <a:ea typeface="Calibri" pitchFamily="34" charset="0"/>
                <a:cs typeface="Times New Roman" pitchFamily="18" charset="0"/>
              </a:rPr>
              <a:t>ВОСТОРГ 			ЗАРЯ		14:00 		16:15 </a:t>
            </a:r>
            <a:endParaRPr lang="ru-RU" sz="16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1620838" algn="l"/>
              </a:tabLst>
            </a:pPr>
            <a:r>
              <a:rPr lang="ru-RU" sz="1600" i="1">
                <a:ea typeface="Calibri" pitchFamily="34" charset="0"/>
                <a:cs typeface="Times New Roman" pitchFamily="18" charset="0"/>
              </a:rPr>
              <a:t>ЗАРЯ			ГОРКА		16:05 		18:15 </a:t>
            </a:r>
            <a:endParaRPr lang="ru-RU" sz="16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1620838" algn="l"/>
              </a:tabLst>
            </a:pPr>
            <a:r>
              <a:rPr lang="ru-RU" sz="1600" i="1">
                <a:ea typeface="Calibri" pitchFamily="34" charset="0"/>
                <a:cs typeface="Times New Roman" pitchFamily="18" charset="0"/>
              </a:rPr>
              <a:t>ГОРКА			ЗАРЯ 		14:10 		16:25 </a:t>
            </a:r>
            <a:endParaRPr lang="ru-RU" sz="16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1620838" algn="l"/>
              </a:tabLst>
            </a:pPr>
            <a:r>
              <a:rPr lang="ru-RU" sz="1600" i="1">
                <a:ea typeface="Calibri" pitchFamily="34" charset="0"/>
                <a:cs typeface="Times New Roman" pitchFamily="18" charset="0"/>
              </a:rPr>
              <a:t>ОЗЕРНЫЙ 			ГОРКА 		18:35 		19:50 </a:t>
            </a:r>
            <a:endParaRPr lang="ru-RU" sz="16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1620838" algn="l"/>
              </a:tabLst>
            </a:pPr>
            <a:endParaRPr lang="ru-RU" sz="1600" i="1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1620838" algn="l"/>
              </a:tabLst>
            </a:pPr>
            <a:r>
              <a:rPr lang="ru-RU" sz="1600" i="1">
                <a:ea typeface="Calibri" pitchFamily="34" charset="0"/>
                <a:cs typeface="Times New Roman" pitchFamily="18" charset="0"/>
              </a:rPr>
              <a:t>Путешественник оказался в аэропорту ВОСТОРГ в полночь (0:00). Определите самое раннее время, когда он может попасть в аэропорт ГОРКА. </a:t>
            </a:r>
          </a:p>
          <a:p>
            <a:pPr eaLnBrk="0" hangingPunct="0">
              <a:tabLst>
                <a:tab pos="1620838" algn="l"/>
              </a:tabLst>
            </a:pPr>
            <a:endParaRPr lang="ru-RU" sz="16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1620838" algn="l"/>
              </a:tabLst>
            </a:pPr>
            <a:r>
              <a:rPr lang="ru-RU" sz="1600">
                <a:ea typeface="Calibri" pitchFamily="34" charset="0"/>
                <a:cs typeface="Times New Roman" pitchFamily="18" charset="0"/>
              </a:rPr>
              <a:t>1) 16:15 	2) 18:15 		3)18:30 		4) 19:50</a:t>
            </a:r>
          </a:p>
        </p:txBody>
      </p:sp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2035175" y="571500"/>
            <a:ext cx="5073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Решение задач</a:t>
            </a:r>
          </a:p>
        </p:txBody>
      </p:sp>
      <p:sp>
        <p:nvSpPr>
          <p:cNvPr id="34820" name="TextBox 1"/>
          <p:cNvSpPr txBox="1">
            <a:spLocks noChangeArrowheads="1"/>
          </p:cNvSpPr>
          <p:nvPr/>
        </p:nvSpPr>
        <p:spPr bwMode="auto">
          <a:xfrm>
            <a:off x="3392488" y="1181100"/>
            <a:ext cx="2359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Задача 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4"/>
          <p:cNvSpPr>
            <a:spLocks noChangeArrowheads="1"/>
          </p:cNvSpPr>
          <p:nvPr/>
        </p:nvSpPr>
        <p:spPr bwMode="auto">
          <a:xfrm>
            <a:off x="220663" y="1000125"/>
            <a:ext cx="8715375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260475" algn="ctr"/>
                <a:tab pos="2609850" algn="ctr"/>
                <a:tab pos="4051300" algn="ctr"/>
                <a:tab pos="5221288" algn="ctr"/>
              </a:tabLst>
            </a:pPr>
            <a:endParaRPr lang="ru-RU" sz="900"/>
          </a:p>
          <a:p>
            <a:pPr eaLnBrk="0" hangingPunct="0">
              <a:buFont typeface="Calibri" pitchFamily="34" charset="0"/>
              <a:buAutoNum type="arabicPeriod"/>
              <a:tabLst>
                <a:tab pos="1260475" algn="ctr"/>
                <a:tab pos="2609850" algn="ctr"/>
                <a:tab pos="4051300" algn="ctr"/>
                <a:tab pos="5221288" algn="ctr"/>
              </a:tabLst>
            </a:pPr>
            <a:r>
              <a:rPr lang="ru-RU" sz="1600">
                <a:ea typeface="Calibri" pitchFamily="34" charset="0"/>
                <a:cs typeface="Times New Roman" pitchFamily="18" charset="0"/>
              </a:rPr>
              <a:t>Сначала заметим, что есть прямой рейс из аэропорта ВОСТОРГ в ГОРКУ с прибытием в 18:30: </a:t>
            </a:r>
            <a:endParaRPr lang="ru-RU" sz="1600"/>
          </a:p>
          <a:p>
            <a:pPr eaLnBrk="0" hangingPunct="0">
              <a:tabLst>
                <a:tab pos="1260475" algn="ctr"/>
                <a:tab pos="2609850" algn="ctr"/>
                <a:tab pos="4051300" algn="ctr"/>
                <a:tab pos="5221288" algn="ctr"/>
              </a:tabLst>
            </a:pPr>
            <a:r>
              <a:rPr lang="ru-RU" sz="1600" i="1">
                <a:ea typeface="Calibri" pitchFamily="34" charset="0"/>
                <a:cs typeface="Calibri" pitchFamily="34" charset="0"/>
              </a:rPr>
              <a:t>	ВОСТОРГ 	ГОРКА	 16:15 	18:30 </a:t>
            </a:r>
            <a:endParaRPr lang="ru-RU" sz="1600"/>
          </a:p>
          <a:p>
            <a:pPr eaLnBrk="0" hangingPunct="0">
              <a:buFont typeface="Calibri" pitchFamily="34" charset="0"/>
              <a:buAutoNum type="arabicPeriod" startAt="2"/>
              <a:tabLst>
                <a:tab pos="1260475" algn="ctr"/>
                <a:tab pos="2609850" algn="ctr"/>
                <a:tab pos="4051300" algn="ctr"/>
                <a:tab pos="5221288" algn="ctr"/>
              </a:tabLst>
            </a:pPr>
            <a:r>
              <a:rPr lang="ru-RU" sz="1600">
                <a:ea typeface="Calibri" pitchFamily="34" charset="0"/>
                <a:cs typeface="Calibri" pitchFamily="34" charset="0"/>
              </a:rPr>
              <a:t>Посмотрим, сможет ли путешественник оказаться в ГОРКЕ раньше этого времени, если полетит через другой аэропорт, с пересадкой; рассмотрим все остальные рейсы, который </a:t>
            </a:r>
            <a:r>
              <a:rPr lang="ru-RU" sz="1600" b="1">
                <a:ea typeface="Calibri" pitchFamily="34" charset="0"/>
                <a:cs typeface="Calibri" pitchFamily="34" charset="0"/>
              </a:rPr>
              <a:t>прибывают</a:t>
            </a:r>
            <a:r>
              <a:rPr lang="ru-RU" sz="1600">
                <a:ea typeface="Calibri" pitchFamily="34" charset="0"/>
                <a:cs typeface="Calibri" pitchFamily="34" charset="0"/>
              </a:rPr>
              <a:t> в аэропорт ГОРКА:</a:t>
            </a:r>
            <a:endParaRPr lang="ru-RU" sz="1600"/>
          </a:p>
          <a:p>
            <a:pPr eaLnBrk="0" hangingPunct="0">
              <a:tabLst>
                <a:tab pos="1260475" algn="ctr"/>
                <a:tab pos="2609850" algn="ctr"/>
                <a:tab pos="4051300" algn="ctr"/>
                <a:tab pos="5221288" algn="ctr"/>
              </a:tabLst>
            </a:pPr>
            <a:r>
              <a:rPr lang="ru-RU" sz="1600" i="1">
                <a:ea typeface="Calibri" pitchFamily="34" charset="0"/>
                <a:cs typeface="Calibri" pitchFamily="34" charset="0"/>
              </a:rPr>
              <a:t>	ЗАРЯ	ГОРКА	16:05 	18:15 </a:t>
            </a:r>
            <a:endParaRPr lang="ru-RU" sz="1600"/>
          </a:p>
          <a:p>
            <a:pPr eaLnBrk="0" hangingPunct="0">
              <a:tabLst>
                <a:tab pos="1260475" algn="ctr"/>
                <a:tab pos="2609850" algn="ctr"/>
                <a:tab pos="4051300" algn="ctr"/>
                <a:tab pos="5221288" algn="ctr"/>
              </a:tabLst>
            </a:pPr>
            <a:r>
              <a:rPr lang="ru-RU" sz="1600" i="1">
                <a:ea typeface="Calibri" pitchFamily="34" charset="0"/>
                <a:cs typeface="Calibri" pitchFamily="34" charset="0"/>
              </a:rPr>
              <a:t>	ОЗЕРНЫЙ 	ГОРКА 	18:35 	19:50 </a:t>
            </a:r>
            <a:endParaRPr lang="ru-RU" sz="1600"/>
          </a:p>
          <a:p>
            <a:pPr eaLnBrk="0" hangingPunct="0">
              <a:buFont typeface="Calibri" pitchFamily="34" charset="0"/>
              <a:buAutoNum type="arabicPeriod" startAt="3"/>
              <a:tabLst>
                <a:tab pos="1260475" algn="ctr"/>
                <a:tab pos="2609850" algn="ctr"/>
                <a:tab pos="4051300" algn="ctr"/>
                <a:tab pos="5221288" algn="ctr"/>
              </a:tabLst>
            </a:pPr>
            <a:r>
              <a:rPr lang="ru-RU" sz="1600">
                <a:ea typeface="Calibri" pitchFamily="34" charset="0"/>
                <a:cs typeface="Calibri" pitchFamily="34" charset="0"/>
              </a:rPr>
              <a:t>Это значит, что имеет смысл проверить только возможность перелета через аэропорт ЗАРЯ (через ОЗЕРНЫЙ явно не получится раньше, чем прямым рейсом); для этого нужно быть в ЗАРЕ не позже, чем в 16:05</a:t>
            </a:r>
            <a:endParaRPr lang="ru-RU" sz="1600"/>
          </a:p>
          <a:p>
            <a:pPr eaLnBrk="0" hangingPunct="0">
              <a:buFont typeface="Calibri" pitchFamily="34" charset="0"/>
              <a:buAutoNum type="arabicPeriod" startAt="3"/>
              <a:tabLst>
                <a:tab pos="1260475" algn="ctr"/>
                <a:tab pos="2609850" algn="ctr"/>
                <a:tab pos="4051300" algn="ctr"/>
                <a:tab pos="5221288" algn="ctr"/>
              </a:tabLst>
            </a:pPr>
            <a:r>
              <a:rPr lang="ru-RU" sz="1600">
                <a:ea typeface="Calibri" pitchFamily="34" charset="0"/>
                <a:cs typeface="Calibri" pitchFamily="34" charset="0"/>
              </a:rPr>
              <a:t>Смотрим, какие рейсы прибывают в аэропорт ЗАРЯ раньше, чем в 16:05:</a:t>
            </a:r>
            <a:endParaRPr lang="ru-RU" sz="1600"/>
          </a:p>
          <a:p>
            <a:pPr eaLnBrk="0" hangingPunct="0">
              <a:tabLst>
                <a:tab pos="1260475" algn="ctr"/>
                <a:tab pos="2609850" algn="ctr"/>
                <a:tab pos="4051300" algn="ctr"/>
                <a:tab pos="5221288" algn="ctr"/>
              </a:tabLst>
            </a:pPr>
            <a:r>
              <a:rPr lang="ru-RU" sz="1600" i="1">
                <a:ea typeface="Calibri" pitchFamily="34" charset="0"/>
                <a:cs typeface="Calibri" pitchFamily="34" charset="0"/>
              </a:rPr>
              <a:t>	ОЗЕРНЫЙ 	ЗАРЯ 	13:40 	15:50 </a:t>
            </a:r>
            <a:endParaRPr lang="ru-RU" sz="1600"/>
          </a:p>
          <a:p>
            <a:pPr eaLnBrk="0" hangingPunct="0">
              <a:buFont typeface="Calibri" pitchFamily="34" charset="0"/>
              <a:buAutoNum type="arabicPeriod" startAt="5"/>
              <a:tabLst>
                <a:tab pos="1260475" algn="ctr"/>
                <a:tab pos="2609850" algn="ctr"/>
                <a:tab pos="4051300" algn="ctr"/>
                <a:tab pos="5221288" algn="ctr"/>
              </a:tabLst>
            </a:pPr>
            <a:r>
              <a:rPr lang="ru-RU" sz="1600">
                <a:ea typeface="Calibri" pitchFamily="34" charset="0"/>
                <a:cs typeface="Calibri" pitchFamily="34" charset="0"/>
              </a:rPr>
              <a:t>Дальше проверяем рейсы, который приходят в ОЗЕРНЫЙ раньше, чем в 13:40 </a:t>
            </a:r>
            <a:endParaRPr lang="ru-RU" sz="1600"/>
          </a:p>
          <a:p>
            <a:pPr eaLnBrk="0" hangingPunct="0">
              <a:tabLst>
                <a:tab pos="1260475" algn="ctr"/>
                <a:tab pos="2609850" algn="ctr"/>
                <a:tab pos="4051300" algn="ctr"/>
                <a:tab pos="5221288" algn="ctr"/>
              </a:tabLst>
            </a:pPr>
            <a:r>
              <a:rPr lang="ru-RU" sz="1600" i="1">
                <a:ea typeface="Calibri" pitchFamily="34" charset="0"/>
                <a:cs typeface="Calibri" pitchFamily="34" charset="0"/>
              </a:rPr>
              <a:t>	ВОСТОРГ	ОЗЕРНЫЙ 	11:15 	13:20 </a:t>
            </a:r>
            <a:endParaRPr lang="ru-RU" sz="1600"/>
          </a:p>
          <a:p>
            <a:pPr eaLnBrk="0" hangingPunct="0">
              <a:buFont typeface="Calibri" pitchFamily="34" charset="0"/>
              <a:buAutoNum type="arabicPeriod" startAt="6"/>
              <a:tabLst>
                <a:tab pos="1260475" algn="ctr"/>
                <a:tab pos="2609850" algn="ctr"/>
                <a:tab pos="4051300" algn="ctr"/>
                <a:tab pos="5221288" algn="ctr"/>
              </a:tabLst>
            </a:pPr>
            <a:r>
              <a:rPr lang="ru-RU" sz="1600">
                <a:ea typeface="Calibri" pitchFamily="34" charset="0"/>
                <a:cs typeface="Calibri" pitchFamily="34" charset="0"/>
              </a:rPr>
              <a:t>Таким образом, мы «пришли» от конечного пункта к начальному, в обратном направлении</a:t>
            </a:r>
            <a:endParaRPr lang="ru-RU" sz="1600"/>
          </a:p>
          <a:p>
            <a:pPr eaLnBrk="0" hangingPunct="0">
              <a:buFont typeface="Calibri" pitchFamily="34" charset="0"/>
              <a:buAutoNum type="arabicPeriod" startAt="6"/>
              <a:tabLst>
                <a:tab pos="1260475" algn="ctr"/>
                <a:tab pos="2609850" algn="ctr"/>
                <a:tab pos="4051300" algn="ctr"/>
                <a:tab pos="5221288" algn="ctr"/>
              </a:tabLst>
            </a:pPr>
            <a:r>
              <a:rPr lang="ru-RU" sz="1600">
                <a:ea typeface="Calibri" pitchFamily="34" charset="0"/>
                <a:cs typeface="Calibri" pitchFamily="34" charset="0"/>
              </a:rPr>
              <a:t>Поэтому оптимальный маршрут</a:t>
            </a:r>
            <a:endParaRPr lang="ru-RU" sz="1600"/>
          </a:p>
        </p:txBody>
      </p:sp>
      <p:grpSp>
        <p:nvGrpSpPr>
          <p:cNvPr id="35843" name="Group 1"/>
          <p:cNvGrpSpPr>
            <a:grpSpLocks noChangeAspect="1"/>
          </p:cNvGrpSpPr>
          <p:nvPr/>
        </p:nvGrpSpPr>
        <p:grpSpPr bwMode="auto">
          <a:xfrm>
            <a:off x="1285875" y="5715000"/>
            <a:ext cx="6215063" cy="550863"/>
            <a:chOff x="2601" y="12440"/>
            <a:chExt cx="7245" cy="868"/>
          </a:xfrm>
        </p:grpSpPr>
        <p:sp>
          <p:nvSpPr>
            <p:cNvPr id="35846" name="AutoShape 13"/>
            <p:cNvSpPr>
              <a:spLocks noChangeAspect="1" noChangeArrowheads="1" noTextEdit="1"/>
            </p:cNvSpPr>
            <p:nvPr/>
          </p:nvSpPr>
          <p:spPr bwMode="auto">
            <a:xfrm>
              <a:off x="2601" y="12440"/>
              <a:ext cx="7245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7" name="Text Box 12"/>
            <p:cNvSpPr txBox="1">
              <a:spLocks noChangeArrowheads="1"/>
            </p:cNvSpPr>
            <p:nvPr/>
          </p:nvSpPr>
          <p:spPr bwMode="auto">
            <a:xfrm>
              <a:off x="6415" y="12440"/>
              <a:ext cx="417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  <p:sp>
          <p:nvSpPr>
            <p:cNvPr id="35848" name="Text Box 11"/>
            <p:cNvSpPr txBox="1">
              <a:spLocks noChangeArrowheads="1"/>
            </p:cNvSpPr>
            <p:nvPr/>
          </p:nvSpPr>
          <p:spPr bwMode="auto">
            <a:xfrm>
              <a:off x="9022" y="12524"/>
              <a:ext cx="824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r>
                <a:rPr lang="en-US" sz="1100">
                  <a:ea typeface="Calibri" pitchFamily="34" charset="0"/>
                  <a:cs typeface="Times New Roman" pitchFamily="18" charset="0"/>
                </a:rPr>
                <a:t> 18:15 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5849" name="AutoShape 10"/>
            <p:cNvSpPr>
              <a:spLocks noChangeArrowheads="1"/>
            </p:cNvSpPr>
            <p:nvPr/>
          </p:nvSpPr>
          <p:spPr bwMode="auto">
            <a:xfrm>
              <a:off x="2609" y="12524"/>
              <a:ext cx="1186" cy="432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100">
                  <a:ea typeface="Calibri" pitchFamily="34" charset="0"/>
                  <a:cs typeface="Times New Roman" pitchFamily="18" charset="0"/>
                </a:rPr>
                <a:t>ВОСТОРГ</a:t>
              </a:r>
              <a:endParaRPr lang="ru-RU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5850" name="AutoShape 9"/>
            <p:cNvSpPr>
              <a:spLocks noChangeArrowheads="1"/>
            </p:cNvSpPr>
            <p:nvPr/>
          </p:nvSpPr>
          <p:spPr bwMode="auto">
            <a:xfrm>
              <a:off x="7631" y="12524"/>
              <a:ext cx="1362" cy="432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100">
                  <a:solidFill>
                    <a:srgbClr val="FFFFFF"/>
                  </a:solidFill>
                  <a:ea typeface="Calibri" pitchFamily="34" charset="0"/>
                  <a:cs typeface="Times New Roman" pitchFamily="18" charset="0"/>
                </a:rPr>
                <a:t>ГОРКА</a:t>
              </a:r>
              <a:endParaRPr lang="ru-RU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5851" name="AutoShape 8"/>
            <p:cNvSpPr>
              <a:spLocks noChangeArrowheads="1"/>
            </p:cNvSpPr>
            <p:nvPr/>
          </p:nvSpPr>
          <p:spPr bwMode="auto">
            <a:xfrm>
              <a:off x="4165" y="12522"/>
              <a:ext cx="1363" cy="43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100">
                  <a:ea typeface="Calibri" pitchFamily="34" charset="0"/>
                  <a:cs typeface="Times New Roman" pitchFamily="18" charset="0"/>
                </a:rPr>
                <a:t>ОЗЕРНЫЙ</a:t>
              </a:r>
              <a:endParaRPr lang="ru-RU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5852" name="AutoShape 7"/>
            <p:cNvSpPr>
              <a:spLocks noChangeArrowheads="1"/>
            </p:cNvSpPr>
            <p:nvPr/>
          </p:nvSpPr>
          <p:spPr bwMode="auto">
            <a:xfrm>
              <a:off x="5898" y="12515"/>
              <a:ext cx="1362" cy="43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100">
                  <a:ea typeface="Calibri" pitchFamily="34" charset="0"/>
                  <a:cs typeface="Times New Roman" pitchFamily="18" charset="0"/>
                </a:rPr>
                <a:t>ЗАРЯ</a:t>
              </a:r>
              <a:endParaRPr lang="ru-RU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35853" name="AutoShape 6"/>
            <p:cNvCxnSpPr>
              <a:cxnSpLocks noChangeShapeType="1"/>
            </p:cNvCxnSpPr>
            <p:nvPr/>
          </p:nvCxnSpPr>
          <p:spPr bwMode="auto">
            <a:xfrm>
              <a:off x="7260" y="12731"/>
              <a:ext cx="371" cy="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5854" name="AutoShape 5"/>
            <p:cNvCxnSpPr>
              <a:cxnSpLocks noChangeShapeType="1"/>
            </p:cNvCxnSpPr>
            <p:nvPr/>
          </p:nvCxnSpPr>
          <p:spPr bwMode="auto">
            <a:xfrm flipV="1">
              <a:off x="5528" y="12731"/>
              <a:ext cx="370" cy="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5855" name="AutoShape 4"/>
            <p:cNvCxnSpPr>
              <a:cxnSpLocks noChangeShapeType="1"/>
            </p:cNvCxnSpPr>
            <p:nvPr/>
          </p:nvCxnSpPr>
          <p:spPr bwMode="auto">
            <a:xfrm flipV="1">
              <a:off x="3795" y="12738"/>
              <a:ext cx="370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5856" name="Text Box 3"/>
            <p:cNvSpPr txBox="1">
              <a:spLocks noChangeArrowheads="1"/>
            </p:cNvSpPr>
            <p:nvPr/>
          </p:nvSpPr>
          <p:spPr bwMode="auto">
            <a:xfrm>
              <a:off x="6162" y="12902"/>
              <a:ext cx="82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ru-RU" sz="1100">
                  <a:ea typeface="Calibri" pitchFamily="34" charset="0"/>
                  <a:cs typeface="Times New Roman" pitchFamily="18" charset="0"/>
                </a:rPr>
                <a:t>15:5</a:t>
              </a:r>
              <a:r>
                <a:rPr lang="en-US" sz="1100">
                  <a:ea typeface="Calibri" pitchFamily="34" charset="0"/>
                  <a:cs typeface="Times New Roman" pitchFamily="18" charset="0"/>
                </a:rPr>
                <a:t>0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5857" name="Text Box 2"/>
            <p:cNvSpPr txBox="1">
              <a:spLocks noChangeArrowheads="1"/>
            </p:cNvSpPr>
            <p:nvPr/>
          </p:nvSpPr>
          <p:spPr bwMode="auto">
            <a:xfrm>
              <a:off x="4459" y="12911"/>
              <a:ext cx="824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ru-RU" sz="1100">
                  <a:ea typeface="Calibri" pitchFamily="34" charset="0"/>
                  <a:cs typeface="Times New Roman" pitchFamily="18" charset="0"/>
                </a:rPr>
                <a:t>13:20</a:t>
              </a:r>
              <a:endParaRPr lang="ru-RU"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35844" name="Rectangle 23"/>
          <p:cNvSpPr>
            <a:spLocks noChangeArrowheads="1"/>
          </p:cNvSpPr>
          <p:nvPr/>
        </p:nvSpPr>
        <p:spPr bwMode="auto">
          <a:xfrm>
            <a:off x="234950" y="6221413"/>
            <a:ext cx="66436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buFont typeface="Calibri" pitchFamily="34" charset="0"/>
              <a:buAutoNum type="arabicPeriod" startAt="8"/>
            </a:pPr>
            <a:r>
              <a:rPr lang="ru-RU" sz="1600">
                <a:ea typeface="Calibri" pitchFamily="34" charset="0"/>
                <a:cs typeface="Times New Roman" pitchFamily="18" charset="0"/>
              </a:rPr>
              <a:t>Правильный ответ – 2.</a:t>
            </a:r>
          </a:p>
        </p:txBody>
      </p:sp>
      <p:sp>
        <p:nvSpPr>
          <p:cNvPr id="35845" name="TextBox 16"/>
          <p:cNvSpPr txBox="1">
            <a:spLocks noChangeArrowheads="1"/>
          </p:cNvSpPr>
          <p:nvPr/>
        </p:nvSpPr>
        <p:spPr bwMode="auto">
          <a:xfrm>
            <a:off x="3392488" y="571500"/>
            <a:ext cx="2359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4675462"/>
          <a:ext cx="1785948" cy="1682496"/>
        </p:xfrm>
        <a:graphic>
          <a:graphicData uri="http://schemas.openxmlformats.org/drawingml/2006/table">
            <a:tbl>
              <a:tblPr/>
              <a:tblGrid>
                <a:gridCol w="343182"/>
                <a:gridCol w="318669"/>
                <a:gridCol w="271394"/>
                <a:gridCol w="287153"/>
                <a:gridCol w="247756"/>
                <a:gridCol w="31779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C0C0C0"/>
                        </a:solidFill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643174" y="4675462"/>
          <a:ext cx="1816957" cy="1682496"/>
        </p:xfrm>
        <a:graphic>
          <a:graphicData uri="http://schemas.openxmlformats.org/drawingml/2006/table">
            <a:tbl>
              <a:tblPr/>
              <a:tblGrid>
                <a:gridCol w="349141"/>
                <a:gridCol w="324202"/>
                <a:gridCol w="276106"/>
                <a:gridCol w="292138"/>
                <a:gridCol w="258611"/>
                <a:gridCol w="31675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C0C0C0"/>
                        </a:solidFill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831276" y="4675462"/>
          <a:ext cx="1740988" cy="1682496"/>
        </p:xfrm>
        <a:graphic>
          <a:graphicData uri="http://schemas.openxmlformats.org/drawingml/2006/table">
            <a:tbl>
              <a:tblPr/>
              <a:tblGrid>
                <a:gridCol w="334543"/>
                <a:gridCol w="310647"/>
                <a:gridCol w="264562"/>
                <a:gridCol w="279924"/>
                <a:gridCol w="241519"/>
                <a:gridCol w="30979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C0C0C0"/>
                        </a:solidFill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858016" y="4675462"/>
          <a:ext cx="1830554" cy="1682496"/>
        </p:xfrm>
        <a:graphic>
          <a:graphicData uri="http://schemas.openxmlformats.org/drawingml/2006/table">
            <a:tbl>
              <a:tblPr/>
              <a:tblGrid>
                <a:gridCol w="351754"/>
                <a:gridCol w="326628"/>
                <a:gridCol w="278172"/>
                <a:gridCol w="294324"/>
                <a:gridCol w="253945"/>
                <a:gridCol w="32573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C0C0C0"/>
                        </a:solidFill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7188" y="4389438"/>
          <a:ext cx="8501122" cy="285752"/>
        </p:xfrm>
        <a:graphic>
          <a:graphicData uri="http://schemas.openxmlformats.org/drawingml/2006/table">
            <a:tbl>
              <a:tblPr/>
              <a:tblGrid>
                <a:gridCol w="2124832"/>
                <a:gridCol w="2125729"/>
                <a:gridCol w="2124832"/>
                <a:gridCol w="2125729"/>
              </a:tblGrid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2)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3)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4)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6875" name="Rectangle 2"/>
          <p:cNvSpPr>
            <a:spLocks noChangeArrowheads="1"/>
          </p:cNvSpPr>
          <p:nvPr/>
        </p:nvSpPr>
        <p:spPr bwMode="auto">
          <a:xfrm>
            <a:off x="392113" y="1643063"/>
            <a:ext cx="8359775" cy="2632075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i="1">
                <a:ea typeface="Calibri" pitchFamily="34" charset="0"/>
                <a:cs typeface="Times New Roman" pitchFamily="18" charset="0"/>
              </a:rPr>
              <a:t>Таблица стоимости перевозок устроена следующим образом: числа, стоящие на пересечениях строк и столбцов таблиц, означают стоимость проезда между соответствующими соседними станциями. Если пересечение строки и столбца пусто, то станции не являются соседними. Укажите таблицу, для которой выполняется условие: «Минимальная стоимость проезда  из А в B не больше 6». Стоимость проезда по маршруту складывается из стоимостей проезда между соответствующими  соседними станциями.</a:t>
            </a:r>
            <a:endParaRPr lang="ru-RU" sz="16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6876" name="TextBox 1"/>
          <p:cNvSpPr txBox="1">
            <a:spLocks noChangeArrowheads="1"/>
          </p:cNvSpPr>
          <p:nvPr/>
        </p:nvSpPr>
        <p:spPr bwMode="auto">
          <a:xfrm>
            <a:off x="2035175" y="571500"/>
            <a:ext cx="5073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Решение задач</a:t>
            </a:r>
          </a:p>
        </p:txBody>
      </p:sp>
      <p:sp>
        <p:nvSpPr>
          <p:cNvPr id="36877" name="TextBox 1"/>
          <p:cNvSpPr txBox="1">
            <a:spLocks noChangeArrowheads="1"/>
          </p:cNvSpPr>
          <p:nvPr/>
        </p:nvSpPr>
        <p:spPr bwMode="auto">
          <a:xfrm>
            <a:off x="3392488" y="1181100"/>
            <a:ext cx="2359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Задача 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3392488" y="571500"/>
            <a:ext cx="2359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</a:p>
        </p:txBody>
      </p:sp>
      <p:sp>
        <p:nvSpPr>
          <p:cNvPr id="37891" name="Прямоугольник 2"/>
          <p:cNvSpPr>
            <a:spLocks noChangeArrowheads="1"/>
          </p:cNvSpPr>
          <p:nvPr/>
        </p:nvSpPr>
        <p:spPr bwMode="auto">
          <a:xfrm>
            <a:off x="214313" y="1344613"/>
            <a:ext cx="8715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ru-RU" sz="1600">
                <a:cs typeface="Arial" pitchFamily="34" charset="0"/>
              </a:rPr>
              <a:t>Для каждой таблицы нарисуем соответствующий ей взвешенный граф.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85750" y="1960563"/>
          <a:ext cx="8501122" cy="280416"/>
        </p:xfrm>
        <a:graphic>
          <a:graphicData uri="http://schemas.openxmlformats.org/drawingml/2006/table">
            <a:tbl>
              <a:tblPr/>
              <a:tblGrid>
                <a:gridCol w="2124832"/>
                <a:gridCol w="2125729"/>
                <a:gridCol w="2124832"/>
                <a:gridCol w="2125729"/>
              </a:tblGrid>
              <a:tr h="253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Times New Roman"/>
                        </a:rPr>
                        <a:t>1)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2)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3)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4)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7897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37898" name="Group 1"/>
          <p:cNvGrpSpPr>
            <a:grpSpLocks noChangeAspect="1"/>
          </p:cNvGrpSpPr>
          <p:nvPr/>
        </p:nvGrpSpPr>
        <p:grpSpPr bwMode="auto">
          <a:xfrm>
            <a:off x="357188" y="4071938"/>
            <a:ext cx="1949450" cy="1785937"/>
            <a:chOff x="2657" y="3872"/>
            <a:chExt cx="1533" cy="1403"/>
          </a:xfrm>
        </p:grpSpPr>
        <p:sp>
          <p:nvSpPr>
            <p:cNvPr id="37959" name="AutoShape 17"/>
            <p:cNvSpPr>
              <a:spLocks noChangeAspect="1" noChangeArrowheads="1" noTextEdit="1"/>
            </p:cNvSpPr>
            <p:nvPr/>
          </p:nvSpPr>
          <p:spPr bwMode="auto">
            <a:xfrm>
              <a:off x="2657" y="3872"/>
              <a:ext cx="1533" cy="1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0" name="Text Box 16"/>
            <p:cNvSpPr txBox="1">
              <a:spLocks noChangeArrowheads="1"/>
            </p:cNvSpPr>
            <p:nvPr/>
          </p:nvSpPr>
          <p:spPr bwMode="auto">
            <a:xfrm>
              <a:off x="3583" y="4979"/>
              <a:ext cx="121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r>
                <a:rPr lang="en-US" sz="1100">
                  <a:ea typeface="Calibri" pitchFamily="34" charset="0"/>
                  <a:cs typeface="Times New Roman" pitchFamily="18" charset="0"/>
                </a:rPr>
                <a:t>1  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7961" name="Line 15"/>
            <p:cNvSpPr>
              <a:spLocks noChangeShapeType="1"/>
            </p:cNvSpPr>
            <p:nvPr/>
          </p:nvSpPr>
          <p:spPr bwMode="auto">
            <a:xfrm flipV="1">
              <a:off x="3231" y="4449"/>
              <a:ext cx="445" cy="6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2" name="Line 14"/>
            <p:cNvSpPr>
              <a:spLocks noChangeShapeType="1"/>
            </p:cNvSpPr>
            <p:nvPr/>
          </p:nvSpPr>
          <p:spPr bwMode="auto">
            <a:xfrm flipV="1">
              <a:off x="3209" y="4958"/>
              <a:ext cx="723" cy="1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3" name="Line 13"/>
            <p:cNvSpPr>
              <a:spLocks noChangeShapeType="1"/>
            </p:cNvSpPr>
            <p:nvPr/>
          </p:nvSpPr>
          <p:spPr bwMode="auto">
            <a:xfrm>
              <a:off x="3203" y="4075"/>
              <a:ext cx="445" cy="3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4" name="Line 12"/>
            <p:cNvSpPr>
              <a:spLocks noChangeShapeType="1"/>
            </p:cNvSpPr>
            <p:nvPr/>
          </p:nvSpPr>
          <p:spPr bwMode="auto">
            <a:xfrm flipH="1">
              <a:off x="2822" y="4104"/>
              <a:ext cx="381" cy="4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5" name="Line 11"/>
            <p:cNvSpPr>
              <a:spLocks noChangeShapeType="1"/>
            </p:cNvSpPr>
            <p:nvPr/>
          </p:nvSpPr>
          <p:spPr bwMode="auto">
            <a:xfrm flipH="1">
              <a:off x="2811" y="4460"/>
              <a:ext cx="830" cy="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6" name="Text Box 10"/>
            <p:cNvSpPr txBox="1">
              <a:spLocks noChangeArrowheads="1"/>
            </p:cNvSpPr>
            <p:nvPr/>
          </p:nvSpPr>
          <p:spPr bwMode="auto">
            <a:xfrm>
              <a:off x="3123" y="4318"/>
              <a:ext cx="120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r>
                <a:rPr lang="en-US" sz="1100">
                  <a:ea typeface="Calibri" pitchFamily="34" charset="0"/>
                  <a:cs typeface="Times New Roman" pitchFamily="18" charset="0"/>
                </a:rPr>
                <a:t>2  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7967" name="Text Box 9"/>
            <p:cNvSpPr txBox="1">
              <a:spLocks noChangeArrowheads="1"/>
            </p:cNvSpPr>
            <p:nvPr/>
          </p:nvSpPr>
          <p:spPr bwMode="auto">
            <a:xfrm>
              <a:off x="3399" y="4043"/>
              <a:ext cx="120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r>
                <a:rPr lang="en-US" sz="1100">
                  <a:ea typeface="Calibri" pitchFamily="34" charset="0"/>
                  <a:cs typeface="Times New Roman" pitchFamily="18" charset="0"/>
                </a:rPr>
                <a:t>4  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7968" name="Text Box 8"/>
            <p:cNvSpPr txBox="1">
              <a:spLocks noChangeArrowheads="1"/>
            </p:cNvSpPr>
            <p:nvPr/>
          </p:nvSpPr>
          <p:spPr bwMode="auto">
            <a:xfrm>
              <a:off x="2898" y="4144"/>
              <a:ext cx="120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r>
                <a:rPr lang="en-US" sz="1100">
                  <a:ea typeface="Calibri" pitchFamily="34" charset="0"/>
                  <a:cs typeface="Times New Roman" pitchFamily="18" charset="0"/>
                </a:rPr>
                <a:t>2  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7969" name="Text Box 7"/>
            <p:cNvSpPr txBox="1">
              <a:spLocks noChangeArrowheads="1"/>
            </p:cNvSpPr>
            <p:nvPr/>
          </p:nvSpPr>
          <p:spPr bwMode="auto">
            <a:xfrm>
              <a:off x="3515" y="4625"/>
              <a:ext cx="120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r>
                <a:rPr lang="en-US" sz="1100">
                  <a:ea typeface="Calibri" pitchFamily="34" charset="0"/>
                  <a:cs typeface="Times New Roman" pitchFamily="18" charset="0"/>
                </a:rPr>
                <a:t>3  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47186" name="Oval 6"/>
            <p:cNvSpPr>
              <a:spLocks noChangeArrowheads="1"/>
            </p:cNvSpPr>
            <p:nvPr/>
          </p:nvSpPr>
          <p:spPr bwMode="auto">
            <a:xfrm>
              <a:off x="3104" y="4928"/>
              <a:ext cx="236" cy="23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0" rIns="18000" bIns="0"/>
            <a:lstStyle/>
            <a:p>
              <a:pPr algn="ctr">
                <a:defRPr/>
              </a:pPr>
              <a:r>
                <a:rPr lang="en-US" sz="900" b="1">
                  <a:ea typeface="Calibri" pitchFamily="34" charset="0"/>
                  <a:cs typeface="Times New Roman" pitchFamily="18" charset="0"/>
                </a:rPr>
                <a:t>A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47187" name="Oval 5"/>
            <p:cNvSpPr>
              <a:spLocks noChangeArrowheads="1"/>
            </p:cNvSpPr>
            <p:nvPr/>
          </p:nvSpPr>
          <p:spPr bwMode="auto">
            <a:xfrm>
              <a:off x="3045" y="3956"/>
              <a:ext cx="236" cy="23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0" rIns="18000" bIns="0"/>
            <a:lstStyle/>
            <a:p>
              <a:pPr algn="ctr">
                <a:defRPr/>
              </a:pPr>
              <a:r>
                <a:rPr lang="en-US" sz="900" b="1">
                  <a:ea typeface="Calibri" pitchFamily="34" charset="0"/>
                  <a:cs typeface="Times New Roman" pitchFamily="18" charset="0"/>
                </a:rPr>
                <a:t>B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7972" name="Oval 4"/>
            <p:cNvSpPr>
              <a:spLocks noChangeArrowheads="1"/>
            </p:cNvSpPr>
            <p:nvPr/>
          </p:nvSpPr>
          <p:spPr bwMode="auto">
            <a:xfrm>
              <a:off x="3541" y="4352"/>
              <a:ext cx="236" cy="2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0" rIns="18000" bIns="0"/>
            <a:lstStyle/>
            <a:p>
              <a:pPr algn="ctr"/>
              <a:r>
                <a:rPr lang="en-US" sz="900" b="1">
                  <a:ea typeface="Calibri" pitchFamily="34" charset="0"/>
                  <a:cs typeface="Times New Roman" pitchFamily="18" charset="0"/>
                </a:rPr>
                <a:t>C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7973" name="Oval 3"/>
            <p:cNvSpPr>
              <a:spLocks noChangeArrowheads="1"/>
            </p:cNvSpPr>
            <p:nvPr/>
          </p:nvSpPr>
          <p:spPr bwMode="auto">
            <a:xfrm>
              <a:off x="3817" y="4845"/>
              <a:ext cx="236" cy="2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0" rIns="18000" bIns="0"/>
            <a:lstStyle/>
            <a:p>
              <a:pPr algn="ctr"/>
              <a:r>
                <a:rPr lang="en-US" sz="900" b="1">
                  <a:ea typeface="Calibri" pitchFamily="34" charset="0"/>
                  <a:cs typeface="Times New Roman" pitchFamily="18" charset="0"/>
                </a:rPr>
                <a:t>D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7974" name="Oval 2"/>
            <p:cNvSpPr>
              <a:spLocks noChangeArrowheads="1"/>
            </p:cNvSpPr>
            <p:nvPr/>
          </p:nvSpPr>
          <p:spPr bwMode="auto">
            <a:xfrm>
              <a:off x="2683" y="4468"/>
              <a:ext cx="236" cy="2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0" rIns="18000" bIns="0"/>
            <a:lstStyle/>
            <a:p>
              <a:pPr algn="ctr"/>
              <a:r>
                <a:rPr lang="en-US" sz="900" b="1">
                  <a:ea typeface="Calibri" pitchFamily="34" charset="0"/>
                  <a:cs typeface="Times New Roman" pitchFamily="18" charset="0"/>
                </a:rPr>
                <a:t>E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37899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37900" name="Group 29"/>
          <p:cNvGrpSpPr>
            <a:grpSpLocks noChangeAspect="1"/>
          </p:cNvGrpSpPr>
          <p:nvPr/>
        </p:nvGrpSpPr>
        <p:grpSpPr bwMode="auto">
          <a:xfrm>
            <a:off x="2571750" y="4071938"/>
            <a:ext cx="1906588" cy="1714500"/>
            <a:chOff x="2657" y="3872"/>
            <a:chExt cx="1533" cy="1379"/>
          </a:xfrm>
        </p:grpSpPr>
        <p:sp>
          <p:nvSpPr>
            <p:cNvPr id="37943" name="AutoShape 45"/>
            <p:cNvSpPr>
              <a:spLocks noChangeAspect="1" noChangeArrowheads="1" noTextEdit="1"/>
            </p:cNvSpPr>
            <p:nvPr/>
          </p:nvSpPr>
          <p:spPr bwMode="auto">
            <a:xfrm>
              <a:off x="2657" y="3872"/>
              <a:ext cx="1533" cy="1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4" name="Text Box 44"/>
            <p:cNvSpPr txBox="1">
              <a:spLocks noChangeArrowheads="1"/>
            </p:cNvSpPr>
            <p:nvPr/>
          </p:nvSpPr>
          <p:spPr bwMode="auto">
            <a:xfrm>
              <a:off x="3583" y="4979"/>
              <a:ext cx="121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r>
                <a:rPr lang="en-US" sz="1100">
                  <a:ea typeface="Calibri" pitchFamily="34" charset="0"/>
                  <a:cs typeface="Times New Roman" pitchFamily="18" charset="0"/>
                </a:rPr>
                <a:t>1  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7945" name="Line 43"/>
            <p:cNvSpPr>
              <a:spLocks noChangeShapeType="1"/>
            </p:cNvSpPr>
            <p:nvPr/>
          </p:nvSpPr>
          <p:spPr bwMode="auto">
            <a:xfrm flipV="1">
              <a:off x="3231" y="4449"/>
              <a:ext cx="445" cy="6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6" name="Line 42"/>
            <p:cNvSpPr>
              <a:spLocks noChangeShapeType="1"/>
            </p:cNvSpPr>
            <p:nvPr/>
          </p:nvSpPr>
          <p:spPr bwMode="auto">
            <a:xfrm flipV="1">
              <a:off x="3209" y="4958"/>
              <a:ext cx="723" cy="1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7" name="Line 41"/>
            <p:cNvSpPr>
              <a:spLocks noChangeShapeType="1"/>
            </p:cNvSpPr>
            <p:nvPr/>
          </p:nvSpPr>
          <p:spPr bwMode="auto">
            <a:xfrm>
              <a:off x="3203" y="4075"/>
              <a:ext cx="445" cy="3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8" name="Line 40"/>
            <p:cNvSpPr>
              <a:spLocks noChangeShapeType="1"/>
            </p:cNvSpPr>
            <p:nvPr/>
          </p:nvSpPr>
          <p:spPr bwMode="auto">
            <a:xfrm flipH="1" flipV="1">
              <a:off x="2822" y="4553"/>
              <a:ext cx="398" cy="4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9" name="Line 39"/>
            <p:cNvSpPr>
              <a:spLocks noChangeShapeType="1"/>
            </p:cNvSpPr>
            <p:nvPr/>
          </p:nvSpPr>
          <p:spPr bwMode="auto">
            <a:xfrm flipH="1">
              <a:off x="2811" y="4460"/>
              <a:ext cx="830" cy="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50" name="Text Box 38"/>
            <p:cNvSpPr txBox="1">
              <a:spLocks noChangeArrowheads="1"/>
            </p:cNvSpPr>
            <p:nvPr/>
          </p:nvSpPr>
          <p:spPr bwMode="auto">
            <a:xfrm>
              <a:off x="3123" y="4318"/>
              <a:ext cx="120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r>
                <a:rPr lang="en-US" sz="1100">
                  <a:ea typeface="Calibri" pitchFamily="34" charset="0"/>
                  <a:cs typeface="Times New Roman" pitchFamily="18" charset="0"/>
                </a:rPr>
                <a:t>2  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7951" name="Text Box 37"/>
            <p:cNvSpPr txBox="1">
              <a:spLocks noChangeArrowheads="1"/>
            </p:cNvSpPr>
            <p:nvPr/>
          </p:nvSpPr>
          <p:spPr bwMode="auto">
            <a:xfrm>
              <a:off x="3399" y="4043"/>
              <a:ext cx="120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r>
                <a:rPr lang="en-US" sz="1100">
                  <a:ea typeface="Calibri" pitchFamily="34" charset="0"/>
                  <a:cs typeface="Times New Roman" pitchFamily="18" charset="0"/>
                </a:rPr>
                <a:t>4  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7952" name="Text Box 36"/>
            <p:cNvSpPr txBox="1">
              <a:spLocks noChangeArrowheads="1"/>
            </p:cNvSpPr>
            <p:nvPr/>
          </p:nvSpPr>
          <p:spPr bwMode="auto">
            <a:xfrm>
              <a:off x="2870" y="4683"/>
              <a:ext cx="120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r>
                <a:rPr lang="ru-RU" sz="1100">
                  <a:ea typeface="Calibri" pitchFamily="34" charset="0"/>
                  <a:cs typeface="Times New Roman" pitchFamily="18" charset="0"/>
                </a:rPr>
                <a:t>1</a:t>
              </a:r>
              <a:r>
                <a:rPr lang="en-US" sz="1100">
                  <a:ea typeface="Calibri" pitchFamily="34" charset="0"/>
                  <a:cs typeface="Times New Roman" pitchFamily="18" charset="0"/>
                </a:rPr>
                <a:t>  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7953" name="Text Box 35"/>
            <p:cNvSpPr txBox="1">
              <a:spLocks noChangeArrowheads="1"/>
            </p:cNvSpPr>
            <p:nvPr/>
          </p:nvSpPr>
          <p:spPr bwMode="auto">
            <a:xfrm>
              <a:off x="3515" y="4625"/>
              <a:ext cx="120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r>
                <a:rPr lang="en-US" sz="1100">
                  <a:ea typeface="Calibri" pitchFamily="34" charset="0"/>
                  <a:cs typeface="Times New Roman" pitchFamily="18" charset="0"/>
                </a:rPr>
                <a:t>3  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47170" name="Oval 34"/>
            <p:cNvSpPr>
              <a:spLocks noChangeArrowheads="1"/>
            </p:cNvSpPr>
            <p:nvPr/>
          </p:nvSpPr>
          <p:spPr bwMode="auto">
            <a:xfrm>
              <a:off x="3104" y="4928"/>
              <a:ext cx="236" cy="23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0" rIns="18000" bIns="0"/>
            <a:lstStyle/>
            <a:p>
              <a:pPr algn="ctr">
                <a:defRPr/>
              </a:pPr>
              <a:r>
                <a:rPr lang="en-US" sz="900" b="1">
                  <a:ea typeface="Calibri" pitchFamily="34" charset="0"/>
                  <a:cs typeface="Times New Roman" pitchFamily="18" charset="0"/>
                </a:rPr>
                <a:t>A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47171" name="Oval 33"/>
            <p:cNvSpPr>
              <a:spLocks noChangeArrowheads="1"/>
            </p:cNvSpPr>
            <p:nvPr/>
          </p:nvSpPr>
          <p:spPr bwMode="auto">
            <a:xfrm>
              <a:off x="3045" y="3955"/>
              <a:ext cx="236" cy="23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0" rIns="18000" bIns="0"/>
            <a:lstStyle/>
            <a:p>
              <a:pPr algn="ctr">
                <a:defRPr/>
              </a:pPr>
              <a:r>
                <a:rPr lang="en-US" sz="900" b="1">
                  <a:ea typeface="Calibri" pitchFamily="34" charset="0"/>
                  <a:cs typeface="Times New Roman" pitchFamily="18" charset="0"/>
                </a:rPr>
                <a:t>B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7956" name="Oval 32"/>
            <p:cNvSpPr>
              <a:spLocks noChangeArrowheads="1"/>
            </p:cNvSpPr>
            <p:nvPr/>
          </p:nvSpPr>
          <p:spPr bwMode="auto">
            <a:xfrm>
              <a:off x="3541" y="4352"/>
              <a:ext cx="236" cy="2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0" rIns="18000" bIns="0"/>
            <a:lstStyle/>
            <a:p>
              <a:pPr algn="ctr"/>
              <a:r>
                <a:rPr lang="en-US" sz="900" b="1">
                  <a:ea typeface="Calibri" pitchFamily="34" charset="0"/>
                  <a:cs typeface="Times New Roman" pitchFamily="18" charset="0"/>
                </a:rPr>
                <a:t>C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7957" name="Oval 31"/>
            <p:cNvSpPr>
              <a:spLocks noChangeArrowheads="1"/>
            </p:cNvSpPr>
            <p:nvPr/>
          </p:nvSpPr>
          <p:spPr bwMode="auto">
            <a:xfrm>
              <a:off x="3817" y="4845"/>
              <a:ext cx="236" cy="2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0" rIns="18000" bIns="0"/>
            <a:lstStyle/>
            <a:p>
              <a:pPr algn="ctr"/>
              <a:r>
                <a:rPr lang="en-US" sz="900" b="1">
                  <a:ea typeface="Calibri" pitchFamily="34" charset="0"/>
                  <a:cs typeface="Times New Roman" pitchFamily="18" charset="0"/>
                </a:rPr>
                <a:t>D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7958" name="Oval 30"/>
            <p:cNvSpPr>
              <a:spLocks noChangeArrowheads="1"/>
            </p:cNvSpPr>
            <p:nvPr/>
          </p:nvSpPr>
          <p:spPr bwMode="auto">
            <a:xfrm>
              <a:off x="2683" y="4468"/>
              <a:ext cx="236" cy="2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0" rIns="18000" bIns="0"/>
            <a:lstStyle/>
            <a:p>
              <a:pPr algn="ctr"/>
              <a:r>
                <a:rPr lang="en-US" sz="900" b="1">
                  <a:ea typeface="Calibri" pitchFamily="34" charset="0"/>
                  <a:cs typeface="Times New Roman" pitchFamily="18" charset="0"/>
                </a:rPr>
                <a:t>E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37901" name="Rectangle 7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37902" name="Group 57"/>
          <p:cNvGrpSpPr>
            <a:grpSpLocks noChangeAspect="1"/>
          </p:cNvGrpSpPr>
          <p:nvPr/>
        </p:nvGrpSpPr>
        <p:grpSpPr bwMode="auto">
          <a:xfrm>
            <a:off x="4714875" y="4000500"/>
            <a:ext cx="2065338" cy="1857375"/>
            <a:chOff x="2657" y="3872"/>
            <a:chExt cx="1533" cy="1379"/>
          </a:xfrm>
        </p:grpSpPr>
        <p:sp>
          <p:nvSpPr>
            <p:cNvPr id="37925" name="AutoShape 75"/>
            <p:cNvSpPr>
              <a:spLocks noChangeAspect="1" noChangeArrowheads="1" noTextEdit="1"/>
            </p:cNvSpPr>
            <p:nvPr/>
          </p:nvSpPr>
          <p:spPr bwMode="auto">
            <a:xfrm>
              <a:off x="2657" y="3872"/>
              <a:ext cx="1533" cy="1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6" name="Text Box 74"/>
            <p:cNvSpPr txBox="1">
              <a:spLocks noChangeArrowheads="1"/>
            </p:cNvSpPr>
            <p:nvPr/>
          </p:nvSpPr>
          <p:spPr bwMode="auto">
            <a:xfrm>
              <a:off x="3583" y="4979"/>
              <a:ext cx="121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r>
                <a:rPr lang="en-US" sz="1100">
                  <a:ea typeface="Calibri" pitchFamily="34" charset="0"/>
                  <a:cs typeface="Times New Roman" pitchFamily="18" charset="0"/>
                </a:rPr>
                <a:t>1  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7927" name="Line 73"/>
            <p:cNvSpPr>
              <a:spLocks noChangeShapeType="1"/>
            </p:cNvSpPr>
            <p:nvPr/>
          </p:nvSpPr>
          <p:spPr bwMode="auto">
            <a:xfrm flipV="1">
              <a:off x="3231" y="4449"/>
              <a:ext cx="445" cy="6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8" name="Line 72"/>
            <p:cNvSpPr>
              <a:spLocks noChangeShapeType="1"/>
            </p:cNvSpPr>
            <p:nvPr/>
          </p:nvSpPr>
          <p:spPr bwMode="auto">
            <a:xfrm flipV="1">
              <a:off x="3209" y="4958"/>
              <a:ext cx="723" cy="1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9" name="Line 71"/>
            <p:cNvSpPr>
              <a:spLocks noChangeShapeType="1"/>
            </p:cNvSpPr>
            <p:nvPr/>
          </p:nvSpPr>
          <p:spPr bwMode="auto">
            <a:xfrm>
              <a:off x="3203" y="4075"/>
              <a:ext cx="445" cy="3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30" name="Line 70"/>
            <p:cNvSpPr>
              <a:spLocks noChangeShapeType="1"/>
            </p:cNvSpPr>
            <p:nvPr/>
          </p:nvSpPr>
          <p:spPr bwMode="auto">
            <a:xfrm flipH="1" flipV="1">
              <a:off x="2822" y="4553"/>
              <a:ext cx="398" cy="4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31" name="Line 69"/>
            <p:cNvSpPr>
              <a:spLocks noChangeShapeType="1"/>
            </p:cNvSpPr>
            <p:nvPr/>
          </p:nvSpPr>
          <p:spPr bwMode="auto">
            <a:xfrm flipH="1">
              <a:off x="2811" y="4460"/>
              <a:ext cx="830" cy="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32" name="Text Box 68"/>
            <p:cNvSpPr txBox="1">
              <a:spLocks noChangeArrowheads="1"/>
            </p:cNvSpPr>
            <p:nvPr/>
          </p:nvSpPr>
          <p:spPr bwMode="auto">
            <a:xfrm>
              <a:off x="3123" y="4318"/>
              <a:ext cx="120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r>
                <a:rPr lang="en-US" sz="1100">
                  <a:ea typeface="Calibri" pitchFamily="34" charset="0"/>
                  <a:cs typeface="Times New Roman" pitchFamily="18" charset="0"/>
                </a:rPr>
                <a:t>2  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7933" name="Text Box 67"/>
            <p:cNvSpPr txBox="1">
              <a:spLocks noChangeArrowheads="1"/>
            </p:cNvSpPr>
            <p:nvPr/>
          </p:nvSpPr>
          <p:spPr bwMode="auto">
            <a:xfrm>
              <a:off x="3399" y="4043"/>
              <a:ext cx="120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r>
                <a:rPr lang="en-US" sz="1100">
                  <a:ea typeface="Calibri" pitchFamily="34" charset="0"/>
                  <a:cs typeface="Times New Roman" pitchFamily="18" charset="0"/>
                </a:rPr>
                <a:t>4  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7934" name="Text Box 66"/>
            <p:cNvSpPr txBox="1">
              <a:spLocks noChangeArrowheads="1"/>
            </p:cNvSpPr>
            <p:nvPr/>
          </p:nvSpPr>
          <p:spPr bwMode="auto">
            <a:xfrm>
              <a:off x="2870" y="4683"/>
              <a:ext cx="120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r>
                <a:rPr lang="ru-RU" sz="1100">
                  <a:ea typeface="Calibri" pitchFamily="34" charset="0"/>
                  <a:cs typeface="Times New Roman" pitchFamily="18" charset="0"/>
                </a:rPr>
                <a:t>4</a:t>
              </a:r>
              <a:r>
                <a:rPr lang="en-US" sz="1100">
                  <a:ea typeface="Calibri" pitchFamily="34" charset="0"/>
                  <a:cs typeface="Times New Roman" pitchFamily="18" charset="0"/>
                </a:rPr>
                <a:t>  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7935" name="Text Box 65"/>
            <p:cNvSpPr txBox="1">
              <a:spLocks noChangeArrowheads="1"/>
            </p:cNvSpPr>
            <p:nvPr/>
          </p:nvSpPr>
          <p:spPr bwMode="auto">
            <a:xfrm>
              <a:off x="3515" y="4625"/>
              <a:ext cx="120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r>
                <a:rPr lang="en-US" sz="1100">
                  <a:ea typeface="Calibri" pitchFamily="34" charset="0"/>
                  <a:cs typeface="Times New Roman" pitchFamily="18" charset="0"/>
                </a:rPr>
                <a:t>3  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47152" name="Oval 64"/>
            <p:cNvSpPr>
              <a:spLocks noChangeArrowheads="1"/>
            </p:cNvSpPr>
            <p:nvPr/>
          </p:nvSpPr>
          <p:spPr bwMode="auto">
            <a:xfrm>
              <a:off x="3104" y="4928"/>
              <a:ext cx="237" cy="23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0" rIns="18000" bIns="0"/>
            <a:lstStyle/>
            <a:p>
              <a:pPr algn="ctr">
                <a:defRPr/>
              </a:pPr>
              <a:r>
                <a:rPr lang="en-US" sz="900" b="1" dirty="0">
                  <a:ea typeface="Calibri" pitchFamily="34" charset="0"/>
                  <a:cs typeface="Times New Roman" pitchFamily="18" charset="0"/>
                </a:rPr>
                <a:t>A</a:t>
              </a:r>
              <a:endParaRPr lang="en-US" dirty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7937" name="Oval 63"/>
            <p:cNvSpPr>
              <a:spLocks noChangeArrowheads="1"/>
            </p:cNvSpPr>
            <p:nvPr/>
          </p:nvSpPr>
          <p:spPr bwMode="auto">
            <a:xfrm>
              <a:off x="3541" y="4352"/>
              <a:ext cx="236" cy="2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0" rIns="18000" bIns="0"/>
            <a:lstStyle/>
            <a:p>
              <a:pPr algn="ctr"/>
              <a:r>
                <a:rPr lang="en-US" sz="900" b="1">
                  <a:ea typeface="Calibri" pitchFamily="34" charset="0"/>
                  <a:cs typeface="Times New Roman" pitchFamily="18" charset="0"/>
                </a:rPr>
                <a:t>C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7938" name="Oval 62"/>
            <p:cNvSpPr>
              <a:spLocks noChangeArrowheads="1"/>
            </p:cNvSpPr>
            <p:nvPr/>
          </p:nvSpPr>
          <p:spPr bwMode="auto">
            <a:xfrm>
              <a:off x="3817" y="4845"/>
              <a:ext cx="236" cy="2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0" rIns="18000" bIns="0"/>
            <a:lstStyle/>
            <a:p>
              <a:pPr algn="ctr"/>
              <a:r>
                <a:rPr lang="en-US" sz="900" b="1">
                  <a:ea typeface="Calibri" pitchFamily="34" charset="0"/>
                  <a:cs typeface="Times New Roman" pitchFamily="18" charset="0"/>
                </a:rPr>
                <a:t>D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7939" name="Line 61"/>
            <p:cNvSpPr>
              <a:spLocks noChangeShapeType="1"/>
            </p:cNvSpPr>
            <p:nvPr/>
          </p:nvSpPr>
          <p:spPr bwMode="auto">
            <a:xfrm flipH="1">
              <a:off x="2817" y="4074"/>
              <a:ext cx="351" cy="4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0" name="Text Box 60"/>
            <p:cNvSpPr txBox="1">
              <a:spLocks noChangeArrowheads="1"/>
            </p:cNvSpPr>
            <p:nvPr/>
          </p:nvSpPr>
          <p:spPr bwMode="auto">
            <a:xfrm>
              <a:off x="2851" y="4111"/>
              <a:ext cx="120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r>
                <a:rPr lang="en-US" sz="1100">
                  <a:ea typeface="Calibri" pitchFamily="34" charset="0"/>
                  <a:cs typeface="Times New Roman" pitchFamily="18" charset="0"/>
                </a:rPr>
                <a:t>2  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47157" name="Oval 59"/>
            <p:cNvSpPr>
              <a:spLocks noChangeArrowheads="1"/>
            </p:cNvSpPr>
            <p:nvPr/>
          </p:nvSpPr>
          <p:spPr bwMode="auto">
            <a:xfrm>
              <a:off x="3045" y="3955"/>
              <a:ext cx="237" cy="23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0" rIns="18000" bIns="0"/>
            <a:lstStyle/>
            <a:p>
              <a:pPr algn="ctr">
                <a:defRPr/>
              </a:pPr>
              <a:r>
                <a:rPr lang="en-US" sz="900" b="1">
                  <a:ea typeface="Calibri" pitchFamily="34" charset="0"/>
                  <a:cs typeface="Times New Roman" pitchFamily="18" charset="0"/>
                </a:rPr>
                <a:t>B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7942" name="Oval 58"/>
            <p:cNvSpPr>
              <a:spLocks noChangeArrowheads="1"/>
            </p:cNvSpPr>
            <p:nvPr/>
          </p:nvSpPr>
          <p:spPr bwMode="auto">
            <a:xfrm>
              <a:off x="2683" y="4468"/>
              <a:ext cx="236" cy="2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0" rIns="18000" bIns="0"/>
            <a:lstStyle/>
            <a:p>
              <a:pPr algn="ctr"/>
              <a:r>
                <a:rPr lang="en-US" sz="900" b="1">
                  <a:ea typeface="Calibri" pitchFamily="34" charset="0"/>
                  <a:cs typeface="Times New Roman" pitchFamily="18" charset="0"/>
                </a:rPr>
                <a:t>E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37903" name="Rectangle 10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37904" name="Group 88"/>
          <p:cNvGrpSpPr>
            <a:grpSpLocks noChangeAspect="1"/>
          </p:cNvGrpSpPr>
          <p:nvPr/>
        </p:nvGrpSpPr>
        <p:grpSpPr bwMode="auto">
          <a:xfrm>
            <a:off x="6929438" y="4071938"/>
            <a:ext cx="1906587" cy="1714500"/>
            <a:chOff x="2657" y="3872"/>
            <a:chExt cx="1533" cy="1379"/>
          </a:xfrm>
        </p:grpSpPr>
        <p:sp>
          <p:nvSpPr>
            <p:cNvPr id="37909" name="AutoShape 104"/>
            <p:cNvSpPr>
              <a:spLocks noChangeAspect="1" noChangeArrowheads="1" noTextEdit="1"/>
            </p:cNvSpPr>
            <p:nvPr/>
          </p:nvSpPr>
          <p:spPr bwMode="auto">
            <a:xfrm>
              <a:off x="2657" y="3872"/>
              <a:ext cx="1533" cy="1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0" name="Text Box 103"/>
            <p:cNvSpPr txBox="1">
              <a:spLocks noChangeArrowheads="1"/>
            </p:cNvSpPr>
            <p:nvPr/>
          </p:nvSpPr>
          <p:spPr bwMode="auto">
            <a:xfrm>
              <a:off x="3583" y="4979"/>
              <a:ext cx="121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r>
                <a:rPr lang="en-US" sz="1100">
                  <a:ea typeface="Calibri" pitchFamily="34" charset="0"/>
                  <a:cs typeface="Times New Roman" pitchFamily="18" charset="0"/>
                </a:rPr>
                <a:t>1  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7911" name="Line 102"/>
            <p:cNvSpPr>
              <a:spLocks noChangeShapeType="1"/>
            </p:cNvSpPr>
            <p:nvPr/>
          </p:nvSpPr>
          <p:spPr bwMode="auto">
            <a:xfrm flipH="1" flipV="1">
              <a:off x="3667" y="4450"/>
              <a:ext cx="284" cy="5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2" name="Line 101"/>
            <p:cNvSpPr>
              <a:spLocks noChangeShapeType="1"/>
            </p:cNvSpPr>
            <p:nvPr/>
          </p:nvSpPr>
          <p:spPr bwMode="auto">
            <a:xfrm flipV="1">
              <a:off x="3209" y="4958"/>
              <a:ext cx="723" cy="1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3" name="Line 100"/>
            <p:cNvSpPr>
              <a:spLocks noChangeShapeType="1"/>
            </p:cNvSpPr>
            <p:nvPr/>
          </p:nvSpPr>
          <p:spPr bwMode="auto">
            <a:xfrm>
              <a:off x="3203" y="4075"/>
              <a:ext cx="445" cy="3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4" name="Line 99"/>
            <p:cNvSpPr>
              <a:spLocks noChangeShapeType="1"/>
            </p:cNvSpPr>
            <p:nvPr/>
          </p:nvSpPr>
          <p:spPr bwMode="auto">
            <a:xfrm flipH="1">
              <a:off x="2811" y="4460"/>
              <a:ext cx="830" cy="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5" name="Text Box 98"/>
            <p:cNvSpPr txBox="1">
              <a:spLocks noChangeArrowheads="1"/>
            </p:cNvSpPr>
            <p:nvPr/>
          </p:nvSpPr>
          <p:spPr bwMode="auto">
            <a:xfrm>
              <a:off x="3123" y="4302"/>
              <a:ext cx="12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r>
                <a:rPr lang="en-US" sz="1100">
                  <a:ea typeface="Calibri" pitchFamily="34" charset="0"/>
                  <a:cs typeface="Times New Roman" pitchFamily="18" charset="0"/>
                </a:rPr>
                <a:t>2  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7916" name="Text Box 97"/>
            <p:cNvSpPr txBox="1">
              <a:spLocks noChangeArrowheads="1"/>
            </p:cNvSpPr>
            <p:nvPr/>
          </p:nvSpPr>
          <p:spPr bwMode="auto">
            <a:xfrm>
              <a:off x="3399" y="4043"/>
              <a:ext cx="120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r>
                <a:rPr lang="en-US" sz="1100">
                  <a:ea typeface="Calibri" pitchFamily="34" charset="0"/>
                  <a:cs typeface="Times New Roman" pitchFamily="18" charset="0"/>
                </a:rPr>
                <a:t>4  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7917" name="Text Box 96"/>
            <p:cNvSpPr txBox="1">
              <a:spLocks noChangeArrowheads="1"/>
            </p:cNvSpPr>
            <p:nvPr/>
          </p:nvSpPr>
          <p:spPr bwMode="auto">
            <a:xfrm>
              <a:off x="3831" y="4490"/>
              <a:ext cx="119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r>
                <a:rPr lang="en-US" sz="1100">
                  <a:ea typeface="Calibri" pitchFamily="34" charset="0"/>
                  <a:cs typeface="Times New Roman" pitchFamily="18" charset="0"/>
                </a:rPr>
                <a:t>4  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47134" name="Oval 95"/>
            <p:cNvSpPr>
              <a:spLocks noChangeArrowheads="1"/>
            </p:cNvSpPr>
            <p:nvPr/>
          </p:nvSpPr>
          <p:spPr bwMode="auto">
            <a:xfrm>
              <a:off x="3104" y="4945"/>
              <a:ext cx="236" cy="23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0" rIns="18000" bIns="0"/>
            <a:lstStyle/>
            <a:p>
              <a:pPr algn="ctr">
                <a:defRPr/>
              </a:pPr>
              <a:r>
                <a:rPr lang="en-US" sz="900" b="1">
                  <a:ea typeface="Calibri" pitchFamily="34" charset="0"/>
                  <a:cs typeface="Times New Roman" pitchFamily="18" charset="0"/>
                </a:rPr>
                <a:t>A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7919" name="Oval 94"/>
            <p:cNvSpPr>
              <a:spLocks noChangeArrowheads="1"/>
            </p:cNvSpPr>
            <p:nvPr/>
          </p:nvSpPr>
          <p:spPr bwMode="auto">
            <a:xfrm>
              <a:off x="3541" y="4352"/>
              <a:ext cx="236" cy="2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0" rIns="18000" bIns="0"/>
            <a:lstStyle/>
            <a:p>
              <a:pPr algn="ctr"/>
              <a:r>
                <a:rPr lang="en-US" sz="900" b="1">
                  <a:ea typeface="Calibri" pitchFamily="34" charset="0"/>
                  <a:cs typeface="Times New Roman" pitchFamily="18" charset="0"/>
                </a:rPr>
                <a:t>C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7920" name="Oval 93"/>
            <p:cNvSpPr>
              <a:spLocks noChangeArrowheads="1"/>
            </p:cNvSpPr>
            <p:nvPr/>
          </p:nvSpPr>
          <p:spPr bwMode="auto">
            <a:xfrm>
              <a:off x="3817" y="4845"/>
              <a:ext cx="236" cy="2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0" rIns="18000" bIns="0"/>
            <a:lstStyle/>
            <a:p>
              <a:pPr algn="ctr"/>
              <a:r>
                <a:rPr lang="en-US" sz="900" b="1">
                  <a:ea typeface="Calibri" pitchFamily="34" charset="0"/>
                  <a:cs typeface="Times New Roman" pitchFamily="18" charset="0"/>
                </a:rPr>
                <a:t>D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7921" name="Line 92"/>
            <p:cNvSpPr>
              <a:spLocks noChangeShapeType="1"/>
            </p:cNvSpPr>
            <p:nvPr/>
          </p:nvSpPr>
          <p:spPr bwMode="auto">
            <a:xfrm flipH="1">
              <a:off x="2817" y="4074"/>
              <a:ext cx="351" cy="4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2" name="Text Box 91"/>
            <p:cNvSpPr txBox="1">
              <a:spLocks noChangeArrowheads="1"/>
            </p:cNvSpPr>
            <p:nvPr/>
          </p:nvSpPr>
          <p:spPr bwMode="auto">
            <a:xfrm>
              <a:off x="2851" y="4111"/>
              <a:ext cx="120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r>
                <a:rPr lang="en-US" sz="1100">
                  <a:ea typeface="Calibri" pitchFamily="34" charset="0"/>
                  <a:cs typeface="Times New Roman" pitchFamily="18" charset="0"/>
                </a:rPr>
                <a:t>1  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47139" name="Oval 90"/>
            <p:cNvSpPr>
              <a:spLocks noChangeArrowheads="1"/>
            </p:cNvSpPr>
            <p:nvPr/>
          </p:nvSpPr>
          <p:spPr bwMode="auto">
            <a:xfrm>
              <a:off x="3045" y="3955"/>
              <a:ext cx="236" cy="23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0" rIns="18000" bIns="0"/>
            <a:lstStyle/>
            <a:p>
              <a:pPr algn="ctr">
                <a:defRPr/>
              </a:pPr>
              <a:r>
                <a:rPr lang="en-US" sz="900" b="1">
                  <a:ea typeface="Calibri" pitchFamily="34" charset="0"/>
                  <a:cs typeface="Times New Roman" pitchFamily="18" charset="0"/>
                </a:rPr>
                <a:t>B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7924" name="Oval 89"/>
            <p:cNvSpPr>
              <a:spLocks noChangeArrowheads="1"/>
            </p:cNvSpPr>
            <p:nvPr/>
          </p:nvSpPr>
          <p:spPr bwMode="auto">
            <a:xfrm>
              <a:off x="2683" y="4468"/>
              <a:ext cx="236" cy="2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0" rIns="18000" bIns="0"/>
            <a:lstStyle/>
            <a:p>
              <a:pPr algn="ctr"/>
              <a:r>
                <a:rPr lang="en-US" sz="900" b="1">
                  <a:ea typeface="Calibri" pitchFamily="34" charset="0"/>
                  <a:cs typeface="Times New Roman" pitchFamily="18" charset="0"/>
                </a:rPr>
                <a:t>E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</p:grpSp>
      <p:graphicFrame>
        <p:nvGraphicFramePr>
          <p:cNvPr id="83" name="Таблица 82"/>
          <p:cNvGraphicFramePr>
            <a:graphicFrameLocks noGrp="1"/>
          </p:cNvGraphicFramePr>
          <p:nvPr/>
        </p:nvGraphicFramePr>
        <p:xfrm>
          <a:off x="428598" y="2246570"/>
          <a:ext cx="1785948" cy="1682496"/>
        </p:xfrm>
        <a:graphic>
          <a:graphicData uri="http://schemas.openxmlformats.org/drawingml/2006/table">
            <a:tbl>
              <a:tblPr/>
              <a:tblGrid>
                <a:gridCol w="343182"/>
                <a:gridCol w="318669"/>
                <a:gridCol w="271394"/>
                <a:gridCol w="287153"/>
                <a:gridCol w="279798"/>
                <a:gridCol w="28575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C0C0C0"/>
                        </a:solidFill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" name="Таблица 83"/>
          <p:cNvGraphicFramePr>
            <a:graphicFrameLocks noGrp="1"/>
          </p:cNvGraphicFramePr>
          <p:nvPr/>
        </p:nvGraphicFramePr>
        <p:xfrm>
          <a:off x="2612167" y="2254310"/>
          <a:ext cx="1816957" cy="1682496"/>
        </p:xfrm>
        <a:graphic>
          <a:graphicData uri="http://schemas.openxmlformats.org/drawingml/2006/table">
            <a:tbl>
              <a:tblPr/>
              <a:tblGrid>
                <a:gridCol w="349141"/>
                <a:gridCol w="324202"/>
                <a:gridCol w="276106"/>
                <a:gridCol w="292138"/>
                <a:gridCol w="289618"/>
                <a:gridCol w="28575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C0C0C0"/>
                        </a:solidFill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" name="Таблица 84"/>
          <p:cNvGraphicFramePr>
            <a:graphicFrameLocks noGrp="1"/>
          </p:cNvGraphicFramePr>
          <p:nvPr/>
        </p:nvGraphicFramePr>
        <p:xfrm>
          <a:off x="4754632" y="2264249"/>
          <a:ext cx="1740988" cy="1682496"/>
        </p:xfrm>
        <a:graphic>
          <a:graphicData uri="http://schemas.openxmlformats.org/drawingml/2006/table">
            <a:tbl>
              <a:tblPr/>
              <a:tblGrid>
                <a:gridCol w="334543"/>
                <a:gridCol w="310647"/>
                <a:gridCol w="264562"/>
                <a:gridCol w="279924"/>
                <a:gridCol w="270766"/>
                <a:gridCol w="28054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C0C0C0"/>
                        </a:solidFill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" name="Таблица 85"/>
          <p:cNvGraphicFramePr>
            <a:graphicFrameLocks noGrp="1"/>
          </p:cNvGraphicFramePr>
          <p:nvPr/>
        </p:nvGraphicFramePr>
        <p:xfrm>
          <a:off x="6929454" y="2276053"/>
          <a:ext cx="1830554" cy="1682496"/>
        </p:xfrm>
        <a:graphic>
          <a:graphicData uri="http://schemas.openxmlformats.org/drawingml/2006/table">
            <a:tbl>
              <a:tblPr/>
              <a:tblGrid>
                <a:gridCol w="351754"/>
                <a:gridCol w="326628"/>
                <a:gridCol w="278172"/>
                <a:gridCol w="294324"/>
                <a:gridCol w="320758"/>
                <a:gridCol w="25891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C0C0C0"/>
                        </a:solidFill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Box 1"/>
          <p:cNvSpPr txBox="1">
            <a:spLocks noChangeArrowheads="1"/>
          </p:cNvSpPr>
          <p:nvPr/>
        </p:nvSpPr>
        <p:spPr bwMode="auto">
          <a:xfrm>
            <a:off x="3392488" y="571500"/>
            <a:ext cx="2359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</a:p>
        </p:txBody>
      </p:sp>
      <p:sp>
        <p:nvSpPr>
          <p:cNvPr id="2057" name="Прямоугольник 15"/>
          <p:cNvSpPr>
            <a:spLocks noChangeArrowheads="1"/>
          </p:cNvSpPr>
          <p:nvPr/>
        </p:nvSpPr>
        <p:spPr bwMode="auto">
          <a:xfrm>
            <a:off x="642938" y="1447800"/>
            <a:ext cx="7858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 startAt="2"/>
            </a:pPr>
            <a:r>
              <a:rPr lang="ru-RU" sz="1600">
                <a:cs typeface="Arial" pitchFamily="34" charset="0"/>
              </a:rPr>
              <a:t>Теперь по схемам определяем кратчайшие маршруты для каждой таблицы:</a:t>
            </a:r>
          </a:p>
        </p:txBody>
      </p:sp>
      <p:sp>
        <p:nvSpPr>
          <p:cNvPr id="205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050" name="Object 27"/>
          <p:cNvGraphicFramePr>
            <a:graphicFrameLocks noChangeAspect="1"/>
          </p:cNvGraphicFramePr>
          <p:nvPr/>
        </p:nvGraphicFramePr>
        <p:xfrm>
          <a:off x="1571625" y="2170113"/>
          <a:ext cx="1311275" cy="500062"/>
        </p:xfrm>
        <a:graphic>
          <a:graphicData uri="http://schemas.openxmlformats.org/presentationml/2006/ole">
            <p:oleObj spid="_x0000_s2050" name="Формула" r:id="rId3" imgW="723586" imgH="279279" progId="Equation.3">
              <p:embed/>
            </p:oleObj>
          </a:graphicData>
        </a:graphic>
      </p:graphicFrame>
      <p:sp>
        <p:nvSpPr>
          <p:cNvPr id="2059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051" name="Object 29"/>
          <p:cNvGraphicFramePr>
            <a:graphicFrameLocks noChangeAspect="1"/>
          </p:cNvGraphicFramePr>
          <p:nvPr/>
        </p:nvGraphicFramePr>
        <p:xfrm>
          <a:off x="3857625" y="2159000"/>
          <a:ext cx="1846263" cy="500063"/>
        </p:xfrm>
        <a:graphic>
          <a:graphicData uri="http://schemas.openxmlformats.org/presentationml/2006/ole">
            <p:oleObj spid="_x0000_s2051" name="Формула" r:id="rId4" imgW="1016000" imgH="279400" progId="Equation.3">
              <p:embed/>
            </p:oleObj>
          </a:graphicData>
        </a:graphic>
      </p:graphicFrame>
      <p:sp>
        <p:nvSpPr>
          <p:cNvPr id="2060" name="Прямоугольник 33"/>
          <p:cNvSpPr>
            <a:spLocks noChangeArrowheads="1"/>
          </p:cNvSpPr>
          <p:nvPr/>
        </p:nvSpPr>
        <p:spPr bwMode="auto">
          <a:xfrm>
            <a:off x="1214438" y="2357438"/>
            <a:ext cx="414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cs typeface="Arial" pitchFamily="34" charset="0"/>
              </a:rPr>
              <a:t>1: </a:t>
            </a:r>
          </a:p>
        </p:txBody>
      </p:sp>
      <p:sp>
        <p:nvSpPr>
          <p:cNvPr id="2061" name="Прямоугольник 34"/>
          <p:cNvSpPr>
            <a:spLocks noChangeArrowheads="1"/>
          </p:cNvSpPr>
          <p:nvPr/>
        </p:nvSpPr>
        <p:spPr bwMode="auto">
          <a:xfrm>
            <a:off x="3143250" y="2347913"/>
            <a:ext cx="5349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cs typeface="Arial" pitchFamily="34" charset="0"/>
              </a:rPr>
              <a:t>или</a:t>
            </a:r>
          </a:p>
        </p:txBody>
      </p:sp>
      <p:sp>
        <p:nvSpPr>
          <p:cNvPr id="2062" name="Прямоугольник 35"/>
          <p:cNvSpPr>
            <a:spLocks noChangeArrowheads="1"/>
          </p:cNvSpPr>
          <p:nvPr/>
        </p:nvSpPr>
        <p:spPr bwMode="auto">
          <a:xfrm>
            <a:off x="5643563" y="2324100"/>
            <a:ext cx="1471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, стоимость 7</a:t>
            </a:r>
          </a:p>
        </p:txBody>
      </p:sp>
      <p:sp>
        <p:nvSpPr>
          <p:cNvPr id="2063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052" name="Object 31"/>
          <p:cNvGraphicFramePr>
            <a:graphicFrameLocks noChangeAspect="1"/>
          </p:cNvGraphicFramePr>
          <p:nvPr/>
        </p:nvGraphicFramePr>
        <p:xfrm>
          <a:off x="1571625" y="2895600"/>
          <a:ext cx="1311275" cy="500063"/>
        </p:xfrm>
        <a:graphic>
          <a:graphicData uri="http://schemas.openxmlformats.org/presentationml/2006/ole">
            <p:oleObj spid="_x0000_s2052" name="Формула" r:id="rId5" imgW="723586" imgH="279279" progId="Equation.3">
              <p:embed/>
            </p:oleObj>
          </a:graphicData>
        </a:graphic>
      </p:graphicFrame>
      <p:sp>
        <p:nvSpPr>
          <p:cNvPr id="206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053" name="Object 33"/>
          <p:cNvGraphicFramePr>
            <a:graphicFrameLocks noChangeAspect="1"/>
          </p:cNvGraphicFramePr>
          <p:nvPr/>
        </p:nvGraphicFramePr>
        <p:xfrm>
          <a:off x="3841750" y="2886075"/>
          <a:ext cx="1844675" cy="500063"/>
        </p:xfrm>
        <a:graphic>
          <a:graphicData uri="http://schemas.openxmlformats.org/presentationml/2006/ole">
            <p:oleObj spid="_x0000_s2053" name="Формула" r:id="rId6" imgW="1016000" imgH="279400" progId="Equation.3">
              <p:embed/>
            </p:oleObj>
          </a:graphicData>
        </a:graphic>
      </p:graphicFrame>
      <p:sp>
        <p:nvSpPr>
          <p:cNvPr id="2065" name="Прямоугольник 40"/>
          <p:cNvSpPr>
            <a:spLocks noChangeArrowheads="1"/>
          </p:cNvSpPr>
          <p:nvPr/>
        </p:nvSpPr>
        <p:spPr bwMode="auto">
          <a:xfrm>
            <a:off x="3155950" y="3074988"/>
            <a:ext cx="5365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cs typeface="Arial" pitchFamily="34" charset="0"/>
              </a:rPr>
              <a:t>или</a:t>
            </a:r>
          </a:p>
        </p:txBody>
      </p:sp>
      <p:sp>
        <p:nvSpPr>
          <p:cNvPr id="2066" name="Прямоугольник 41"/>
          <p:cNvSpPr>
            <a:spLocks noChangeArrowheads="1"/>
          </p:cNvSpPr>
          <p:nvPr/>
        </p:nvSpPr>
        <p:spPr bwMode="auto">
          <a:xfrm>
            <a:off x="1214438" y="3062288"/>
            <a:ext cx="4143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cs typeface="Arial" pitchFamily="34" charset="0"/>
              </a:rPr>
              <a:t>2: </a:t>
            </a:r>
          </a:p>
        </p:txBody>
      </p:sp>
      <p:sp>
        <p:nvSpPr>
          <p:cNvPr id="2067" name="Прямоугольник 42"/>
          <p:cNvSpPr>
            <a:spLocks noChangeArrowheads="1"/>
          </p:cNvSpPr>
          <p:nvPr/>
        </p:nvSpPr>
        <p:spPr bwMode="auto">
          <a:xfrm>
            <a:off x="5645150" y="3035300"/>
            <a:ext cx="1471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, стоимость 7</a:t>
            </a:r>
          </a:p>
        </p:txBody>
      </p:sp>
      <p:sp>
        <p:nvSpPr>
          <p:cNvPr id="2068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054" name="Object 35"/>
          <p:cNvGraphicFramePr>
            <a:graphicFrameLocks noChangeAspect="1"/>
          </p:cNvGraphicFramePr>
          <p:nvPr/>
        </p:nvGraphicFramePr>
        <p:xfrm>
          <a:off x="1539875" y="3611563"/>
          <a:ext cx="1311275" cy="500062"/>
        </p:xfrm>
        <a:graphic>
          <a:graphicData uri="http://schemas.openxmlformats.org/presentationml/2006/ole">
            <p:oleObj spid="_x0000_s2054" name="Формула" r:id="rId7" imgW="723586" imgH="279279" progId="Equation.3">
              <p:embed/>
            </p:oleObj>
          </a:graphicData>
        </a:graphic>
      </p:graphicFrame>
      <p:sp>
        <p:nvSpPr>
          <p:cNvPr id="2069" name="Прямоугольник 45"/>
          <p:cNvSpPr>
            <a:spLocks noChangeArrowheads="1"/>
          </p:cNvSpPr>
          <p:nvPr/>
        </p:nvSpPr>
        <p:spPr bwMode="auto">
          <a:xfrm>
            <a:off x="1214438" y="3808413"/>
            <a:ext cx="4143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cs typeface="Arial" pitchFamily="34" charset="0"/>
              </a:rPr>
              <a:t>3: </a:t>
            </a:r>
          </a:p>
        </p:txBody>
      </p:sp>
      <p:sp>
        <p:nvSpPr>
          <p:cNvPr id="207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055" name="Object 37"/>
          <p:cNvGraphicFramePr>
            <a:graphicFrameLocks noChangeAspect="1"/>
          </p:cNvGraphicFramePr>
          <p:nvPr/>
        </p:nvGraphicFramePr>
        <p:xfrm>
          <a:off x="1525588" y="4343400"/>
          <a:ext cx="2362200" cy="500063"/>
        </p:xfrm>
        <a:graphic>
          <a:graphicData uri="http://schemas.openxmlformats.org/presentationml/2006/ole">
            <p:oleObj spid="_x0000_s2055" name="Формула" r:id="rId8" imgW="1308100" imgH="279400" progId="Equation.3">
              <p:embed/>
            </p:oleObj>
          </a:graphicData>
        </a:graphic>
      </p:graphicFrame>
      <p:sp>
        <p:nvSpPr>
          <p:cNvPr id="2071" name="Прямоугольник 48"/>
          <p:cNvSpPr>
            <a:spLocks noChangeArrowheads="1"/>
          </p:cNvSpPr>
          <p:nvPr/>
        </p:nvSpPr>
        <p:spPr bwMode="auto">
          <a:xfrm>
            <a:off x="1203325" y="4529138"/>
            <a:ext cx="4143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cs typeface="Arial" pitchFamily="34" charset="0"/>
              </a:rPr>
              <a:t>4: </a:t>
            </a:r>
          </a:p>
        </p:txBody>
      </p:sp>
      <p:sp>
        <p:nvSpPr>
          <p:cNvPr id="2072" name="Прямоугольник 51"/>
          <p:cNvSpPr>
            <a:spLocks noChangeArrowheads="1"/>
          </p:cNvSpPr>
          <p:nvPr/>
        </p:nvSpPr>
        <p:spPr bwMode="auto">
          <a:xfrm>
            <a:off x="2835275" y="3757613"/>
            <a:ext cx="1471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, стоимость 6</a:t>
            </a:r>
          </a:p>
        </p:txBody>
      </p:sp>
      <p:sp>
        <p:nvSpPr>
          <p:cNvPr id="2073" name="Прямоугольник 52"/>
          <p:cNvSpPr>
            <a:spLocks noChangeArrowheads="1"/>
          </p:cNvSpPr>
          <p:nvPr/>
        </p:nvSpPr>
        <p:spPr bwMode="auto">
          <a:xfrm>
            <a:off x="642938" y="5143500"/>
            <a:ext cx="70008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Calibri" pitchFamily="34" charset="0"/>
              <a:buAutoNum type="arabicPeriod" startAt="3"/>
            </a:pPr>
            <a:r>
              <a:rPr lang="ru-RU" sz="1600">
                <a:cs typeface="Arial" pitchFamily="34" charset="0"/>
              </a:rPr>
              <a:t>Условие </a:t>
            </a:r>
            <a:r>
              <a:rPr lang="ru-RU" sz="1600" i="1">
                <a:cs typeface="Arial" pitchFamily="34" charset="0"/>
              </a:rPr>
              <a:t>«не больше 6» </a:t>
            </a:r>
            <a:r>
              <a:rPr lang="ru-RU" sz="1600">
                <a:cs typeface="Arial" pitchFamily="34" charset="0"/>
              </a:rPr>
              <a:t>выполняется только для таблицы 3</a:t>
            </a:r>
          </a:p>
          <a:p>
            <a:pPr marL="342900" indent="-342900">
              <a:lnSpc>
                <a:spcPct val="150000"/>
              </a:lnSpc>
              <a:buFont typeface="Calibri" pitchFamily="34" charset="0"/>
              <a:buAutoNum type="arabicPeriod" startAt="3"/>
            </a:pPr>
            <a:r>
              <a:rPr lang="ru-RU" sz="1600">
                <a:cs typeface="Arial" pitchFamily="34" charset="0"/>
              </a:rPr>
              <a:t>Таким образом, правильный ответ – 3. </a:t>
            </a:r>
          </a:p>
        </p:txBody>
      </p:sp>
      <p:sp>
        <p:nvSpPr>
          <p:cNvPr id="2074" name="Прямоугольник 53"/>
          <p:cNvSpPr>
            <a:spLocks noChangeArrowheads="1"/>
          </p:cNvSpPr>
          <p:nvPr/>
        </p:nvSpPr>
        <p:spPr bwMode="auto">
          <a:xfrm>
            <a:off x="3857625" y="4487863"/>
            <a:ext cx="1471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, стоимость 8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2035175" y="571500"/>
            <a:ext cx="5073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</a:p>
        </p:txBody>
      </p:sp>
      <p:sp>
        <p:nvSpPr>
          <p:cNvPr id="38915" name="Прямоугольник 3"/>
          <p:cNvSpPr>
            <a:spLocks noChangeArrowheads="1"/>
          </p:cNvSpPr>
          <p:nvPr/>
        </p:nvSpPr>
        <p:spPr bwMode="auto">
          <a:xfrm>
            <a:off x="571500" y="1708150"/>
            <a:ext cx="47863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В таблице приведена стоимость перевозок между соседними железнодорожными станциями. Укажите схему, соответствующую таблице.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000760" y="1857365"/>
          <a:ext cx="1785951" cy="1571635"/>
        </p:xfrm>
        <a:graphic>
          <a:graphicData uri="http://schemas.openxmlformats.org/drawingml/2006/table">
            <a:tbl>
              <a:tblPr/>
              <a:tblGrid>
                <a:gridCol w="357007"/>
                <a:gridCol w="357007"/>
                <a:gridCol w="357007"/>
                <a:gridCol w="357007"/>
                <a:gridCol w="357923"/>
              </a:tblGrid>
              <a:tr h="314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C0C0C0"/>
                        </a:solidFill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500" y="3629025"/>
          <a:ext cx="7643864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0966"/>
                <a:gridCol w="1910966"/>
                <a:gridCol w="1910966"/>
                <a:gridCol w="1910966"/>
              </a:tblGrid>
              <a:tr h="28575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1)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2)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3)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4)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8922" name="Picture 3" descr="3"/>
          <p:cNvPicPr>
            <a:picLocks noChangeAspect="1" noChangeArrowheads="1"/>
          </p:cNvPicPr>
          <p:nvPr/>
        </p:nvPicPr>
        <p:blipFill>
          <a:blip r:embed="rId2" cstate="print"/>
          <a:srcRect t="12964" r="17822" b="15170"/>
          <a:stretch>
            <a:fillRect/>
          </a:stretch>
        </p:blipFill>
        <p:spPr bwMode="auto">
          <a:xfrm>
            <a:off x="571500" y="3914775"/>
            <a:ext cx="18526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4" descr="2"/>
          <p:cNvPicPr>
            <a:picLocks noChangeAspect="1" noChangeArrowheads="1"/>
          </p:cNvPicPr>
          <p:nvPr/>
        </p:nvPicPr>
        <p:blipFill>
          <a:blip r:embed="rId3" cstate="print"/>
          <a:srcRect l="6265" t="10822" r="23935" b="13486"/>
          <a:stretch>
            <a:fillRect/>
          </a:stretch>
        </p:blipFill>
        <p:spPr bwMode="auto">
          <a:xfrm>
            <a:off x="2752725" y="3843338"/>
            <a:ext cx="1443038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5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3914775"/>
            <a:ext cx="18573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6" descr="1"/>
          <p:cNvPicPr>
            <a:picLocks noChangeAspect="1" noChangeArrowheads="1"/>
          </p:cNvPicPr>
          <p:nvPr/>
        </p:nvPicPr>
        <p:blipFill>
          <a:blip r:embed="rId5" cstate="print"/>
          <a:srcRect l="500" t="6313" r="9677" b="11118"/>
          <a:stretch>
            <a:fillRect/>
          </a:stretch>
        </p:blipFill>
        <p:spPr bwMode="auto">
          <a:xfrm>
            <a:off x="6572250" y="3843338"/>
            <a:ext cx="18923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6" name="TextBox 1"/>
          <p:cNvSpPr txBox="1">
            <a:spLocks noChangeArrowheads="1"/>
          </p:cNvSpPr>
          <p:nvPr/>
        </p:nvSpPr>
        <p:spPr bwMode="auto">
          <a:xfrm>
            <a:off x="3392488" y="1181100"/>
            <a:ext cx="2359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Задача 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2035175" y="571500"/>
            <a:ext cx="5073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</a:p>
        </p:txBody>
      </p:sp>
      <p:sp>
        <p:nvSpPr>
          <p:cNvPr id="39939" name="TextBox 1"/>
          <p:cNvSpPr txBox="1">
            <a:spLocks noChangeArrowheads="1"/>
          </p:cNvSpPr>
          <p:nvPr/>
        </p:nvSpPr>
        <p:spPr bwMode="auto">
          <a:xfrm>
            <a:off x="3392488" y="1181100"/>
            <a:ext cx="2359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0" name="Прямоугольник 3"/>
          <p:cNvSpPr>
            <a:spLocks noChangeArrowheads="1"/>
          </p:cNvSpPr>
          <p:nvPr/>
        </p:nvSpPr>
        <p:spPr bwMode="auto">
          <a:xfrm>
            <a:off x="785813" y="1858963"/>
            <a:ext cx="73580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7188"/>
            <a:r>
              <a:rPr lang="ru-RU" sz="1600" i="1"/>
              <a:t>Между населенными пунктами </a:t>
            </a:r>
            <a:r>
              <a:rPr lang="ru-RU" sz="1600" b="1" i="1"/>
              <a:t>A, B, C, D, E</a:t>
            </a:r>
            <a:r>
              <a:rPr lang="en-US" sz="1600" b="1" i="1"/>
              <a:t> </a:t>
            </a:r>
            <a:r>
              <a:rPr lang="ru-RU" sz="1600" i="1"/>
              <a:t>построены дороги, протяженность которых</a:t>
            </a:r>
            <a:r>
              <a:rPr lang="en-US" sz="1600" i="1"/>
              <a:t> </a:t>
            </a:r>
            <a:r>
              <a:rPr lang="ru-RU" sz="1600" i="1"/>
              <a:t>приведена в таблице. </a:t>
            </a:r>
            <a:endParaRPr lang="en-US" sz="1600" i="1"/>
          </a:p>
          <a:p>
            <a:pPr indent="357188"/>
            <a:r>
              <a:rPr lang="ru-RU" sz="1600" i="1"/>
              <a:t>Определите кратчайший</a:t>
            </a:r>
            <a:r>
              <a:rPr lang="en-US" sz="1600" i="1"/>
              <a:t> </a:t>
            </a:r>
            <a:r>
              <a:rPr lang="ru-RU" sz="1600" i="1"/>
              <a:t>путь между пунктами </a:t>
            </a:r>
            <a:r>
              <a:rPr lang="ru-RU" sz="1600" b="1" i="1"/>
              <a:t>A и D (при условии, что</a:t>
            </a:r>
            <a:r>
              <a:rPr lang="en-US" sz="1600" b="1" i="1"/>
              <a:t> </a:t>
            </a:r>
            <a:r>
              <a:rPr lang="ru-RU" sz="1600" i="1"/>
              <a:t>передвигаться можно только по построенным</a:t>
            </a:r>
            <a:r>
              <a:rPr lang="en-US" sz="1600" i="1"/>
              <a:t> </a:t>
            </a:r>
            <a:r>
              <a:rPr lang="ru-RU" sz="1600" i="1"/>
              <a:t>дорогам).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28950" y="3286125"/>
          <a:ext cx="2900222" cy="2786082"/>
        </p:xfrm>
        <a:graphic>
          <a:graphicData uri="http://schemas.openxmlformats.org/drawingml/2006/table">
            <a:tbl>
              <a:tblPr/>
              <a:tblGrid>
                <a:gridCol w="459978"/>
                <a:gridCol w="511417"/>
                <a:gridCol w="500066"/>
                <a:gridCol w="508805"/>
                <a:gridCol w="459978"/>
                <a:gridCol w="459978"/>
              </a:tblGrid>
              <a:tr h="464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CharterITC-Regular"/>
                        <a:ea typeface="Times New Roman"/>
                        <a:cs typeface="CharterITC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A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B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C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D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E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</a:tr>
              <a:tr h="464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A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harterITC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harterITC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6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harterITC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B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2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harterITC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C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4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harterITC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1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harterITC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harterITC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D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harterITC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harterITC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5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harterITC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3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harterITC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4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E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6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harterITC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harterITC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3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harterITC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harterITC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1"/>
          <p:cNvSpPr>
            <a:spLocks noChangeArrowheads="1"/>
          </p:cNvSpPr>
          <p:nvPr/>
        </p:nvSpPr>
        <p:spPr bwMode="auto">
          <a:xfrm>
            <a:off x="571500" y="1428750"/>
            <a:ext cx="78581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663300"/>
              </a:buClr>
              <a:buFont typeface="Calibri" pitchFamily="34" charset="0"/>
              <a:buAutoNum type="arabicPeriod"/>
            </a:pPr>
            <a:r>
              <a:rPr lang="ru-RU"/>
              <a:t>Что такое граф? Из чего он состоит? </a:t>
            </a:r>
          </a:p>
          <a:p>
            <a:pPr marL="342900" indent="-342900">
              <a:lnSpc>
                <a:spcPct val="200000"/>
              </a:lnSpc>
              <a:buClr>
                <a:srgbClr val="663300"/>
              </a:buClr>
              <a:buFont typeface="Calibri" pitchFamily="34" charset="0"/>
              <a:buAutoNum type="arabicPeriod"/>
            </a:pPr>
            <a:r>
              <a:rPr lang="ru-RU"/>
              <a:t>Какой граф называется неориентированным? </a:t>
            </a:r>
          </a:p>
          <a:p>
            <a:pPr marL="342900" indent="-342900">
              <a:lnSpc>
                <a:spcPct val="200000"/>
              </a:lnSpc>
              <a:buClr>
                <a:srgbClr val="663300"/>
              </a:buClr>
              <a:buFont typeface="Calibri" pitchFamily="34" charset="0"/>
              <a:buAutoNum type="arabicPeriod"/>
            </a:pPr>
            <a:r>
              <a:rPr lang="ru-RU"/>
              <a:t>Что такое сеть? Какие характерные особенности имеет сеть? </a:t>
            </a:r>
          </a:p>
          <a:p>
            <a:pPr marL="342900" indent="-342900">
              <a:lnSpc>
                <a:spcPct val="200000"/>
              </a:lnSpc>
              <a:buClr>
                <a:srgbClr val="663300"/>
              </a:buClr>
              <a:buFont typeface="Calibri" pitchFamily="34" charset="0"/>
              <a:buAutoNum type="arabicPeriod"/>
            </a:pPr>
            <a:r>
              <a:rPr lang="ru-RU"/>
              <a:t>Какой граф называется ориентированным? </a:t>
            </a:r>
          </a:p>
          <a:p>
            <a:pPr marL="342900" indent="-342900">
              <a:lnSpc>
                <a:spcPct val="200000"/>
              </a:lnSpc>
              <a:buClr>
                <a:srgbClr val="663300"/>
              </a:buClr>
              <a:buFont typeface="Calibri" pitchFamily="34" charset="0"/>
              <a:buAutoNum type="arabicPeriod"/>
            </a:pPr>
            <a:r>
              <a:rPr lang="ru-RU"/>
              <a:t>Как по весовой матрице графа определить количество ребер (количество петель)?</a:t>
            </a:r>
          </a:p>
          <a:p>
            <a:pPr marL="342900" indent="-342900">
              <a:lnSpc>
                <a:spcPct val="200000"/>
              </a:lnSpc>
              <a:buClr>
                <a:srgbClr val="663300"/>
              </a:buClr>
              <a:buFont typeface="Calibri" pitchFamily="34" charset="0"/>
              <a:buAutoNum type="arabicPeriod"/>
            </a:pPr>
            <a:r>
              <a:rPr lang="ru-RU"/>
              <a:t>Как можно обозначить отсутствие связей между вершинами при хранении весовой матрицы в памяти реального компьютера?</a:t>
            </a:r>
          </a:p>
        </p:txBody>
      </p:sp>
      <p:pic>
        <p:nvPicPr>
          <p:cNvPr id="3" name="Picture 4" descr="p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25285">
            <a:off x="3014663" y="617538"/>
            <a:ext cx="4667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1"/>
          <p:cNvSpPr txBox="1">
            <a:spLocks noChangeArrowheads="1"/>
          </p:cNvSpPr>
          <p:nvPr/>
        </p:nvSpPr>
        <p:spPr bwMode="auto">
          <a:xfrm>
            <a:off x="3392488" y="571500"/>
            <a:ext cx="2359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1"/>
          <p:cNvSpPr>
            <a:spLocks noChangeArrowheads="1"/>
          </p:cNvSpPr>
          <p:nvPr/>
        </p:nvSpPr>
        <p:spPr bwMode="auto">
          <a:xfrm>
            <a:off x="1820863" y="1428750"/>
            <a:ext cx="5502275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06438" indent="-531813">
              <a:lnSpc>
                <a:spcPct val="150000"/>
              </a:lnSpc>
              <a:buClr>
                <a:srgbClr val="996633"/>
              </a:buClr>
              <a:buFont typeface="Wingdings" pitchFamily="2" charset="2"/>
              <a:buChar char="ü"/>
            </a:pPr>
            <a:r>
              <a:rPr lang="ru-RU" sz="3600" b="1" i="1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Сегодня я узнал… </a:t>
            </a:r>
          </a:p>
          <a:p>
            <a:pPr marL="706438" indent="-531813">
              <a:lnSpc>
                <a:spcPct val="150000"/>
              </a:lnSpc>
              <a:buClr>
                <a:srgbClr val="996633"/>
              </a:buClr>
              <a:buFont typeface="Wingdings" pitchFamily="2" charset="2"/>
              <a:buChar char="ü"/>
            </a:pPr>
            <a:r>
              <a:rPr lang="ru-RU" sz="3600" b="1" i="1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Я выполнял задания… </a:t>
            </a:r>
          </a:p>
          <a:p>
            <a:pPr marL="706438" indent="-531813">
              <a:lnSpc>
                <a:spcPct val="150000"/>
              </a:lnSpc>
              <a:buClr>
                <a:srgbClr val="996633"/>
              </a:buClr>
              <a:buFont typeface="Wingdings" pitchFamily="2" charset="2"/>
              <a:buChar char="ü"/>
            </a:pPr>
            <a:r>
              <a:rPr lang="ru-RU" sz="3600" b="1" i="1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Я понял, что… </a:t>
            </a:r>
          </a:p>
          <a:p>
            <a:pPr marL="706438" indent="-531813">
              <a:lnSpc>
                <a:spcPct val="150000"/>
              </a:lnSpc>
              <a:buClr>
                <a:srgbClr val="996633"/>
              </a:buClr>
              <a:buFont typeface="Wingdings" pitchFamily="2" charset="2"/>
              <a:buChar char="ü"/>
            </a:pPr>
            <a:r>
              <a:rPr lang="ru-RU" sz="3600" b="1" i="1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Теперь я могу… </a:t>
            </a:r>
          </a:p>
          <a:p>
            <a:pPr marL="706438" indent="-531813">
              <a:lnSpc>
                <a:spcPct val="150000"/>
              </a:lnSpc>
              <a:buClr>
                <a:srgbClr val="996633"/>
              </a:buClr>
              <a:buFont typeface="Wingdings" pitchFamily="2" charset="2"/>
              <a:buChar char="ü"/>
            </a:pPr>
            <a:r>
              <a:rPr lang="ru-RU" sz="3600" b="1" i="1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Я научился…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3286125" y="1571625"/>
            <a:ext cx="5429250" cy="4562475"/>
            <a:chOff x="3551" y="3898"/>
            <a:chExt cx="2373" cy="2076"/>
          </a:xfrm>
        </p:grpSpPr>
        <p:sp>
          <p:nvSpPr>
            <p:cNvPr id="27654" name="Line 3"/>
            <p:cNvSpPr>
              <a:spLocks noChangeShapeType="1"/>
            </p:cNvSpPr>
            <p:nvPr/>
          </p:nvSpPr>
          <p:spPr bwMode="auto">
            <a:xfrm flipH="1">
              <a:off x="4819" y="4999"/>
              <a:ext cx="543" cy="7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7655" name="Line 4"/>
            <p:cNvSpPr>
              <a:spLocks noChangeShapeType="1"/>
            </p:cNvSpPr>
            <p:nvPr/>
          </p:nvSpPr>
          <p:spPr bwMode="auto">
            <a:xfrm flipH="1">
              <a:off x="4869" y="5616"/>
              <a:ext cx="243" cy="1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7656" name="Text Box 5"/>
            <p:cNvSpPr txBox="1">
              <a:spLocks noChangeArrowheads="1"/>
            </p:cNvSpPr>
            <p:nvPr/>
          </p:nvSpPr>
          <p:spPr bwMode="auto">
            <a:xfrm>
              <a:off x="4302" y="5811"/>
              <a:ext cx="62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Aft>
                  <a:spcPts val="1000"/>
                </a:spcAft>
              </a:pPr>
              <a:r>
                <a:rPr lang="ru-RU" sz="2000" b="1">
                  <a:latin typeface="Times New Roman" pitchFamily="18" charset="0"/>
                  <a:cs typeface="Times New Roman" pitchFamily="18" charset="0"/>
                </a:rPr>
                <a:t>Волгоград</a:t>
              </a:r>
            </a:p>
          </p:txBody>
        </p:sp>
        <p:sp>
          <p:nvSpPr>
            <p:cNvPr id="27657" name="Text Box 6"/>
            <p:cNvSpPr txBox="1">
              <a:spLocks noChangeArrowheads="1"/>
            </p:cNvSpPr>
            <p:nvPr/>
          </p:nvSpPr>
          <p:spPr bwMode="auto">
            <a:xfrm>
              <a:off x="5146" y="5364"/>
              <a:ext cx="591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Aft>
                  <a:spcPts val="1000"/>
                </a:spcAft>
              </a:pP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Волжский</a:t>
              </a:r>
            </a:p>
          </p:txBody>
        </p:sp>
        <p:sp>
          <p:nvSpPr>
            <p:cNvPr id="27658" name="Text Box 7"/>
            <p:cNvSpPr txBox="1">
              <a:spLocks noChangeArrowheads="1"/>
            </p:cNvSpPr>
            <p:nvPr/>
          </p:nvSpPr>
          <p:spPr bwMode="auto">
            <a:xfrm>
              <a:off x="5362" y="4683"/>
              <a:ext cx="562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Aft>
                  <a:spcPts val="1000"/>
                </a:spcAft>
              </a:pP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Камышин</a:t>
              </a:r>
            </a:p>
          </p:txBody>
        </p:sp>
        <p:sp>
          <p:nvSpPr>
            <p:cNvPr id="27659" name="Text Box 8"/>
            <p:cNvSpPr txBox="1">
              <a:spLocks noChangeArrowheads="1"/>
            </p:cNvSpPr>
            <p:nvPr/>
          </p:nvSpPr>
          <p:spPr bwMode="auto">
            <a:xfrm>
              <a:off x="4268" y="4284"/>
              <a:ext cx="71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Aft>
                  <a:spcPts val="1000"/>
                </a:spcAft>
              </a:pP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Михайловка</a:t>
              </a:r>
            </a:p>
          </p:txBody>
        </p:sp>
        <p:sp>
          <p:nvSpPr>
            <p:cNvPr id="27660" name="Text Box 9"/>
            <p:cNvSpPr txBox="1">
              <a:spLocks noChangeArrowheads="1"/>
            </p:cNvSpPr>
            <p:nvPr/>
          </p:nvSpPr>
          <p:spPr bwMode="auto">
            <a:xfrm>
              <a:off x="4019" y="4934"/>
              <a:ext cx="509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Aft>
                  <a:spcPts val="1000"/>
                </a:spcAft>
              </a:pP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Фролово</a:t>
              </a:r>
            </a:p>
          </p:txBody>
        </p:sp>
        <p:sp>
          <p:nvSpPr>
            <p:cNvPr id="27661" name="Line 10"/>
            <p:cNvSpPr>
              <a:spLocks noChangeShapeType="1"/>
            </p:cNvSpPr>
            <p:nvPr/>
          </p:nvSpPr>
          <p:spPr bwMode="auto">
            <a:xfrm>
              <a:off x="4622" y="5140"/>
              <a:ext cx="153" cy="5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7662" name="Line 11"/>
            <p:cNvSpPr>
              <a:spLocks noChangeShapeType="1"/>
            </p:cNvSpPr>
            <p:nvPr/>
          </p:nvSpPr>
          <p:spPr bwMode="auto">
            <a:xfrm>
              <a:off x="4269" y="4581"/>
              <a:ext cx="281" cy="42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4163" y="4444"/>
              <a:ext cx="153" cy="141"/>
            </a:xfrm>
            <a:prstGeom prst="ellipse">
              <a:avLst/>
            </a:prstGeom>
            <a:solidFill>
              <a:srgbClr val="DEAE00"/>
            </a:solidFill>
            <a:ln>
              <a:solidFill>
                <a:srgbClr val="CC9900"/>
              </a:solidFill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4520" y="4999"/>
              <a:ext cx="153" cy="141"/>
            </a:xfrm>
            <a:prstGeom prst="ellipse">
              <a:avLst/>
            </a:prstGeom>
            <a:solidFill>
              <a:srgbClr val="DEAE00"/>
            </a:solidFill>
            <a:ln>
              <a:solidFill>
                <a:srgbClr val="CC9900"/>
              </a:solidFill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4716" y="5703"/>
              <a:ext cx="153" cy="141"/>
            </a:xfrm>
            <a:prstGeom prst="ellipse">
              <a:avLst/>
            </a:prstGeom>
            <a:solidFill>
              <a:srgbClr val="DEAE00"/>
            </a:solidFill>
            <a:ln>
              <a:solidFill>
                <a:srgbClr val="CC9900"/>
              </a:solidFill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3555" y="4070"/>
              <a:ext cx="153" cy="141"/>
            </a:xfrm>
            <a:prstGeom prst="ellipse">
              <a:avLst/>
            </a:prstGeom>
            <a:solidFill>
              <a:srgbClr val="DEAE00"/>
            </a:solidFill>
            <a:ln>
              <a:solidFill>
                <a:srgbClr val="CC9900"/>
              </a:solidFill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667" name="Line 16"/>
            <p:cNvSpPr>
              <a:spLocks noChangeShapeType="1"/>
            </p:cNvSpPr>
            <p:nvPr/>
          </p:nvSpPr>
          <p:spPr bwMode="auto">
            <a:xfrm>
              <a:off x="3698" y="4186"/>
              <a:ext cx="468" cy="29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081" y="5500"/>
              <a:ext cx="153" cy="141"/>
            </a:xfrm>
            <a:prstGeom prst="ellipse">
              <a:avLst/>
            </a:prstGeom>
            <a:solidFill>
              <a:srgbClr val="DEAE00"/>
            </a:solidFill>
            <a:ln>
              <a:solidFill>
                <a:srgbClr val="CC9900"/>
              </a:solidFill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39" y="4883"/>
              <a:ext cx="153" cy="141"/>
            </a:xfrm>
            <a:prstGeom prst="ellipse">
              <a:avLst/>
            </a:prstGeom>
            <a:solidFill>
              <a:srgbClr val="DEAE00"/>
            </a:solidFill>
            <a:ln>
              <a:solidFill>
                <a:srgbClr val="CC9900"/>
              </a:solidFill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670" name="Text Box 19"/>
            <p:cNvSpPr txBox="1">
              <a:spLocks noChangeArrowheads="1"/>
            </p:cNvSpPr>
            <p:nvPr/>
          </p:nvSpPr>
          <p:spPr bwMode="auto">
            <a:xfrm>
              <a:off x="3551" y="3898"/>
              <a:ext cx="59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Aft>
                  <a:spcPts val="1000"/>
                </a:spcAft>
              </a:pP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Урюпинск</a:t>
              </a:r>
            </a:p>
          </p:txBody>
        </p:sp>
        <p:sp>
          <p:nvSpPr>
            <p:cNvPr id="27671" name="Line 20"/>
            <p:cNvSpPr>
              <a:spLocks noChangeShapeType="1"/>
            </p:cNvSpPr>
            <p:nvPr/>
          </p:nvSpPr>
          <p:spPr bwMode="auto">
            <a:xfrm>
              <a:off x="4325" y="4525"/>
              <a:ext cx="1037" cy="3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7672" name="Line 21"/>
            <p:cNvSpPr>
              <a:spLocks noChangeShapeType="1"/>
            </p:cNvSpPr>
            <p:nvPr/>
          </p:nvSpPr>
          <p:spPr bwMode="auto">
            <a:xfrm flipV="1">
              <a:off x="4675" y="4966"/>
              <a:ext cx="656" cy="9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57813" y="785813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Граф</a:t>
            </a:r>
          </a:p>
        </p:txBody>
      </p:sp>
      <p:pic>
        <p:nvPicPr>
          <p:cNvPr id="27652" name="Picture 24" descr="http://volgograd-map.narod.ru/obl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848" y="1196752"/>
            <a:ext cx="30480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Прямоугольник 24"/>
          <p:cNvSpPr>
            <a:spLocks noChangeArrowheads="1"/>
          </p:cNvSpPr>
          <p:nvPr/>
        </p:nvSpPr>
        <p:spPr bwMode="auto">
          <a:xfrm>
            <a:off x="214313" y="4143375"/>
            <a:ext cx="2620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Карта Волгоградской области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28625" y="1071563"/>
            <a:ext cx="65595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Граф</a:t>
            </a:r>
            <a:r>
              <a:rPr lang="ru-RU" sz="3200" b="1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 — это набор узлов (вершин) </a:t>
            </a:r>
          </a:p>
          <a:p>
            <a:pPr>
              <a:defRPr/>
            </a:pPr>
            <a:r>
              <a:rPr lang="ru-RU" sz="3200" b="1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и связей между ними (ребер).</a:t>
            </a:r>
            <a:endParaRPr lang="ru-RU" sz="3200" dirty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786188" y="3357563"/>
            <a:ext cx="48577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Сеть</a:t>
            </a:r>
            <a:r>
              <a:rPr lang="ru-RU" sz="3200" b="1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 — граф, в котором вершины </a:t>
            </a:r>
          </a:p>
          <a:p>
            <a:pPr>
              <a:defRPr/>
            </a:pPr>
            <a:r>
              <a:rPr lang="ru-RU" sz="3200" b="1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связаны между собой по принципу </a:t>
            </a:r>
          </a:p>
          <a:p>
            <a:pPr>
              <a:defRPr/>
            </a:pPr>
            <a:r>
              <a:rPr lang="ru-RU" sz="3200" b="1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«многие ко многим».</a:t>
            </a:r>
          </a:p>
        </p:txBody>
      </p:sp>
      <p:pic>
        <p:nvPicPr>
          <p:cNvPr id="28676" name="Рисунок 6" descr="O_1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143125"/>
            <a:ext cx="37401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194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963863" y="4000500"/>
          <a:ext cx="3214710" cy="2357460"/>
        </p:xfrm>
        <a:graphic>
          <a:graphicData uri="http://schemas.openxmlformats.org/drawingml/2006/table">
            <a:tbl>
              <a:tblPr/>
              <a:tblGrid>
                <a:gridCol w="642942"/>
                <a:gridCol w="642942"/>
                <a:gridCol w="642942"/>
                <a:gridCol w="642942"/>
                <a:gridCol w="642942"/>
              </a:tblGrid>
              <a:tr h="4714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CharterITC-Regular"/>
                        <a:ea typeface="Times New Roman"/>
                        <a:cs typeface="CharterITC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A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B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C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D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</a:tr>
              <a:tr h="4714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A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B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1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C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1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1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D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1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1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9736" name="Группа 10"/>
          <p:cNvGrpSpPr>
            <a:grpSpLocks/>
          </p:cNvGrpSpPr>
          <p:nvPr/>
        </p:nvGrpSpPr>
        <p:grpSpPr bwMode="auto">
          <a:xfrm>
            <a:off x="1571625" y="1071563"/>
            <a:ext cx="2643188" cy="2154237"/>
            <a:chOff x="2000232" y="462169"/>
            <a:chExt cx="2760611" cy="2297596"/>
          </a:xfrm>
        </p:grpSpPr>
        <p:sp>
          <p:nvSpPr>
            <p:cNvPr id="5" name="Полилиния 4"/>
            <p:cNvSpPr/>
            <p:nvPr/>
          </p:nvSpPr>
          <p:spPr>
            <a:xfrm>
              <a:off x="2214118" y="1285037"/>
              <a:ext cx="1599993" cy="1144565"/>
            </a:xfrm>
            <a:custGeom>
              <a:avLst/>
              <a:gdLst>
                <a:gd name="connsiteX0" fmla="*/ 0 w 1600200"/>
                <a:gd name="connsiteY0" fmla="*/ 1103243 h 1143000"/>
                <a:gd name="connsiteX1" fmla="*/ 298174 w 1600200"/>
                <a:gd name="connsiteY1" fmla="*/ 1143000 h 1143000"/>
                <a:gd name="connsiteX2" fmla="*/ 516835 w 1600200"/>
                <a:gd name="connsiteY2" fmla="*/ 1103243 h 1143000"/>
                <a:gd name="connsiteX3" fmla="*/ 646044 w 1600200"/>
                <a:gd name="connsiteY3" fmla="*/ 1023730 h 1143000"/>
                <a:gd name="connsiteX4" fmla="*/ 685800 w 1600200"/>
                <a:gd name="connsiteY4" fmla="*/ 914400 h 1143000"/>
                <a:gd name="connsiteX5" fmla="*/ 755374 w 1600200"/>
                <a:gd name="connsiteY5" fmla="*/ 616226 h 1143000"/>
                <a:gd name="connsiteX6" fmla="*/ 824948 w 1600200"/>
                <a:gd name="connsiteY6" fmla="*/ 417443 h 1143000"/>
                <a:gd name="connsiteX7" fmla="*/ 954157 w 1600200"/>
                <a:gd name="connsiteY7" fmla="*/ 238539 h 1143000"/>
                <a:gd name="connsiteX8" fmla="*/ 1262270 w 1600200"/>
                <a:gd name="connsiteY8" fmla="*/ 59634 h 1143000"/>
                <a:gd name="connsiteX9" fmla="*/ 1600200 w 1600200"/>
                <a:gd name="connsiteY9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0200" h="1143000">
                  <a:moveTo>
                    <a:pt x="0" y="1103243"/>
                  </a:moveTo>
                  <a:cubicBezTo>
                    <a:pt x="106017" y="1123121"/>
                    <a:pt x="212035" y="1143000"/>
                    <a:pt x="298174" y="1143000"/>
                  </a:cubicBezTo>
                  <a:cubicBezTo>
                    <a:pt x="384313" y="1143000"/>
                    <a:pt x="458857" y="1123121"/>
                    <a:pt x="516835" y="1103243"/>
                  </a:cubicBezTo>
                  <a:cubicBezTo>
                    <a:pt x="574813" y="1083365"/>
                    <a:pt x="617883" y="1055204"/>
                    <a:pt x="646044" y="1023730"/>
                  </a:cubicBezTo>
                  <a:cubicBezTo>
                    <a:pt x="674205" y="992256"/>
                    <a:pt x="667578" y="982317"/>
                    <a:pt x="685800" y="914400"/>
                  </a:cubicBezTo>
                  <a:cubicBezTo>
                    <a:pt x="704022" y="846483"/>
                    <a:pt x="732183" y="699052"/>
                    <a:pt x="755374" y="616226"/>
                  </a:cubicBezTo>
                  <a:cubicBezTo>
                    <a:pt x="778565" y="533400"/>
                    <a:pt x="791818" y="480391"/>
                    <a:pt x="824948" y="417443"/>
                  </a:cubicBezTo>
                  <a:cubicBezTo>
                    <a:pt x="858078" y="354495"/>
                    <a:pt x="881270" y="298174"/>
                    <a:pt x="954157" y="238539"/>
                  </a:cubicBezTo>
                  <a:cubicBezTo>
                    <a:pt x="1027044" y="178904"/>
                    <a:pt x="1154596" y="99390"/>
                    <a:pt x="1262270" y="59634"/>
                  </a:cubicBezTo>
                  <a:cubicBezTo>
                    <a:pt x="1369944" y="19878"/>
                    <a:pt x="1485072" y="9939"/>
                    <a:pt x="1600200" y="0"/>
                  </a:cubicBezTo>
                </a:path>
              </a:pathLst>
            </a:custGeom>
            <a:ln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2041683" y="462169"/>
              <a:ext cx="2719160" cy="2297596"/>
            </a:xfrm>
            <a:custGeom>
              <a:avLst/>
              <a:gdLst>
                <a:gd name="connsiteX0" fmla="*/ 114300 w 2718352"/>
                <a:gd name="connsiteY0" fmla="*/ 670892 h 2297596"/>
                <a:gd name="connsiteX1" fmla="*/ 303144 w 2718352"/>
                <a:gd name="connsiteY1" fmla="*/ 770283 h 2297596"/>
                <a:gd name="connsiteX2" fmla="*/ 541683 w 2718352"/>
                <a:gd name="connsiteY2" fmla="*/ 819979 h 2297596"/>
                <a:gd name="connsiteX3" fmla="*/ 651013 w 2718352"/>
                <a:gd name="connsiteY3" fmla="*/ 839857 h 2297596"/>
                <a:gd name="connsiteX4" fmla="*/ 879613 w 2718352"/>
                <a:gd name="connsiteY4" fmla="*/ 760344 h 2297596"/>
                <a:gd name="connsiteX5" fmla="*/ 1138031 w 2718352"/>
                <a:gd name="connsiteY5" fmla="*/ 660953 h 2297596"/>
                <a:gd name="connsiteX6" fmla="*/ 1326874 w 2718352"/>
                <a:gd name="connsiteY6" fmla="*/ 631135 h 2297596"/>
                <a:gd name="connsiteX7" fmla="*/ 1495839 w 2718352"/>
                <a:gd name="connsiteY7" fmla="*/ 680831 h 2297596"/>
                <a:gd name="connsiteX8" fmla="*/ 1714500 w 2718352"/>
                <a:gd name="connsiteY8" fmla="*/ 770283 h 2297596"/>
                <a:gd name="connsiteX9" fmla="*/ 1595231 w 2718352"/>
                <a:gd name="connsiteY9" fmla="*/ 651014 h 2297596"/>
                <a:gd name="connsiteX10" fmla="*/ 1515718 w 2718352"/>
                <a:gd name="connsiteY10" fmla="*/ 551622 h 2297596"/>
                <a:gd name="connsiteX11" fmla="*/ 1555474 w 2718352"/>
                <a:gd name="connsiteY11" fmla="*/ 392596 h 2297596"/>
                <a:gd name="connsiteX12" fmla="*/ 1595231 w 2718352"/>
                <a:gd name="connsiteY12" fmla="*/ 283266 h 2297596"/>
                <a:gd name="connsiteX13" fmla="*/ 1724439 w 2718352"/>
                <a:gd name="connsiteY13" fmla="*/ 154057 h 2297596"/>
                <a:gd name="connsiteX14" fmla="*/ 1853648 w 2718352"/>
                <a:gd name="connsiteY14" fmla="*/ 44727 h 2297596"/>
                <a:gd name="connsiteX15" fmla="*/ 1953039 w 2718352"/>
                <a:gd name="connsiteY15" fmla="*/ 4970 h 2297596"/>
                <a:gd name="connsiteX16" fmla="*/ 2112066 w 2718352"/>
                <a:gd name="connsiteY16" fmla="*/ 14909 h 2297596"/>
                <a:gd name="connsiteX17" fmla="*/ 2241274 w 2718352"/>
                <a:gd name="connsiteY17" fmla="*/ 74544 h 2297596"/>
                <a:gd name="connsiteX18" fmla="*/ 2420179 w 2718352"/>
                <a:gd name="connsiteY18" fmla="*/ 193814 h 2297596"/>
                <a:gd name="connsiteX19" fmla="*/ 2668657 w 2718352"/>
                <a:gd name="connsiteY19" fmla="*/ 392596 h 2297596"/>
                <a:gd name="connsiteX20" fmla="*/ 2678596 w 2718352"/>
                <a:gd name="connsiteY20" fmla="*/ 511866 h 2297596"/>
                <a:gd name="connsiteX21" fmla="*/ 2430118 w 2718352"/>
                <a:gd name="connsiteY21" fmla="*/ 641074 h 2297596"/>
                <a:gd name="connsiteX22" fmla="*/ 1863587 w 2718352"/>
                <a:gd name="connsiteY22" fmla="*/ 819979 h 2297596"/>
                <a:gd name="connsiteX23" fmla="*/ 1744318 w 2718352"/>
                <a:gd name="connsiteY23" fmla="*/ 819979 h 2297596"/>
                <a:gd name="connsiteX24" fmla="*/ 1794013 w 2718352"/>
                <a:gd name="connsiteY24" fmla="*/ 889553 h 2297596"/>
                <a:gd name="connsiteX25" fmla="*/ 1764196 w 2718352"/>
                <a:gd name="connsiteY25" fmla="*/ 1098274 h 2297596"/>
                <a:gd name="connsiteX26" fmla="*/ 1734379 w 2718352"/>
                <a:gd name="connsiteY26" fmla="*/ 1366631 h 2297596"/>
                <a:gd name="connsiteX27" fmla="*/ 1734379 w 2718352"/>
                <a:gd name="connsiteY27" fmla="*/ 1605170 h 2297596"/>
                <a:gd name="connsiteX28" fmla="*/ 1803952 w 2718352"/>
                <a:gd name="connsiteY28" fmla="*/ 1813892 h 2297596"/>
                <a:gd name="connsiteX29" fmla="*/ 1893405 w 2718352"/>
                <a:gd name="connsiteY29" fmla="*/ 1982857 h 2297596"/>
                <a:gd name="connsiteX30" fmla="*/ 1784074 w 2718352"/>
                <a:gd name="connsiteY30" fmla="*/ 2122005 h 2297596"/>
                <a:gd name="connsiteX31" fmla="*/ 1575352 w 2718352"/>
                <a:gd name="connsiteY31" fmla="*/ 2221396 h 2297596"/>
                <a:gd name="connsiteX32" fmla="*/ 1346752 w 2718352"/>
                <a:gd name="connsiteY32" fmla="*/ 2290970 h 2297596"/>
                <a:gd name="connsiteX33" fmla="*/ 1008822 w 2718352"/>
                <a:gd name="connsiteY33" fmla="*/ 2261153 h 2297596"/>
                <a:gd name="connsiteX34" fmla="*/ 780222 w 2718352"/>
                <a:gd name="connsiteY34" fmla="*/ 2201518 h 2297596"/>
                <a:gd name="connsiteX35" fmla="*/ 531744 w 2718352"/>
                <a:gd name="connsiteY35" fmla="*/ 2112066 h 2297596"/>
                <a:gd name="connsiteX36" fmla="*/ 203752 w 2718352"/>
                <a:gd name="connsiteY36" fmla="*/ 1962979 h 2297596"/>
                <a:gd name="connsiteX37" fmla="*/ 104361 w 2718352"/>
                <a:gd name="connsiteY37" fmla="*/ 1774135 h 2297596"/>
                <a:gd name="connsiteX38" fmla="*/ 84483 w 2718352"/>
                <a:gd name="connsiteY38" fmla="*/ 1625048 h 2297596"/>
                <a:gd name="connsiteX39" fmla="*/ 14909 w 2718352"/>
                <a:gd name="connsiteY39" fmla="*/ 1456083 h 2297596"/>
                <a:gd name="connsiteX40" fmla="*/ 173935 w 2718352"/>
                <a:gd name="connsiteY40" fmla="*/ 1247361 h 2297596"/>
                <a:gd name="connsiteX41" fmla="*/ 213692 w 2718352"/>
                <a:gd name="connsiteY41" fmla="*/ 1157909 h 2297596"/>
                <a:gd name="connsiteX42" fmla="*/ 193813 w 2718352"/>
                <a:gd name="connsiteY42" fmla="*/ 1008822 h 2297596"/>
                <a:gd name="connsiteX43" fmla="*/ 84483 w 2718352"/>
                <a:gd name="connsiteY43" fmla="*/ 790161 h 2297596"/>
                <a:gd name="connsiteX44" fmla="*/ 44726 w 2718352"/>
                <a:gd name="connsiteY44" fmla="*/ 660953 h 229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718352" h="2297596">
                  <a:moveTo>
                    <a:pt x="114300" y="670892"/>
                  </a:moveTo>
                  <a:cubicBezTo>
                    <a:pt x="173107" y="708163"/>
                    <a:pt x="231914" y="745435"/>
                    <a:pt x="303144" y="770283"/>
                  </a:cubicBezTo>
                  <a:cubicBezTo>
                    <a:pt x="374374" y="795131"/>
                    <a:pt x="483705" y="808383"/>
                    <a:pt x="541683" y="819979"/>
                  </a:cubicBezTo>
                  <a:cubicBezTo>
                    <a:pt x="599661" y="831575"/>
                    <a:pt x="594691" y="849796"/>
                    <a:pt x="651013" y="839857"/>
                  </a:cubicBezTo>
                  <a:cubicBezTo>
                    <a:pt x="707335" y="829918"/>
                    <a:pt x="798443" y="790161"/>
                    <a:pt x="879613" y="760344"/>
                  </a:cubicBezTo>
                  <a:cubicBezTo>
                    <a:pt x="960783" y="730527"/>
                    <a:pt x="1063488" y="682488"/>
                    <a:pt x="1138031" y="660953"/>
                  </a:cubicBezTo>
                  <a:cubicBezTo>
                    <a:pt x="1212574" y="639418"/>
                    <a:pt x="1267239" y="627822"/>
                    <a:pt x="1326874" y="631135"/>
                  </a:cubicBezTo>
                  <a:cubicBezTo>
                    <a:pt x="1386509" y="634448"/>
                    <a:pt x="1431235" y="657640"/>
                    <a:pt x="1495839" y="680831"/>
                  </a:cubicBezTo>
                  <a:cubicBezTo>
                    <a:pt x="1560443" y="704022"/>
                    <a:pt x="1697935" y="775253"/>
                    <a:pt x="1714500" y="770283"/>
                  </a:cubicBezTo>
                  <a:cubicBezTo>
                    <a:pt x="1731065" y="765313"/>
                    <a:pt x="1628361" y="687458"/>
                    <a:pt x="1595231" y="651014"/>
                  </a:cubicBezTo>
                  <a:cubicBezTo>
                    <a:pt x="1562101" y="614571"/>
                    <a:pt x="1522344" y="594692"/>
                    <a:pt x="1515718" y="551622"/>
                  </a:cubicBezTo>
                  <a:cubicBezTo>
                    <a:pt x="1509092" y="508552"/>
                    <a:pt x="1542222" y="437322"/>
                    <a:pt x="1555474" y="392596"/>
                  </a:cubicBezTo>
                  <a:cubicBezTo>
                    <a:pt x="1568726" y="347870"/>
                    <a:pt x="1567070" y="323022"/>
                    <a:pt x="1595231" y="283266"/>
                  </a:cubicBezTo>
                  <a:cubicBezTo>
                    <a:pt x="1623392" y="243510"/>
                    <a:pt x="1681370" y="193813"/>
                    <a:pt x="1724439" y="154057"/>
                  </a:cubicBezTo>
                  <a:cubicBezTo>
                    <a:pt x="1767508" y="114301"/>
                    <a:pt x="1815548" y="69575"/>
                    <a:pt x="1853648" y="44727"/>
                  </a:cubicBezTo>
                  <a:cubicBezTo>
                    <a:pt x="1891748" y="19879"/>
                    <a:pt x="1909969" y="9940"/>
                    <a:pt x="1953039" y="4970"/>
                  </a:cubicBezTo>
                  <a:cubicBezTo>
                    <a:pt x="1996109" y="0"/>
                    <a:pt x="2064027" y="3313"/>
                    <a:pt x="2112066" y="14909"/>
                  </a:cubicBezTo>
                  <a:cubicBezTo>
                    <a:pt x="2160105" y="26505"/>
                    <a:pt x="2189922" y="44727"/>
                    <a:pt x="2241274" y="74544"/>
                  </a:cubicBezTo>
                  <a:cubicBezTo>
                    <a:pt x="2292626" y="104361"/>
                    <a:pt x="2348949" y="140805"/>
                    <a:pt x="2420179" y="193814"/>
                  </a:cubicBezTo>
                  <a:cubicBezTo>
                    <a:pt x="2491409" y="246823"/>
                    <a:pt x="2625588" y="339587"/>
                    <a:pt x="2668657" y="392596"/>
                  </a:cubicBezTo>
                  <a:cubicBezTo>
                    <a:pt x="2711727" y="445605"/>
                    <a:pt x="2718352" y="470453"/>
                    <a:pt x="2678596" y="511866"/>
                  </a:cubicBezTo>
                  <a:cubicBezTo>
                    <a:pt x="2638840" y="553279"/>
                    <a:pt x="2565953" y="589722"/>
                    <a:pt x="2430118" y="641074"/>
                  </a:cubicBezTo>
                  <a:cubicBezTo>
                    <a:pt x="2294283" y="692426"/>
                    <a:pt x="1977887" y="790162"/>
                    <a:pt x="1863587" y="819979"/>
                  </a:cubicBezTo>
                  <a:cubicBezTo>
                    <a:pt x="1749287" y="849796"/>
                    <a:pt x="1755914" y="808383"/>
                    <a:pt x="1744318" y="819979"/>
                  </a:cubicBezTo>
                  <a:cubicBezTo>
                    <a:pt x="1732722" y="831575"/>
                    <a:pt x="1790700" y="843171"/>
                    <a:pt x="1794013" y="889553"/>
                  </a:cubicBezTo>
                  <a:cubicBezTo>
                    <a:pt x="1797326" y="935936"/>
                    <a:pt x="1774135" y="1018761"/>
                    <a:pt x="1764196" y="1098274"/>
                  </a:cubicBezTo>
                  <a:cubicBezTo>
                    <a:pt x="1754257" y="1177787"/>
                    <a:pt x="1739348" y="1282148"/>
                    <a:pt x="1734379" y="1366631"/>
                  </a:cubicBezTo>
                  <a:cubicBezTo>
                    <a:pt x="1729410" y="1451114"/>
                    <a:pt x="1722784" y="1530627"/>
                    <a:pt x="1734379" y="1605170"/>
                  </a:cubicBezTo>
                  <a:cubicBezTo>
                    <a:pt x="1745974" y="1679713"/>
                    <a:pt x="1777448" y="1750944"/>
                    <a:pt x="1803952" y="1813892"/>
                  </a:cubicBezTo>
                  <a:cubicBezTo>
                    <a:pt x="1830456" y="1876840"/>
                    <a:pt x="1896718" y="1931505"/>
                    <a:pt x="1893405" y="1982857"/>
                  </a:cubicBezTo>
                  <a:cubicBezTo>
                    <a:pt x="1890092" y="2034209"/>
                    <a:pt x="1837083" y="2082249"/>
                    <a:pt x="1784074" y="2122005"/>
                  </a:cubicBezTo>
                  <a:cubicBezTo>
                    <a:pt x="1731065" y="2161761"/>
                    <a:pt x="1648239" y="2193235"/>
                    <a:pt x="1575352" y="2221396"/>
                  </a:cubicBezTo>
                  <a:cubicBezTo>
                    <a:pt x="1502465" y="2249557"/>
                    <a:pt x="1441174" y="2284344"/>
                    <a:pt x="1346752" y="2290970"/>
                  </a:cubicBezTo>
                  <a:cubicBezTo>
                    <a:pt x="1252330" y="2297596"/>
                    <a:pt x="1103244" y="2276062"/>
                    <a:pt x="1008822" y="2261153"/>
                  </a:cubicBezTo>
                  <a:cubicBezTo>
                    <a:pt x="914400" y="2246244"/>
                    <a:pt x="859735" y="2226366"/>
                    <a:pt x="780222" y="2201518"/>
                  </a:cubicBezTo>
                  <a:cubicBezTo>
                    <a:pt x="700709" y="2176670"/>
                    <a:pt x="627822" y="2151823"/>
                    <a:pt x="531744" y="2112066"/>
                  </a:cubicBezTo>
                  <a:cubicBezTo>
                    <a:pt x="435666" y="2072310"/>
                    <a:pt x="274982" y="2019301"/>
                    <a:pt x="203752" y="1962979"/>
                  </a:cubicBezTo>
                  <a:cubicBezTo>
                    <a:pt x="132522" y="1906657"/>
                    <a:pt x="124239" y="1830457"/>
                    <a:pt x="104361" y="1774135"/>
                  </a:cubicBezTo>
                  <a:cubicBezTo>
                    <a:pt x="84483" y="1717813"/>
                    <a:pt x="99392" y="1678057"/>
                    <a:pt x="84483" y="1625048"/>
                  </a:cubicBezTo>
                  <a:cubicBezTo>
                    <a:pt x="69574" y="1572039"/>
                    <a:pt x="0" y="1519031"/>
                    <a:pt x="14909" y="1456083"/>
                  </a:cubicBezTo>
                  <a:cubicBezTo>
                    <a:pt x="29818" y="1393135"/>
                    <a:pt x="140805" y="1297057"/>
                    <a:pt x="173935" y="1247361"/>
                  </a:cubicBezTo>
                  <a:cubicBezTo>
                    <a:pt x="207065" y="1197665"/>
                    <a:pt x="210379" y="1197665"/>
                    <a:pt x="213692" y="1157909"/>
                  </a:cubicBezTo>
                  <a:cubicBezTo>
                    <a:pt x="217005" y="1118153"/>
                    <a:pt x="215348" y="1070113"/>
                    <a:pt x="193813" y="1008822"/>
                  </a:cubicBezTo>
                  <a:cubicBezTo>
                    <a:pt x="172278" y="947531"/>
                    <a:pt x="109331" y="848139"/>
                    <a:pt x="84483" y="790161"/>
                  </a:cubicBezTo>
                  <a:cubicBezTo>
                    <a:pt x="59635" y="732183"/>
                    <a:pt x="52180" y="696568"/>
                    <a:pt x="44726" y="660953"/>
                  </a:cubicBezTo>
                </a:path>
              </a:pathLst>
            </a:custGeom>
            <a:ln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 bwMode="auto">
            <a:xfrm>
              <a:off x="2000232" y="1000589"/>
              <a:ext cx="285180" cy="28444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91436" tIns="45718" rIns="91436" bIns="45718" anchor="ctr"/>
            <a:lstStyle/>
            <a:p>
              <a:pPr algn="ctr" defTabSz="914099">
                <a:defRPr/>
              </a:pPr>
              <a:endParaRPr lang="ru-RU" sz="23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/>
                </a:solidFill>
                <a:latin typeface="Trebuchet MS" pitchFamily="34" charset="0"/>
              </a:endParaRPr>
            </a:p>
          </p:txBody>
        </p:sp>
        <p:sp>
          <p:nvSpPr>
            <p:cNvPr id="8" name="Овал 7"/>
            <p:cNvSpPr/>
            <p:nvPr/>
          </p:nvSpPr>
          <p:spPr bwMode="auto">
            <a:xfrm>
              <a:off x="3572039" y="1142813"/>
              <a:ext cx="285180" cy="28614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91436" tIns="45718" rIns="91436" bIns="45718" anchor="ctr"/>
            <a:lstStyle/>
            <a:p>
              <a:pPr algn="ctr" defTabSz="914099">
                <a:defRPr/>
              </a:pPr>
              <a:endParaRPr lang="ru-RU" sz="23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/>
                </a:solidFill>
                <a:latin typeface="Trebuchet MS" pitchFamily="34" charset="0"/>
              </a:endParaRPr>
            </a:p>
          </p:txBody>
        </p:sp>
        <p:sp>
          <p:nvSpPr>
            <p:cNvPr id="9" name="Овал 8"/>
            <p:cNvSpPr/>
            <p:nvPr/>
          </p:nvSpPr>
          <p:spPr bwMode="auto">
            <a:xfrm>
              <a:off x="3785925" y="2285685"/>
              <a:ext cx="286838" cy="28614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91436" tIns="45718" rIns="91436" bIns="45718" anchor="ctr"/>
            <a:lstStyle/>
            <a:p>
              <a:pPr algn="ctr" defTabSz="914099">
                <a:defRPr/>
              </a:pPr>
              <a:endParaRPr lang="ru-RU" sz="23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/>
                </a:solidFill>
                <a:latin typeface="Trebuchet MS" pitchFamily="34" charset="0"/>
              </a:endParaRPr>
            </a:p>
          </p:txBody>
        </p:sp>
        <p:sp>
          <p:nvSpPr>
            <p:cNvPr id="10" name="Овал 9"/>
            <p:cNvSpPr/>
            <p:nvPr/>
          </p:nvSpPr>
          <p:spPr bwMode="auto">
            <a:xfrm>
              <a:off x="2071528" y="2214573"/>
              <a:ext cx="285180" cy="28614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91436" tIns="45718" rIns="91436" bIns="45718" anchor="ctr"/>
            <a:lstStyle/>
            <a:p>
              <a:pPr algn="ctr" defTabSz="914099">
                <a:defRPr/>
              </a:pPr>
              <a:endParaRPr lang="ru-RU" sz="23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29737" name="Группа 31"/>
          <p:cNvGrpSpPr>
            <a:grpSpLocks/>
          </p:cNvGrpSpPr>
          <p:nvPr/>
        </p:nvGrpSpPr>
        <p:grpSpPr bwMode="auto">
          <a:xfrm>
            <a:off x="5214938" y="1143000"/>
            <a:ext cx="2206625" cy="1960563"/>
            <a:chOff x="4786346" y="-142900"/>
            <a:chExt cx="2206504" cy="1960508"/>
          </a:xfrm>
        </p:grpSpPr>
        <p:sp>
          <p:nvSpPr>
            <p:cNvPr id="30" name="Овал 29"/>
            <p:cNvSpPr/>
            <p:nvPr/>
          </p:nvSpPr>
          <p:spPr bwMode="auto">
            <a:xfrm>
              <a:off x="6349947" y="-142900"/>
              <a:ext cx="642903" cy="642920"/>
            </a:xfrm>
            <a:prstGeom prst="ellipse">
              <a:avLst/>
            </a:prstGeom>
            <a:noFill/>
            <a:ln w="38100"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6" tIns="45718" rIns="91436" bIns="45718" anchor="ctr"/>
            <a:lstStyle/>
            <a:p>
              <a:pPr algn="ctr" defTabSz="914099">
                <a:defRPr/>
              </a:pPr>
              <a:endParaRPr lang="ru-RU" sz="2300" dirty="0">
                <a:solidFill>
                  <a:schemeClr val="tx1"/>
                </a:solidFill>
                <a:latin typeface="Trebuchet MS" pitchFamily="34" charset="0"/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5000646" y="1641400"/>
              <a:ext cx="1500106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4976836" y="357149"/>
              <a:ext cx="1500105" cy="15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5400000">
              <a:off x="4358520" y="1031024"/>
              <a:ext cx="1285839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5849102" y="1031024"/>
              <a:ext cx="1285839" cy="15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 flipV="1">
              <a:off x="4949849" y="347624"/>
              <a:ext cx="1571539" cy="128583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 bwMode="auto">
            <a:xfrm>
              <a:off x="4787933" y="184116"/>
              <a:ext cx="428601" cy="42861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91436" tIns="45718" rIns="91436" bIns="45718" anchor="ctr"/>
            <a:lstStyle/>
            <a:p>
              <a:pPr algn="ctr" defTabSz="914099">
                <a:defRPr/>
              </a:pPr>
              <a:r>
                <a:rPr lang="en-US" sz="2300" dirty="0">
                  <a:solidFill>
                    <a:schemeClr val="tx1">
                      <a:lumMod val="50000"/>
                    </a:schemeClr>
                  </a:solidFill>
                  <a:latin typeface="Trebuchet MS" pitchFamily="34" charset="0"/>
                </a:rPr>
                <a:t>A</a:t>
              </a:r>
              <a:endParaRPr lang="ru-RU" sz="2300" dirty="0">
                <a:solidFill>
                  <a:schemeClr val="tx1">
                    <a:lumMod val="50000"/>
                  </a:schemeClr>
                </a:solidFill>
                <a:latin typeface="Trebuchet MS" pitchFamily="34" charset="0"/>
              </a:endParaRPr>
            </a:p>
          </p:txBody>
        </p:sp>
        <p:sp>
          <p:nvSpPr>
            <p:cNvPr id="27" name="Овал 26"/>
            <p:cNvSpPr/>
            <p:nvPr/>
          </p:nvSpPr>
          <p:spPr bwMode="auto">
            <a:xfrm>
              <a:off x="6286451" y="144430"/>
              <a:ext cx="428601" cy="42861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91436" tIns="45718" rIns="91436" bIns="45718" anchor="ctr"/>
            <a:lstStyle/>
            <a:p>
              <a:pPr algn="ctr" defTabSz="914099">
                <a:defRPr/>
              </a:pPr>
              <a:r>
                <a:rPr lang="en-US" sz="2300" dirty="0">
                  <a:solidFill>
                    <a:schemeClr val="tx1">
                      <a:lumMod val="50000"/>
                    </a:schemeClr>
                  </a:solidFill>
                  <a:latin typeface="Trebuchet MS" pitchFamily="34" charset="0"/>
                </a:rPr>
                <a:t>C</a:t>
              </a:r>
              <a:endParaRPr lang="ru-RU" sz="2300" dirty="0">
                <a:solidFill>
                  <a:schemeClr val="tx1">
                    <a:lumMod val="50000"/>
                  </a:schemeClr>
                </a:solidFill>
                <a:latin typeface="Trebuchet MS" pitchFamily="34" charset="0"/>
              </a:endParaRPr>
            </a:p>
          </p:txBody>
        </p:sp>
        <p:sp>
          <p:nvSpPr>
            <p:cNvPr id="28" name="Овал 27"/>
            <p:cNvSpPr/>
            <p:nvPr/>
          </p:nvSpPr>
          <p:spPr bwMode="auto">
            <a:xfrm>
              <a:off x="6286451" y="1388995"/>
              <a:ext cx="428601" cy="42861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91436" tIns="45718" rIns="91436" bIns="45718" anchor="ctr"/>
            <a:lstStyle/>
            <a:p>
              <a:pPr algn="ctr" defTabSz="914099">
                <a:defRPr/>
              </a:pPr>
              <a:r>
                <a:rPr lang="en-US" sz="2300" dirty="0">
                  <a:solidFill>
                    <a:schemeClr val="tx1">
                      <a:lumMod val="50000"/>
                    </a:schemeClr>
                  </a:solidFill>
                  <a:latin typeface="Trebuchet MS" pitchFamily="34" charset="0"/>
                </a:rPr>
                <a:t>D</a:t>
              </a:r>
              <a:endParaRPr lang="ru-RU" sz="2300" dirty="0">
                <a:solidFill>
                  <a:schemeClr val="tx1">
                    <a:lumMod val="50000"/>
                  </a:schemeClr>
                </a:solidFill>
                <a:latin typeface="Trebuchet MS" pitchFamily="34" charset="0"/>
              </a:endParaRPr>
            </a:p>
          </p:txBody>
        </p:sp>
        <p:sp>
          <p:nvSpPr>
            <p:cNvPr id="29" name="Овал 28"/>
            <p:cNvSpPr/>
            <p:nvPr/>
          </p:nvSpPr>
          <p:spPr bwMode="auto">
            <a:xfrm>
              <a:off x="4786346" y="1388995"/>
              <a:ext cx="428601" cy="42861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91436" tIns="45718" rIns="91436" bIns="45718" anchor="ctr"/>
            <a:lstStyle/>
            <a:p>
              <a:pPr algn="ctr" defTabSz="914099">
                <a:defRPr/>
              </a:pPr>
              <a:r>
                <a:rPr lang="en-US" sz="2300" dirty="0">
                  <a:solidFill>
                    <a:schemeClr val="tx1">
                      <a:lumMod val="50000"/>
                    </a:schemeClr>
                  </a:solidFill>
                  <a:latin typeface="Trebuchet MS" pitchFamily="34" charset="0"/>
                </a:rPr>
                <a:t>B</a:t>
              </a:r>
              <a:endParaRPr lang="ru-RU" sz="2300" dirty="0">
                <a:solidFill>
                  <a:schemeClr val="tx1">
                    <a:lumMod val="50000"/>
                  </a:schemeClr>
                </a:solidFill>
                <a:latin typeface="Trebuchet MS" pitchFamily="34" charset="0"/>
              </a:endParaRPr>
            </a:p>
          </p:txBody>
        </p:sp>
      </p:grpSp>
      <p:sp>
        <p:nvSpPr>
          <p:cNvPr id="29738" name="TextBox 32"/>
          <p:cNvSpPr txBox="1">
            <a:spLocks noChangeArrowheads="1"/>
          </p:cNvSpPr>
          <p:nvPr/>
        </p:nvSpPr>
        <p:spPr bwMode="auto">
          <a:xfrm>
            <a:off x="5070475" y="752475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Граф</a:t>
            </a:r>
          </a:p>
        </p:txBody>
      </p:sp>
      <p:sp>
        <p:nvSpPr>
          <p:cNvPr id="29739" name="TextBox 33"/>
          <p:cNvSpPr txBox="1">
            <a:spLocks noChangeArrowheads="1"/>
          </p:cNvSpPr>
          <p:nvPr/>
        </p:nvSpPr>
        <p:spPr bwMode="auto">
          <a:xfrm>
            <a:off x="500063" y="744538"/>
            <a:ext cx="2500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Схема дорог</a:t>
            </a:r>
          </a:p>
        </p:txBody>
      </p:sp>
      <p:sp>
        <p:nvSpPr>
          <p:cNvPr id="29740" name="TextBox 34"/>
          <p:cNvSpPr txBox="1">
            <a:spLocks noChangeArrowheads="1"/>
          </p:cNvSpPr>
          <p:nvPr/>
        </p:nvSpPr>
        <p:spPr bwMode="auto">
          <a:xfrm>
            <a:off x="1714500" y="3389313"/>
            <a:ext cx="4000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Матрица смежности</a:t>
            </a:r>
          </a:p>
        </p:txBody>
      </p:sp>
      <p:sp>
        <p:nvSpPr>
          <p:cNvPr id="38" name="Овал 37"/>
          <p:cNvSpPr/>
          <p:nvPr/>
        </p:nvSpPr>
        <p:spPr>
          <a:xfrm>
            <a:off x="5072063" y="5468938"/>
            <a:ext cx="357187" cy="3571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grpSp>
        <p:nvGrpSpPr>
          <p:cNvPr id="29742" name="Группа 50"/>
          <p:cNvGrpSpPr>
            <a:grpSpLocks/>
          </p:cNvGrpSpPr>
          <p:nvPr/>
        </p:nvGrpSpPr>
        <p:grpSpPr bwMode="auto">
          <a:xfrm>
            <a:off x="7431088" y="857250"/>
            <a:ext cx="1069975" cy="500063"/>
            <a:chOff x="7431385" y="857232"/>
            <a:chExt cx="1069705" cy="500066"/>
          </a:xfrm>
        </p:grpSpPr>
        <p:sp>
          <p:nvSpPr>
            <p:cNvPr id="29750" name="TextBox 35"/>
            <p:cNvSpPr txBox="1">
              <a:spLocks noChangeArrowheads="1"/>
            </p:cNvSpPr>
            <p:nvPr/>
          </p:nvSpPr>
          <p:spPr bwMode="auto">
            <a:xfrm>
              <a:off x="7500958" y="857232"/>
              <a:ext cx="10001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i="1">
                  <a:latin typeface="Times New Roman" pitchFamily="18" charset="0"/>
                  <a:cs typeface="Times New Roman" pitchFamily="18" charset="0"/>
                </a:rPr>
                <a:t>Петля</a:t>
              </a:r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 rot="5400000" flipH="1" flipV="1">
              <a:off x="7431367" y="1214441"/>
              <a:ext cx="142876" cy="142839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7572636" y="1214422"/>
              <a:ext cx="785615" cy="1587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743" name="Группа 51"/>
          <p:cNvGrpSpPr>
            <a:grpSpLocks/>
          </p:cNvGrpSpPr>
          <p:nvPr/>
        </p:nvGrpSpPr>
        <p:grpSpPr bwMode="auto">
          <a:xfrm>
            <a:off x="7000875" y="1928813"/>
            <a:ext cx="1212850" cy="400050"/>
            <a:chOff x="7288509" y="857232"/>
            <a:chExt cx="1212581" cy="400110"/>
          </a:xfrm>
        </p:grpSpPr>
        <p:sp>
          <p:nvSpPr>
            <p:cNvPr id="29748" name="TextBox 52"/>
            <p:cNvSpPr txBox="1">
              <a:spLocks noChangeArrowheads="1"/>
            </p:cNvSpPr>
            <p:nvPr/>
          </p:nvSpPr>
          <p:spPr bwMode="auto">
            <a:xfrm>
              <a:off x="7500958" y="857232"/>
              <a:ext cx="10001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i="1">
                  <a:latin typeface="Times New Roman" pitchFamily="18" charset="0"/>
                  <a:cs typeface="Times New Roman" pitchFamily="18" charset="0"/>
                </a:rPr>
                <a:t>Ребро</a:t>
              </a:r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>
            <a:xfrm>
              <a:off x="7288509" y="1214473"/>
              <a:ext cx="1069738" cy="1588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744" name="Группа 59"/>
          <p:cNvGrpSpPr>
            <a:grpSpLocks/>
          </p:cNvGrpSpPr>
          <p:nvPr/>
        </p:nvGrpSpPr>
        <p:grpSpPr bwMode="auto">
          <a:xfrm>
            <a:off x="7104063" y="2982913"/>
            <a:ext cx="1682750" cy="400050"/>
            <a:chOff x="7359949" y="857232"/>
            <a:chExt cx="1141141" cy="400110"/>
          </a:xfrm>
        </p:grpSpPr>
        <p:sp>
          <p:nvSpPr>
            <p:cNvPr id="29745" name="TextBox 60"/>
            <p:cNvSpPr txBox="1">
              <a:spLocks noChangeArrowheads="1"/>
            </p:cNvSpPr>
            <p:nvPr/>
          </p:nvSpPr>
          <p:spPr bwMode="auto">
            <a:xfrm>
              <a:off x="7500958" y="857232"/>
              <a:ext cx="10001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i="1">
                  <a:latin typeface="Times New Roman" pitchFamily="18" charset="0"/>
                  <a:cs typeface="Times New Roman" pitchFamily="18" charset="0"/>
                </a:rPr>
                <a:t>  Вершина</a:t>
              </a:r>
            </a:p>
          </p:txBody>
        </p:sp>
        <p:cxnSp>
          <p:nvCxnSpPr>
            <p:cNvPr id="62" name="Прямая соединительная линия 61"/>
            <p:cNvCxnSpPr/>
            <p:nvPr/>
          </p:nvCxnSpPr>
          <p:spPr>
            <a:xfrm rot="16200000" flipH="1">
              <a:off x="7324169" y="964460"/>
              <a:ext cx="285793" cy="214233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7572029" y="1214473"/>
              <a:ext cx="785880" cy="1588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Группа 4"/>
          <p:cNvGrpSpPr>
            <a:grpSpLocks/>
          </p:cNvGrpSpPr>
          <p:nvPr/>
        </p:nvGrpSpPr>
        <p:grpSpPr bwMode="auto">
          <a:xfrm>
            <a:off x="1377950" y="1506538"/>
            <a:ext cx="2206625" cy="1960562"/>
            <a:chOff x="4786346" y="-142900"/>
            <a:chExt cx="2206504" cy="1960508"/>
          </a:xfrm>
        </p:grpSpPr>
        <p:sp>
          <p:nvSpPr>
            <p:cNvPr id="6" name="Овал 5"/>
            <p:cNvSpPr/>
            <p:nvPr/>
          </p:nvSpPr>
          <p:spPr bwMode="auto">
            <a:xfrm>
              <a:off x="6349948" y="-142900"/>
              <a:ext cx="642902" cy="642919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6" tIns="45718" rIns="91436" bIns="45718" anchor="ctr"/>
            <a:lstStyle/>
            <a:p>
              <a:pPr algn="ctr" defTabSz="914099">
                <a:defRPr/>
              </a:pPr>
              <a:endParaRPr lang="ru-RU" sz="23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5000647" y="1641401"/>
              <a:ext cx="1500105" cy="15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4976836" y="357148"/>
              <a:ext cx="1500106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5400000">
              <a:off x="4358521" y="1031024"/>
              <a:ext cx="1285840" cy="15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>
              <a:off x="5849101" y="1031024"/>
              <a:ext cx="128584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10800000" flipV="1">
              <a:off x="4949850" y="347623"/>
              <a:ext cx="1571539" cy="12858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 bwMode="auto">
            <a:xfrm>
              <a:off x="4787934" y="184116"/>
              <a:ext cx="428601" cy="42861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91436" tIns="45718" rIns="91436" bIns="45718" anchor="ctr"/>
            <a:lstStyle/>
            <a:p>
              <a:pPr algn="ctr" defTabSz="914099">
                <a:defRPr/>
              </a:pPr>
              <a:r>
                <a:rPr lang="en-US" sz="2300" dirty="0">
                  <a:solidFill>
                    <a:schemeClr val="tx1"/>
                  </a:solidFill>
                  <a:latin typeface="Trebuchet MS" pitchFamily="34" charset="0"/>
                </a:rPr>
                <a:t>A</a:t>
              </a:r>
              <a:endParaRPr lang="ru-RU" sz="2300" dirty="0">
                <a:solidFill>
                  <a:schemeClr val="tx1"/>
                </a:solidFill>
                <a:latin typeface="Trebuchet MS" pitchFamily="34" charset="0"/>
              </a:endParaRPr>
            </a:p>
          </p:txBody>
        </p:sp>
        <p:sp>
          <p:nvSpPr>
            <p:cNvPr id="13" name="Овал 12"/>
            <p:cNvSpPr/>
            <p:nvPr/>
          </p:nvSpPr>
          <p:spPr bwMode="auto">
            <a:xfrm>
              <a:off x="6286452" y="144429"/>
              <a:ext cx="428601" cy="42861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91436" tIns="45718" rIns="91436" bIns="45718" anchor="ctr"/>
            <a:lstStyle/>
            <a:p>
              <a:pPr algn="ctr" defTabSz="914099">
                <a:defRPr/>
              </a:pPr>
              <a:r>
                <a:rPr lang="en-US" sz="2300" dirty="0">
                  <a:solidFill>
                    <a:schemeClr val="tx1"/>
                  </a:solidFill>
                  <a:latin typeface="Trebuchet MS" pitchFamily="34" charset="0"/>
                </a:rPr>
                <a:t>C</a:t>
              </a:r>
              <a:endParaRPr lang="ru-RU" sz="2300" dirty="0">
                <a:solidFill>
                  <a:schemeClr val="tx1"/>
                </a:solidFill>
                <a:latin typeface="Trebuchet MS" pitchFamily="34" charset="0"/>
              </a:endParaRPr>
            </a:p>
          </p:txBody>
        </p:sp>
        <p:sp>
          <p:nvSpPr>
            <p:cNvPr id="14" name="Овал 13"/>
            <p:cNvSpPr/>
            <p:nvPr/>
          </p:nvSpPr>
          <p:spPr bwMode="auto">
            <a:xfrm>
              <a:off x="6286452" y="1388995"/>
              <a:ext cx="428601" cy="42861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91436" tIns="45718" rIns="91436" bIns="45718" anchor="ctr"/>
            <a:lstStyle/>
            <a:p>
              <a:pPr algn="ctr" defTabSz="914099">
                <a:defRPr/>
              </a:pPr>
              <a:r>
                <a:rPr lang="en-US" sz="2300" dirty="0">
                  <a:solidFill>
                    <a:schemeClr val="tx1"/>
                  </a:solidFill>
                  <a:latin typeface="Trebuchet MS" pitchFamily="34" charset="0"/>
                </a:rPr>
                <a:t>D</a:t>
              </a:r>
              <a:endParaRPr lang="ru-RU" sz="2300" dirty="0">
                <a:solidFill>
                  <a:schemeClr val="tx1"/>
                </a:solidFill>
                <a:latin typeface="Trebuchet MS" pitchFamily="34" charset="0"/>
              </a:endParaRPr>
            </a:p>
          </p:txBody>
        </p:sp>
        <p:sp>
          <p:nvSpPr>
            <p:cNvPr id="15" name="Овал 14"/>
            <p:cNvSpPr/>
            <p:nvPr/>
          </p:nvSpPr>
          <p:spPr bwMode="auto">
            <a:xfrm>
              <a:off x="4786346" y="1388995"/>
              <a:ext cx="428601" cy="42861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91436" tIns="45718" rIns="91436" bIns="45718" anchor="ctr"/>
            <a:lstStyle/>
            <a:p>
              <a:pPr algn="ctr" defTabSz="914099">
                <a:defRPr/>
              </a:pPr>
              <a:r>
                <a:rPr lang="en-US" sz="2300" dirty="0">
                  <a:solidFill>
                    <a:schemeClr val="tx1"/>
                  </a:solidFill>
                  <a:latin typeface="Trebuchet MS" pitchFamily="34" charset="0"/>
                </a:rPr>
                <a:t>B</a:t>
              </a:r>
              <a:endParaRPr lang="ru-RU" sz="2300" dirty="0">
                <a:solidFill>
                  <a:schemeClr val="tx1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30723" name="Группа 15"/>
          <p:cNvGrpSpPr>
            <a:grpSpLocks/>
          </p:cNvGrpSpPr>
          <p:nvPr/>
        </p:nvGrpSpPr>
        <p:grpSpPr bwMode="auto">
          <a:xfrm>
            <a:off x="5715000" y="1263650"/>
            <a:ext cx="1928813" cy="2246313"/>
            <a:chOff x="4786346" y="-428652"/>
            <a:chExt cx="1928826" cy="2246260"/>
          </a:xfrm>
        </p:grpSpPr>
        <p:sp>
          <p:nvSpPr>
            <p:cNvPr id="17" name="Овал 16"/>
            <p:cNvSpPr/>
            <p:nvPr/>
          </p:nvSpPr>
          <p:spPr bwMode="auto">
            <a:xfrm>
              <a:off x="5470564" y="-428652"/>
              <a:ext cx="642941" cy="642923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6" tIns="45718" rIns="91436" bIns="45718" anchor="ctr"/>
            <a:lstStyle/>
            <a:p>
              <a:pPr algn="ctr" defTabSz="914099">
                <a:defRPr/>
              </a:pPr>
              <a:endParaRPr lang="ru-RU" sz="2300" dirty="0">
                <a:solidFill>
                  <a:schemeClr val="tx1"/>
                </a:solidFill>
                <a:latin typeface="Trebuchet MS" pitchFamily="34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00660" y="1641399"/>
              <a:ext cx="1500197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5465017" y="607168"/>
              <a:ext cx="642922" cy="317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>
              <a:stCxn id="24" idx="3"/>
            </p:cNvCxnSpPr>
            <p:nvPr/>
          </p:nvCxnSpPr>
          <p:spPr>
            <a:xfrm rot="5400000">
              <a:off x="4627616" y="666689"/>
              <a:ext cx="1381092" cy="63500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>
              <a:stCxn id="24" idx="5"/>
            </p:cNvCxnSpPr>
            <p:nvPr/>
          </p:nvCxnSpPr>
          <p:spPr>
            <a:xfrm rot="16200000" flipH="1">
              <a:off x="5523766" y="707170"/>
              <a:ext cx="1381092" cy="55404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 flipV="1">
              <a:off x="4949860" y="1000064"/>
              <a:ext cx="836618" cy="63339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Овал 22"/>
            <p:cNvSpPr/>
            <p:nvPr/>
          </p:nvSpPr>
          <p:spPr bwMode="auto">
            <a:xfrm>
              <a:off x="6286544" y="1357244"/>
              <a:ext cx="428628" cy="42861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91436" tIns="45718" rIns="91436" bIns="45718" anchor="ctr"/>
            <a:lstStyle/>
            <a:p>
              <a:pPr algn="ctr" defTabSz="914099">
                <a:defRPr/>
              </a:pPr>
              <a:r>
                <a:rPr lang="en-US" sz="2300" dirty="0">
                  <a:solidFill>
                    <a:schemeClr val="tx1"/>
                  </a:solidFill>
                  <a:latin typeface="Trebuchet MS" pitchFamily="34" charset="0"/>
                </a:rPr>
                <a:t>A</a:t>
              </a:r>
              <a:endParaRPr lang="ru-RU" sz="2300" dirty="0">
                <a:solidFill>
                  <a:schemeClr val="tx1"/>
                </a:solidFill>
                <a:latin typeface="Trebuchet MS" pitchFamily="34" charset="0"/>
              </a:endParaRPr>
            </a:p>
          </p:txBody>
        </p:sp>
        <p:sp>
          <p:nvSpPr>
            <p:cNvPr id="24" name="Овал 23"/>
            <p:cNvSpPr/>
            <p:nvPr/>
          </p:nvSpPr>
          <p:spPr bwMode="auto">
            <a:xfrm>
              <a:off x="5572164" y="-71472"/>
              <a:ext cx="428628" cy="42861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91436" tIns="45718" rIns="91436" bIns="45718" anchor="ctr"/>
            <a:lstStyle/>
            <a:p>
              <a:pPr algn="ctr" defTabSz="914099">
                <a:defRPr/>
              </a:pPr>
              <a:r>
                <a:rPr lang="en-US" sz="2300" dirty="0">
                  <a:solidFill>
                    <a:schemeClr val="tx1"/>
                  </a:solidFill>
                  <a:latin typeface="Trebuchet MS" pitchFamily="34" charset="0"/>
                </a:rPr>
                <a:t>C</a:t>
              </a:r>
              <a:endParaRPr lang="ru-RU" sz="2300" dirty="0">
                <a:solidFill>
                  <a:schemeClr val="tx1"/>
                </a:solidFill>
                <a:latin typeface="Trebuchet MS" pitchFamily="34" charset="0"/>
              </a:endParaRPr>
            </a:p>
          </p:txBody>
        </p:sp>
        <p:sp>
          <p:nvSpPr>
            <p:cNvPr id="25" name="Овал 24"/>
            <p:cNvSpPr/>
            <p:nvPr/>
          </p:nvSpPr>
          <p:spPr bwMode="auto">
            <a:xfrm>
              <a:off x="5572164" y="785757"/>
              <a:ext cx="428628" cy="42861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91436" tIns="45718" rIns="91436" bIns="45718" anchor="ctr"/>
            <a:lstStyle/>
            <a:p>
              <a:pPr algn="ctr" defTabSz="914099">
                <a:defRPr/>
              </a:pPr>
              <a:r>
                <a:rPr lang="en-US" sz="2300" dirty="0">
                  <a:solidFill>
                    <a:schemeClr val="tx1"/>
                  </a:solidFill>
                  <a:latin typeface="Trebuchet MS" pitchFamily="34" charset="0"/>
                </a:rPr>
                <a:t>D</a:t>
              </a:r>
              <a:endParaRPr lang="ru-RU" sz="2300" dirty="0">
                <a:solidFill>
                  <a:schemeClr val="tx1"/>
                </a:solidFill>
                <a:latin typeface="Trebuchet MS" pitchFamily="34" charset="0"/>
              </a:endParaRPr>
            </a:p>
          </p:txBody>
        </p:sp>
        <p:sp>
          <p:nvSpPr>
            <p:cNvPr id="26" name="Овал 25"/>
            <p:cNvSpPr/>
            <p:nvPr/>
          </p:nvSpPr>
          <p:spPr bwMode="auto">
            <a:xfrm>
              <a:off x="4786346" y="1388993"/>
              <a:ext cx="428628" cy="42861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91436" tIns="45718" rIns="91436" bIns="45718" anchor="ctr"/>
            <a:lstStyle/>
            <a:p>
              <a:pPr algn="ctr" defTabSz="914099">
                <a:defRPr/>
              </a:pPr>
              <a:r>
                <a:rPr lang="en-US" sz="2300" dirty="0">
                  <a:solidFill>
                    <a:schemeClr val="tx1"/>
                  </a:solidFill>
                  <a:latin typeface="Trebuchet MS" pitchFamily="34" charset="0"/>
                </a:rPr>
                <a:t>B</a:t>
              </a:r>
              <a:endParaRPr lang="ru-RU" sz="2300" dirty="0">
                <a:solidFill>
                  <a:schemeClr val="tx1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30724" name="Группа 30"/>
          <p:cNvGrpSpPr>
            <a:grpSpLocks/>
          </p:cNvGrpSpPr>
          <p:nvPr/>
        </p:nvGrpSpPr>
        <p:grpSpPr bwMode="auto">
          <a:xfrm>
            <a:off x="3422650" y="3786188"/>
            <a:ext cx="2298700" cy="2122487"/>
            <a:chOff x="4417352" y="-71462"/>
            <a:chExt cx="2297820" cy="2123262"/>
          </a:xfrm>
        </p:grpSpPr>
        <p:sp>
          <p:nvSpPr>
            <p:cNvPr id="32" name="Овал 31"/>
            <p:cNvSpPr/>
            <p:nvPr/>
          </p:nvSpPr>
          <p:spPr bwMode="auto">
            <a:xfrm>
              <a:off x="4417352" y="1408628"/>
              <a:ext cx="642692" cy="643172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6" tIns="45718" rIns="91436" bIns="45718" anchor="ctr"/>
            <a:lstStyle/>
            <a:p>
              <a:pPr algn="ctr" defTabSz="914099">
                <a:defRPr/>
              </a:pPr>
              <a:endParaRPr lang="ru-RU" sz="2300" dirty="0">
                <a:solidFill>
                  <a:schemeClr val="tx1"/>
                </a:solidFill>
                <a:latin typeface="Trebuchet MS" pitchFamily="34" charset="0"/>
              </a:endParaRP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5001328" y="1640488"/>
              <a:ext cx="149961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5400000">
              <a:off x="5464460" y="606648"/>
              <a:ext cx="643173" cy="15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>
              <a:stCxn id="39" idx="3"/>
            </p:cNvCxnSpPr>
            <p:nvPr/>
          </p:nvCxnSpPr>
          <p:spPr>
            <a:xfrm rot="5400000">
              <a:off x="4626305" y="667233"/>
              <a:ext cx="1381629" cy="63475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>
              <a:stCxn id="39" idx="5"/>
            </p:cNvCxnSpPr>
            <p:nvPr/>
          </p:nvCxnSpPr>
          <p:spPr>
            <a:xfrm rot="16200000" flipH="1">
              <a:off x="5523693" y="707699"/>
              <a:ext cx="1381629" cy="55382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 flipV="1">
              <a:off x="4948961" y="1000491"/>
              <a:ext cx="837879" cy="632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Овал 37"/>
            <p:cNvSpPr/>
            <p:nvPr/>
          </p:nvSpPr>
          <p:spPr bwMode="auto">
            <a:xfrm>
              <a:off x="6286711" y="1357810"/>
              <a:ext cx="428461" cy="42878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91436" tIns="45718" rIns="91436" bIns="45718" anchor="ctr"/>
            <a:lstStyle/>
            <a:p>
              <a:pPr algn="ctr" defTabSz="914099">
                <a:defRPr/>
              </a:pPr>
              <a:r>
                <a:rPr lang="en-US" sz="2300" dirty="0">
                  <a:solidFill>
                    <a:schemeClr val="tx1"/>
                  </a:solidFill>
                  <a:latin typeface="Trebuchet MS" pitchFamily="34" charset="0"/>
                </a:rPr>
                <a:t>D</a:t>
              </a:r>
              <a:endParaRPr lang="ru-RU" sz="2300" dirty="0">
                <a:solidFill>
                  <a:schemeClr val="tx1"/>
                </a:solidFill>
                <a:latin typeface="Trebuchet MS" pitchFamily="34" charset="0"/>
              </a:endParaRPr>
            </a:p>
          </p:txBody>
        </p:sp>
        <p:sp>
          <p:nvSpPr>
            <p:cNvPr id="39" name="Овал 38"/>
            <p:cNvSpPr/>
            <p:nvPr/>
          </p:nvSpPr>
          <p:spPr bwMode="auto">
            <a:xfrm>
              <a:off x="5572610" y="-71462"/>
              <a:ext cx="428461" cy="42878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91436" tIns="45718" rIns="91436" bIns="45718" anchor="ctr"/>
            <a:lstStyle/>
            <a:p>
              <a:pPr algn="ctr" defTabSz="914099">
                <a:defRPr/>
              </a:pPr>
              <a:r>
                <a:rPr lang="en-US" sz="2300" dirty="0">
                  <a:solidFill>
                    <a:schemeClr val="tx1"/>
                  </a:solidFill>
                  <a:latin typeface="Trebuchet MS" pitchFamily="34" charset="0"/>
                </a:rPr>
                <a:t>B</a:t>
              </a:r>
              <a:endParaRPr lang="ru-RU" sz="2300" dirty="0">
                <a:solidFill>
                  <a:schemeClr val="tx1"/>
                </a:solidFill>
                <a:latin typeface="Trebuchet MS" pitchFamily="34" charset="0"/>
              </a:endParaRPr>
            </a:p>
          </p:txBody>
        </p:sp>
        <p:sp>
          <p:nvSpPr>
            <p:cNvPr id="40" name="Овал 39"/>
            <p:cNvSpPr/>
            <p:nvPr/>
          </p:nvSpPr>
          <p:spPr bwMode="auto">
            <a:xfrm>
              <a:off x="5572610" y="786101"/>
              <a:ext cx="428461" cy="42878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91436" tIns="45718" rIns="91436" bIns="45718" anchor="ctr"/>
            <a:lstStyle/>
            <a:p>
              <a:pPr algn="ctr" defTabSz="914099">
                <a:defRPr/>
              </a:pPr>
              <a:r>
                <a:rPr lang="en-US" sz="2300" dirty="0">
                  <a:solidFill>
                    <a:schemeClr val="tx1"/>
                  </a:solidFill>
                  <a:latin typeface="Trebuchet MS" pitchFamily="34" charset="0"/>
                </a:rPr>
                <a:t>A</a:t>
              </a:r>
              <a:endParaRPr lang="ru-RU" sz="2300" dirty="0">
                <a:solidFill>
                  <a:schemeClr val="tx1"/>
                </a:solidFill>
                <a:latin typeface="Trebuchet MS" pitchFamily="34" charset="0"/>
              </a:endParaRPr>
            </a:p>
          </p:txBody>
        </p:sp>
        <p:sp>
          <p:nvSpPr>
            <p:cNvPr id="41" name="Овал 40"/>
            <p:cNvSpPr/>
            <p:nvPr/>
          </p:nvSpPr>
          <p:spPr bwMode="auto">
            <a:xfrm>
              <a:off x="4787098" y="1389571"/>
              <a:ext cx="428461" cy="42878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91436" tIns="45718" rIns="91436" bIns="45718" anchor="ctr"/>
            <a:lstStyle/>
            <a:p>
              <a:pPr algn="ctr" defTabSz="914099">
                <a:defRPr/>
              </a:pPr>
              <a:r>
                <a:rPr lang="en-US" sz="2300" dirty="0">
                  <a:solidFill>
                    <a:schemeClr val="tx1"/>
                  </a:solidFill>
                  <a:latin typeface="Trebuchet MS" pitchFamily="34" charset="0"/>
                </a:rPr>
                <a:t>C</a:t>
              </a:r>
              <a:endParaRPr lang="ru-RU" sz="2300" dirty="0">
                <a:solidFill>
                  <a:schemeClr val="tx1"/>
                </a:solidFill>
                <a:latin typeface="Trebuchet MS" pitchFamily="34" charset="0"/>
              </a:endParaRPr>
            </a:p>
          </p:txBody>
        </p:sp>
      </p:grpSp>
      <p:sp>
        <p:nvSpPr>
          <p:cNvPr id="30725" name="TextBox 41"/>
          <p:cNvSpPr txBox="1">
            <a:spLocks noChangeArrowheads="1"/>
          </p:cNvSpPr>
          <p:nvPr/>
        </p:nvSpPr>
        <p:spPr bwMode="auto">
          <a:xfrm>
            <a:off x="2035175" y="571500"/>
            <a:ext cx="5073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Неориентированный граф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786313" y="2000250"/>
          <a:ext cx="3111201" cy="2814655"/>
        </p:xfrm>
        <a:graphic>
          <a:graphicData uri="http://schemas.openxmlformats.org/drawingml/2006/table">
            <a:tbl>
              <a:tblPr/>
              <a:tblGrid>
                <a:gridCol w="630649"/>
                <a:gridCol w="630649"/>
                <a:gridCol w="609627"/>
                <a:gridCol w="609627"/>
                <a:gridCol w="630649"/>
              </a:tblGrid>
              <a:tr h="5629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CharterITC-Regular"/>
                        <a:ea typeface="Times New Roman"/>
                        <a:cs typeface="CharterITC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A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B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C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D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</a:tr>
              <a:tr h="5629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A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9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B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1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9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C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9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D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1784" name="Группа 24"/>
          <p:cNvGrpSpPr>
            <a:grpSpLocks/>
          </p:cNvGrpSpPr>
          <p:nvPr/>
        </p:nvGrpSpPr>
        <p:grpSpPr bwMode="auto">
          <a:xfrm>
            <a:off x="928688" y="1857375"/>
            <a:ext cx="3143250" cy="2928938"/>
            <a:chOff x="1285852" y="1618290"/>
            <a:chExt cx="2286016" cy="1913830"/>
          </a:xfrm>
        </p:grpSpPr>
        <p:grpSp>
          <p:nvGrpSpPr>
            <p:cNvPr id="31786" name="Группа 3"/>
            <p:cNvGrpSpPr>
              <a:grpSpLocks/>
            </p:cNvGrpSpPr>
            <p:nvPr/>
          </p:nvGrpSpPr>
          <p:grpSpPr bwMode="auto">
            <a:xfrm>
              <a:off x="1285852" y="1859229"/>
              <a:ext cx="1928826" cy="1672891"/>
              <a:chOff x="4786346" y="144717"/>
              <a:chExt cx="1928826" cy="1672891"/>
            </a:xfrm>
          </p:grpSpPr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5089993" y="1641266"/>
                <a:ext cx="1214590" cy="2075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4968765" y="357081"/>
                <a:ext cx="1310418" cy="2075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>
                <a:endCxn id="14" idx="0"/>
              </p:cNvCxnSpPr>
              <p:nvPr/>
            </p:nvCxnSpPr>
            <p:spPr>
              <a:xfrm rot="5400000">
                <a:off x="4484974" y="873082"/>
                <a:ext cx="1031082" cy="1155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>
                <a:endCxn id="13" idx="0"/>
              </p:cNvCxnSpPr>
              <p:nvPr/>
            </p:nvCxnSpPr>
            <p:spPr>
              <a:xfrm rot="16200000" flipH="1">
                <a:off x="5996317" y="884660"/>
                <a:ext cx="1001000" cy="8082"/>
              </a:xfrm>
              <a:prstGeom prst="line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>
                <a:endCxn id="12" idx="3"/>
              </p:cNvCxnSpPr>
              <p:nvPr/>
            </p:nvCxnSpPr>
            <p:spPr>
              <a:xfrm flipV="1">
                <a:off x="5143103" y="510602"/>
                <a:ext cx="1206509" cy="938762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Овал 10"/>
              <p:cNvSpPr/>
              <p:nvPr/>
            </p:nvSpPr>
            <p:spPr bwMode="auto">
              <a:xfrm>
                <a:off x="4788655" y="183850"/>
                <a:ext cx="428339" cy="4294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91436" tIns="45718" rIns="91436" bIns="45718" anchor="ctr"/>
              <a:lstStyle/>
              <a:p>
                <a:pPr algn="ctr" defTabSz="914099">
                  <a:defRPr/>
                </a:pPr>
                <a:r>
                  <a:rPr lang="en-US" sz="2300" dirty="0">
                    <a:solidFill>
                      <a:schemeClr val="tx1"/>
                    </a:solidFill>
                    <a:latin typeface="Trebuchet MS" pitchFamily="34" charset="0"/>
                  </a:rPr>
                  <a:t>A</a:t>
                </a:r>
                <a:endParaRPr lang="ru-RU" sz="2300" dirty="0">
                  <a:solidFill>
                    <a:schemeClr val="tx1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2" name="Овал 11"/>
              <p:cNvSpPr/>
              <p:nvPr/>
            </p:nvSpPr>
            <p:spPr bwMode="auto">
              <a:xfrm>
                <a:off x="6287266" y="144433"/>
                <a:ext cx="428339" cy="4284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91436" tIns="45718" rIns="91436" bIns="45718" anchor="ctr"/>
              <a:lstStyle/>
              <a:p>
                <a:pPr algn="ctr" defTabSz="914099">
                  <a:defRPr/>
                </a:pPr>
                <a:r>
                  <a:rPr lang="en-US" sz="2300" dirty="0">
                    <a:solidFill>
                      <a:schemeClr val="tx1"/>
                    </a:solidFill>
                    <a:latin typeface="Trebuchet MS" pitchFamily="34" charset="0"/>
                  </a:rPr>
                  <a:t>C</a:t>
                </a:r>
                <a:endParaRPr lang="ru-RU" sz="2300" dirty="0">
                  <a:solidFill>
                    <a:schemeClr val="tx1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3" name="Овал 12"/>
              <p:cNvSpPr/>
              <p:nvPr/>
            </p:nvSpPr>
            <p:spPr bwMode="auto">
              <a:xfrm>
                <a:off x="6287266" y="1389200"/>
                <a:ext cx="428339" cy="4284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91436" tIns="45718" rIns="91436" bIns="45718" anchor="ctr"/>
              <a:lstStyle/>
              <a:p>
                <a:pPr algn="ctr" defTabSz="914099">
                  <a:defRPr/>
                </a:pPr>
                <a:r>
                  <a:rPr lang="en-US" sz="2300" dirty="0">
                    <a:solidFill>
                      <a:schemeClr val="tx1"/>
                    </a:solidFill>
                    <a:latin typeface="Trebuchet MS" pitchFamily="34" charset="0"/>
                  </a:rPr>
                  <a:t>D</a:t>
                </a:r>
                <a:endParaRPr lang="ru-RU" sz="2300" dirty="0">
                  <a:solidFill>
                    <a:schemeClr val="tx1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4" name="Овал 13"/>
              <p:cNvSpPr/>
              <p:nvPr/>
            </p:nvSpPr>
            <p:spPr bwMode="auto">
              <a:xfrm>
                <a:off x="4786346" y="1389200"/>
                <a:ext cx="428339" cy="4284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91436" tIns="45718" rIns="91436" bIns="45718" anchor="ctr"/>
              <a:lstStyle/>
              <a:p>
                <a:pPr algn="ctr" defTabSz="914099">
                  <a:defRPr/>
                </a:pPr>
                <a:r>
                  <a:rPr lang="en-US" sz="2300" dirty="0">
                    <a:solidFill>
                      <a:schemeClr val="tx1"/>
                    </a:solidFill>
                    <a:latin typeface="Trebuchet MS" pitchFamily="34" charset="0"/>
                  </a:rPr>
                  <a:t>B</a:t>
                </a:r>
                <a:endParaRPr lang="ru-RU" sz="2300" dirty="0">
                  <a:solidFill>
                    <a:schemeClr val="tx1"/>
                  </a:solidFill>
                  <a:latin typeface="Trebuchet MS" pitchFamily="34" charset="0"/>
                </a:endParaRPr>
              </a:p>
            </p:txBody>
          </p:sp>
        </p:grpSp>
        <p:sp>
          <p:nvSpPr>
            <p:cNvPr id="24" name="Дуга 23"/>
            <p:cNvSpPr/>
            <p:nvPr/>
          </p:nvSpPr>
          <p:spPr>
            <a:xfrm>
              <a:off x="2909154" y="1618290"/>
              <a:ext cx="662714" cy="586078"/>
            </a:xfrm>
            <a:prstGeom prst="arc">
              <a:avLst>
                <a:gd name="adj1" fmla="val 11094042"/>
                <a:gd name="adj2" fmla="val 6048441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1785" name="TextBox 25"/>
          <p:cNvSpPr txBox="1">
            <a:spLocks noChangeArrowheads="1"/>
          </p:cNvSpPr>
          <p:nvPr/>
        </p:nvSpPr>
        <p:spPr bwMode="auto">
          <a:xfrm>
            <a:off x="879475" y="708025"/>
            <a:ext cx="48355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Ориентированный граф </a:t>
            </a:r>
          </a:p>
          <a:p>
            <a:r>
              <a:rPr lang="ru-RU" sz="32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(орграф)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143500" y="2200275"/>
          <a:ext cx="3085801" cy="2457465"/>
        </p:xfrm>
        <a:graphic>
          <a:graphicData uri="http://schemas.openxmlformats.org/drawingml/2006/table">
            <a:tbl>
              <a:tblPr/>
              <a:tblGrid>
                <a:gridCol w="581664"/>
                <a:gridCol w="680099"/>
                <a:gridCol w="680099"/>
                <a:gridCol w="562275"/>
                <a:gridCol w="581664"/>
              </a:tblGrid>
              <a:tr h="491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CharterITC-Regular"/>
                        <a:ea typeface="Times New Roman"/>
                        <a:cs typeface="CharterITC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A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B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C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D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</a:tr>
              <a:tr h="491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A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harterITC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12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8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0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harterITC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B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12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harterITC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5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6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C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8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harterITC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5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harterITC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harterITC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4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D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0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harterITC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6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harterITC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4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harterITC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2808" name="Группа 18"/>
          <p:cNvGrpSpPr>
            <a:grpSpLocks/>
          </p:cNvGrpSpPr>
          <p:nvPr/>
        </p:nvGrpSpPr>
        <p:grpSpPr bwMode="auto">
          <a:xfrm>
            <a:off x="785813" y="1851025"/>
            <a:ext cx="3286125" cy="3155950"/>
            <a:chOff x="714348" y="2214554"/>
            <a:chExt cx="3286148" cy="3156543"/>
          </a:xfrm>
        </p:grpSpPr>
        <p:grpSp>
          <p:nvGrpSpPr>
            <p:cNvPr id="32816" name="Группа 3"/>
            <p:cNvGrpSpPr>
              <a:grpSpLocks/>
            </p:cNvGrpSpPr>
            <p:nvPr/>
          </p:nvGrpSpPr>
          <p:grpSpPr bwMode="auto">
            <a:xfrm>
              <a:off x="1071538" y="2428868"/>
              <a:ext cx="2786082" cy="2643206"/>
              <a:chOff x="4786346" y="144717"/>
              <a:chExt cx="1928826" cy="1672891"/>
            </a:xfrm>
          </p:grpSpPr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5000660" y="1641069"/>
                <a:ext cx="1500197" cy="201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4977579" y="356780"/>
                <a:ext cx="1500198" cy="201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 rot="5400000">
                <a:off x="4357510" y="1031993"/>
                <a:ext cx="1286299" cy="219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rot="5400000">
                <a:off x="5848916" y="1030987"/>
                <a:ext cx="1286299" cy="219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10800000" flipV="1">
                <a:off x="4949004" y="347736"/>
                <a:ext cx="1571636" cy="128529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Овал 10"/>
              <p:cNvSpPr/>
              <p:nvPr/>
            </p:nvSpPr>
            <p:spPr bwMode="auto">
              <a:xfrm>
                <a:off x="4788543" y="184939"/>
                <a:ext cx="428628" cy="42809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91436" tIns="45718" rIns="91436" bIns="45718" anchor="ctr"/>
              <a:lstStyle/>
              <a:p>
                <a:pPr algn="ctr" defTabSz="914099">
                  <a:defRPr/>
                </a:pPr>
                <a:r>
                  <a:rPr lang="en-US" sz="2300" dirty="0">
                    <a:solidFill>
                      <a:schemeClr val="tx1"/>
                    </a:solidFill>
                    <a:latin typeface="Trebuchet MS" pitchFamily="34" charset="0"/>
                  </a:rPr>
                  <a:t>A</a:t>
                </a:r>
                <a:endParaRPr lang="ru-RU" sz="2300" dirty="0">
                  <a:solidFill>
                    <a:schemeClr val="tx1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2" name="Овал 11"/>
              <p:cNvSpPr/>
              <p:nvPr/>
            </p:nvSpPr>
            <p:spPr bwMode="auto">
              <a:xfrm>
                <a:off x="6286543" y="144742"/>
                <a:ext cx="428628" cy="42910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91436" tIns="45718" rIns="91436" bIns="45718" anchor="ctr"/>
              <a:lstStyle/>
              <a:p>
                <a:pPr algn="ctr" defTabSz="914099">
                  <a:defRPr/>
                </a:pPr>
                <a:r>
                  <a:rPr lang="en-US" sz="2300" dirty="0">
                    <a:solidFill>
                      <a:schemeClr val="tx1"/>
                    </a:solidFill>
                    <a:latin typeface="Trebuchet MS" pitchFamily="34" charset="0"/>
                  </a:rPr>
                  <a:t>C</a:t>
                </a:r>
                <a:endParaRPr lang="ru-RU" sz="2300" dirty="0">
                  <a:solidFill>
                    <a:schemeClr val="tx1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3" name="Овал 12"/>
              <p:cNvSpPr/>
              <p:nvPr/>
            </p:nvSpPr>
            <p:spPr bwMode="auto">
              <a:xfrm>
                <a:off x="6286543" y="1388834"/>
                <a:ext cx="428628" cy="42910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91436" tIns="45718" rIns="91436" bIns="45718" anchor="ctr"/>
              <a:lstStyle/>
              <a:p>
                <a:pPr algn="ctr" defTabSz="914099">
                  <a:defRPr/>
                </a:pPr>
                <a:r>
                  <a:rPr lang="en-US" sz="2300" dirty="0">
                    <a:solidFill>
                      <a:schemeClr val="tx1"/>
                    </a:solidFill>
                    <a:latin typeface="Trebuchet MS" pitchFamily="34" charset="0"/>
                  </a:rPr>
                  <a:t>D</a:t>
                </a:r>
                <a:endParaRPr lang="ru-RU" sz="2300" dirty="0">
                  <a:solidFill>
                    <a:schemeClr val="tx1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4" name="Овал 13"/>
              <p:cNvSpPr/>
              <p:nvPr/>
            </p:nvSpPr>
            <p:spPr bwMode="auto">
              <a:xfrm>
                <a:off x="4786345" y="1388834"/>
                <a:ext cx="428628" cy="42910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91436" tIns="45718" rIns="91436" bIns="45718" anchor="ctr"/>
              <a:lstStyle/>
              <a:p>
                <a:pPr algn="ctr" defTabSz="914099">
                  <a:defRPr/>
                </a:pPr>
                <a:r>
                  <a:rPr lang="en-US" sz="2300" dirty="0">
                    <a:solidFill>
                      <a:schemeClr val="tx1"/>
                    </a:solidFill>
                    <a:latin typeface="Trebuchet MS" pitchFamily="34" charset="0"/>
                  </a:rPr>
                  <a:t>B</a:t>
                </a:r>
                <a:endParaRPr lang="ru-RU" sz="2300" dirty="0">
                  <a:solidFill>
                    <a:schemeClr val="tx1"/>
                  </a:solidFill>
                  <a:latin typeface="Trebuchet MS" pitchFamily="34" charset="0"/>
                </a:endParaRPr>
              </a:p>
            </p:txBody>
          </p:sp>
        </p:grpSp>
        <p:sp>
          <p:nvSpPr>
            <p:cNvPr id="32817" name="TextBox 14"/>
            <p:cNvSpPr txBox="1">
              <a:spLocks noChangeArrowheads="1"/>
            </p:cNvSpPr>
            <p:nvPr/>
          </p:nvSpPr>
          <p:spPr bwMode="auto">
            <a:xfrm>
              <a:off x="714348" y="3429000"/>
              <a:ext cx="64294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latin typeface="Calibri" pitchFamily="34" charset="0"/>
                </a:rPr>
                <a:t>12</a:t>
              </a:r>
              <a:endParaRPr lang="ru-RU" sz="3200" b="1">
                <a:latin typeface="Calibri" pitchFamily="34" charset="0"/>
              </a:endParaRPr>
            </a:p>
          </p:txBody>
        </p:sp>
        <p:sp>
          <p:nvSpPr>
            <p:cNvPr id="32818" name="TextBox 15"/>
            <p:cNvSpPr txBox="1">
              <a:spLocks noChangeArrowheads="1"/>
            </p:cNvSpPr>
            <p:nvPr/>
          </p:nvSpPr>
          <p:spPr bwMode="auto">
            <a:xfrm>
              <a:off x="2214546" y="2214554"/>
              <a:ext cx="42862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latin typeface="Calibri" pitchFamily="34" charset="0"/>
                </a:rPr>
                <a:t>8</a:t>
              </a:r>
              <a:endParaRPr lang="ru-RU" sz="3200" b="1">
                <a:latin typeface="Calibri" pitchFamily="34" charset="0"/>
              </a:endParaRPr>
            </a:p>
          </p:txBody>
        </p:sp>
        <p:sp>
          <p:nvSpPr>
            <p:cNvPr id="32819" name="TextBox 16"/>
            <p:cNvSpPr txBox="1">
              <a:spLocks noChangeArrowheads="1"/>
            </p:cNvSpPr>
            <p:nvPr/>
          </p:nvSpPr>
          <p:spPr bwMode="auto">
            <a:xfrm>
              <a:off x="3571868" y="3429000"/>
              <a:ext cx="42862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latin typeface="Calibri" pitchFamily="34" charset="0"/>
                </a:rPr>
                <a:t>4</a:t>
              </a:r>
              <a:endParaRPr lang="ru-RU" sz="3200" b="1">
                <a:latin typeface="Calibri" pitchFamily="34" charset="0"/>
              </a:endParaRPr>
            </a:p>
          </p:txBody>
        </p:sp>
        <p:sp>
          <p:nvSpPr>
            <p:cNvPr id="32820" name="TextBox 17"/>
            <p:cNvSpPr txBox="1">
              <a:spLocks noChangeArrowheads="1"/>
            </p:cNvSpPr>
            <p:nvPr/>
          </p:nvSpPr>
          <p:spPr bwMode="auto">
            <a:xfrm>
              <a:off x="2214546" y="4786322"/>
              <a:ext cx="42862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latin typeface="Calibri" pitchFamily="34" charset="0"/>
                </a:rPr>
                <a:t>6</a:t>
              </a:r>
              <a:endParaRPr lang="ru-RU" sz="3200" b="1">
                <a:latin typeface="Calibri" pitchFamily="34" charset="0"/>
              </a:endParaRPr>
            </a:p>
          </p:txBody>
        </p:sp>
      </p:grpSp>
      <p:sp>
        <p:nvSpPr>
          <p:cNvPr id="32809" name="TextBox 19"/>
          <p:cNvSpPr txBox="1">
            <a:spLocks noChangeArrowheads="1"/>
          </p:cNvSpPr>
          <p:nvPr/>
        </p:nvSpPr>
        <p:spPr bwMode="auto">
          <a:xfrm>
            <a:off x="714375" y="1285875"/>
            <a:ext cx="3692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Взвешенный граф</a:t>
            </a:r>
          </a:p>
        </p:txBody>
      </p:sp>
      <p:sp>
        <p:nvSpPr>
          <p:cNvPr id="32810" name="TextBox 20"/>
          <p:cNvSpPr txBox="1">
            <a:spLocks noChangeArrowheads="1"/>
          </p:cNvSpPr>
          <p:nvPr/>
        </p:nvSpPr>
        <p:spPr bwMode="auto">
          <a:xfrm>
            <a:off x="5000625" y="1285875"/>
            <a:ext cx="3357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Весовая матрица</a:t>
            </a:r>
          </a:p>
        </p:txBody>
      </p:sp>
      <p:grpSp>
        <p:nvGrpSpPr>
          <p:cNvPr id="32811" name="Группа 21"/>
          <p:cNvGrpSpPr>
            <a:grpSpLocks/>
          </p:cNvGrpSpPr>
          <p:nvPr/>
        </p:nvGrpSpPr>
        <p:grpSpPr bwMode="auto">
          <a:xfrm>
            <a:off x="2571750" y="4929188"/>
            <a:ext cx="1714500" cy="400050"/>
            <a:chOff x="7431385" y="857232"/>
            <a:chExt cx="1069705" cy="400110"/>
          </a:xfrm>
        </p:grpSpPr>
        <p:sp>
          <p:nvSpPr>
            <p:cNvPr id="32813" name="TextBox 22"/>
            <p:cNvSpPr txBox="1">
              <a:spLocks noChangeArrowheads="1"/>
            </p:cNvSpPr>
            <p:nvPr/>
          </p:nvSpPr>
          <p:spPr bwMode="auto">
            <a:xfrm>
              <a:off x="7500958" y="857232"/>
              <a:ext cx="10001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i="1">
                  <a:latin typeface="Times New Roman" pitchFamily="18" charset="0"/>
                  <a:cs typeface="Times New Roman" pitchFamily="18" charset="0"/>
                </a:rPr>
                <a:t>  Вес ребра</a:t>
              </a: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 rot="16200000" flipH="1">
              <a:off x="7327254" y="967715"/>
              <a:ext cx="350890" cy="142627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7572031" y="1214473"/>
              <a:ext cx="786431" cy="1588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812" name="TextBox 25"/>
          <p:cNvSpPr txBox="1">
            <a:spLocks noChangeArrowheads="1"/>
          </p:cNvSpPr>
          <p:nvPr/>
        </p:nvSpPr>
        <p:spPr bwMode="auto">
          <a:xfrm>
            <a:off x="2143125" y="2933700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5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692150" y="1282700"/>
            <a:ext cx="4051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Взвешенный орграф</a:t>
            </a:r>
          </a:p>
        </p:txBody>
      </p:sp>
      <p:grpSp>
        <p:nvGrpSpPr>
          <p:cNvPr id="33795" name="Группа 2"/>
          <p:cNvGrpSpPr>
            <a:grpSpLocks/>
          </p:cNvGrpSpPr>
          <p:nvPr/>
        </p:nvGrpSpPr>
        <p:grpSpPr bwMode="auto">
          <a:xfrm>
            <a:off x="785813" y="1851025"/>
            <a:ext cx="3286125" cy="3155950"/>
            <a:chOff x="714348" y="2214554"/>
            <a:chExt cx="3286148" cy="3156543"/>
          </a:xfrm>
        </p:grpSpPr>
        <p:grpSp>
          <p:nvGrpSpPr>
            <p:cNvPr id="33835" name="Группа 3"/>
            <p:cNvGrpSpPr>
              <a:grpSpLocks/>
            </p:cNvGrpSpPr>
            <p:nvPr/>
          </p:nvGrpSpPr>
          <p:grpSpPr bwMode="auto">
            <a:xfrm>
              <a:off x="1071538" y="2488495"/>
              <a:ext cx="2786082" cy="2583491"/>
              <a:chOff x="4786346" y="182460"/>
              <a:chExt cx="1928826" cy="1635148"/>
            </a:xfrm>
          </p:grpSpPr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4984174" y="1641119"/>
                <a:ext cx="1308964" cy="2010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>
                <a:endCxn id="15" idx="2"/>
              </p:cNvCxnSpPr>
              <p:nvPr/>
            </p:nvCxnSpPr>
            <p:spPr>
              <a:xfrm>
                <a:off x="4977579" y="394978"/>
                <a:ext cx="1308964" cy="2010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rot="5400000">
                <a:off x="4527161" y="1008454"/>
                <a:ext cx="814011" cy="1099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rot="10800000" flipV="1">
                <a:off x="4997362" y="530647"/>
                <a:ext cx="1321053" cy="1077309"/>
              </a:xfrm>
              <a:prstGeom prst="line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Овал 13"/>
              <p:cNvSpPr/>
              <p:nvPr/>
            </p:nvSpPr>
            <p:spPr bwMode="auto">
              <a:xfrm>
                <a:off x="4788543" y="184943"/>
                <a:ext cx="428628" cy="42811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91436" tIns="45718" rIns="91436" bIns="45718" anchor="ctr"/>
              <a:lstStyle/>
              <a:p>
                <a:pPr algn="ctr" defTabSz="914099">
                  <a:defRPr/>
                </a:pPr>
                <a:r>
                  <a:rPr lang="en-US" sz="2300" dirty="0">
                    <a:solidFill>
                      <a:schemeClr val="tx1"/>
                    </a:solidFill>
                    <a:latin typeface="Trebuchet MS" pitchFamily="34" charset="0"/>
                  </a:rPr>
                  <a:t>A</a:t>
                </a:r>
                <a:endParaRPr lang="ru-RU" sz="2300" dirty="0">
                  <a:solidFill>
                    <a:schemeClr val="tx1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5" name="Овал 14"/>
              <p:cNvSpPr/>
              <p:nvPr/>
            </p:nvSpPr>
            <p:spPr bwMode="auto">
              <a:xfrm>
                <a:off x="6286543" y="182934"/>
                <a:ext cx="428628" cy="42811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91436" tIns="45718" rIns="91436" bIns="45718" anchor="ctr"/>
              <a:lstStyle/>
              <a:p>
                <a:pPr algn="ctr" defTabSz="914099">
                  <a:defRPr/>
                </a:pPr>
                <a:r>
                  <a:rPr lang="en-US" sz="2300" dirty="0">
                    <a:solidFill>
                      <a:schemeClr val="tx1"/>
                    </a:solidFill>
                    <a:latin typeface="Trebuchet MS" pitchFamily="34" charset="0"/>
                  </a:rPr>
                  <a:t>C</a:t>
                </a:r>
                <a:endParaRPr lang="ru-RU" sz="2300" dirty="0">
                  <a:solidFill>
                    <a:schemeClr val="tx1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6" name="Овал 15"/>
              <p:cNvSpPr/>
              <p:nvPr/>
            </p:nvSpPr>
            <p:spPr bwMode="auto">
              <a:xfrm>
                <a:off x="6286543" y="1389881"/>
                <a:ext cx="428628" cy="42811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91436" tIns="45718" rIns="91436" bIns="45718" anchor="ctr"/>
              <a:lstStyle/>
              <a:p>
                <a:pPr algn="ctr" defTabSz="914099">
                  <a:defRPr/>
                </a:pPr>
                <a:r>
                  <a:rPr lang="en-US" sz="2300" dirty="0">
                    <a:solidFill>
                      <a:schemeClr val="tx1"/>
                    </a:solidFill>
                    <a:latin typeface="Trebuchet MS" pitchFamily="34" charset="0"/>
                  </a:rPr>
                  <a:t>D</a:t>
                </a:r>
                <a:endParaRPr lang="ru-RU" sz="2300" dirty="0">
                  <a:solidFill>
                    <a:schemeClr val="tx1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7" name="Овал 16"/>
              <p:cNvSpPr/>
              <p:nvPr/>
            </p:nvSpPr>
            <p:spPr bwMode="auto">
              <a:xfrm>
                <a:off x="4786345" y="1389881"/>
                <a:ext cx="428628" cy="42811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91436" tIns="45718" rIns="91436" bIns="45718" anchor="ctr"/>
              <a:lstStyle/>
              <a:p>
                <a:pPr algn="ctr" defTabSz="914099">
                  <a:defRPr/>
                </a:pPr>
                <a:r>
                  <a:rPr lang="en-US" sz="2300" dirty="0">
                    <a:solidFill>
                      <a:schemeClr val="tx1"/>
                    </a:solidFill>
                    <a:latin typeface="Trebuchet MS" pitchFamily="34" charset="0"/>
                  </a:rPr>
                  <a:t>B</a:t>
                </a:r>
                <a:endParaRPr lang="ru-RU" sz="2300" dirty="0">
                  <a:solidFill>
                    <a:schemeClr val="tx1"/>
                  </a:solidFill>
                  <a:latin typeface="Trebuchet MS" pitchFamily="34" charset="0"/>
                </a:endParaRPr>
              </a:p>
            </p:txBody>
          </p: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4677134" y="1007952"/>
                <a:ext cx="813007" cy="1099"/>
              </a:xfrm>
              <a:prstGeom prst="line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 rot="5400000">
                <a:off x="6010873" y="1008454"/>
                <a:ext cx="814011" cy="1099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rot="5400000">
                <a:off x="6160846" y="1007952"/>
                <a:ext cx="813007" cy="1099"/>
              </a:xfrm>
              <a:prstGeom prst="line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836" name="TextBox 4"/>
            <p:cNvSpPr txBox="1">
              <a:spLocks noChangeArrowheads="1"/>
            </p:cNvSpPr>
            <p:nvPr/>
          </p:nvSpPr>
          <p:spPr bwMode="auto">
            <a:xfrm>
              <a:off x="714348" y="3429000"/>
              <a:ext cx="64294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latin typeface="Calibri" pitchFamily="34" charset="0"/>
                </a:rPr>
                <a:t>12</a:t>
              </a:r>
              <a:endParaRPr lang="ru-RU" sz="3200" b="1">
                <a:latin typeface="Calibri" pitchFamily="34" charset="0"/>
              </a:endParaRPr>
            </a:p>
          </p:txBody>
        </p:sp>
        <p:sp>
          <p:nvSpPr>
            <p:cNvPr id="33837" name="TextBox 5"/>
            <p:cNvSpPr txBox="1">
              <a:spLocks noChangeArrowheads="1"/>
            </p:cNvSpPr>
            <p:nvPr/>
          </p:nvSpPr>
          <p:spPr bwMode="auto">
            <a:xfrm>
              <a:off x="2214546" y="2214554"/>
              <a:ext cx="42862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latin typeface="Calibri" pitchFamily="34" charset="0"/>
                </a:rPr>
                <a:t>8</a:t>
              </a:r>
              <a:endParaRPr lang="ru-RU" sz="3200" b="1">
                <a:latin typeface="Calibri" pitchFamily="34" charset="0"/>
              </a:endParaRPr>
            </a:p>
          </p:txBody>
        </p:sp>
        <p:sp>
          <p:nvSpPr>
            <p:cNvPr id="33838" name="TextBox 6"/>
            <p:cNvSpPr txBox="1">
              <a:spLocks noChangeArrowheads="1"/>
            </p:cNvSpPr>
            <p:nvPr/>
          </p:nvSpPr>
          <p:spPr bwMode="auto">
            <a:xfrm>
              <a:off x="3571868" y="3429000"/>
              <a:ext cx="42862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latin typeface="Calibri" pitchFamily="34" charset="0"/>
                </a:rPr>
                <a:t>4</a:t>
              </a:r>
              <a:endParaRPr lang="ru-RU" sz="3200" b="1">
                <a:latin typeface="Calibri" pitchFamily="34" charset="0"/>
              </a:endParaRPr>
            </a:p>
          </p:txBody>
        </p:sp>
        <p:sp>
          <p:nvSpPr>
            <p:cNvPr id="33839" name="TextBox 7"/>
            <p:cNvSpPr txBox="1">
              <a:spLocks noChangeArrowheads="1"/>
            </p:cNvSpPr>
            <p:nvPr/>
          </p:nvSpPr>
          <p:spPr bwMode="auto">
            <a:xfrm>
              <a:off x="2214546" y="4786322"/>
              <a:ext cx="42862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latin typeface="Calibri" pitchFamily="34" charset="0"/>
                </a:rPr>
                <a:t>6</a:t>
              </a:r>
              <a:endParaRPr lang="ru-RU" sz="3200" b="1">
                <a:latin typeface="Calibri" pitchFamily="34" charset="0"/>
              </a:endParaRPr>
            </a:p>
          </p:txBody>
        </p:sp>
        <p:sp>
          <p:nvSpPr>
            <p:cNvPr id="33840" name="TextBox 44"/>
            <p:cNvSpPr txBox="1">
              <a:spLocks noChangeArrowheads="1"/>
            </p:cNvSpPr>
            <p:nvPr/>
          </p:nvSpPr>
          <p:spPr bwMode="auto">
            <a:xfrm>
              <a:off x="2071669" y="3297103"/>
              <a:ext cx="42862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>
                  <a:latin typeface="Calibri" pitchFamily="34" charset="0"/>
                </a:rPr>
                <a:t>5</a:t>
              </a:r>
            </a:p>
          </p:txBody>
        </p:sp>
      </p:grp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143500" y="2200275"/>
          <a:ext cx="3085801" cy="2457465"/>
        </p:xfrm>
        <a:graphic>
          <a:graphicData uri="http://schemas.openxmlformats.org/drawingml/2006/table">
            <a:tbl>
              <a:tblPr/>
              <a:tblGrid>
                <a:gridCol w="581664"/>
                <a:gridCol w="680099"/>
                <a:gridCol w="680099"/>
                <a:gridCol w="562275"/>
                <a:gridCol w="581664"/>
              </a:tblGrid>
              <a:tr h="491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CharterITC-Regular"/>
                        <a:ea typeface="Times New Roman"/>
                        <a:cs typeface="CharterITC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A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B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C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D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</a:tr>
              <a:tr h="491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A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harterITC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12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8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harterITC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B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12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harterITC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5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6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C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harterITC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harterITC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harterITC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4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D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harterITC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harterITC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harterITC-Regular"/>
                        </a:rPr>
                        <a:t>4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harterITC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834" name="TextBox 45"/>
          <p:cNvSpPr txBox="1">
            <a:spLocks noChangeArrowheads="1"/>
          </p:cNvSpPr>
          <p:nvPr/>
        </p:nvSpPr>
        <p:spPr bwMode="auto">
          <a:xfrm>
            <a:off x="5000625" y="1285875"/>
            <a:ext cx="3357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Весовая матрица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2"/>
          <p:cNvGrpSpPr>
            <a:grpSpLocks/>
          </p:cNvGrpSpPr>
          <p:nvPr/>
        </p:nvGrpSpPr>
        <p:grpSpPr bwMode="auto">
          <a:xfrm>
            <a:off x="1500188" y="1714500"/>
            <a:ext cx="6143625" cy="4572000"/>
            <a:chOff x="2159" y="453"/>
            <a:chExt cx="8772" cy="6114"/>
          </a:xfrm>
        </p:grpSpPr>
        <p:sp>
          <p:nvSpPr>
            <p:cNvPr id="1031" name="Text Box 3"/>
            <p:cNvSpPr txBox="1">
              <a:spLocks noChangeArrowheads="1"/>
            </p:cNvSpPr>
            <p:nvPr/>
          </p:nvSpPr>
          <p:spPr bwMode="auto">
            <a:xfrm>
              <a:off x="8704" y="3529"/>
              <a:ext cx="652" cy="4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1100">
                  <a:latin typeface="Calibri" pitchFamily="34" charset="0"/>
                </a:rPr>
                <a:t>нет</a:t>
              </a:r>
              <a:endParaRPr lang="ru-RU"/>
            </a:p>
          </p:txBody>
        </p:sp>
        <p:sp>
          <p:nvSpPr>
            <p:cNvPr id="1032" name="Text Box 4"/>
            <p:cNvSpPr txBox="1">
              <a:spLocks noChangeArrowheads="1"/>
            </p:cNvSpPr>
            <p:nvPr/>
          </p:nvSpPr>
          <p:spPr bwMode="auto">
            <a:xfrm>
              <a:off x="6138" y="3550"/>
              <a:ext cx="540" cy="4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1100">
                  <a:latin typeface="Calibri" pitchFamily="34" charset="0"/>
                </a:rPr>
                <a:t>да</a:t>
              </a:r>
              <a:endParaRPr lang="ru-RU"/>
            </a:p>
          </p:txBody>
        </p:sp>
        <p:sp>
          <p:nvSpPr>
            <p:cNvPr id="1033" name="AutoShape 5"/>
            <p:cNvSpPr>
              <a:spLocks noChangeArrowheads="1"/>
            </p:cNvSpPr>
            <p:nvPr/>
          </p:nvSpPr>
          <p:spPr bwMode="auto">
            <a:xfrm>
              <a:off x="5173" y="453"/>
              <a:ext cx="1080" cy="540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1100">
                  <a:latin typeface="Calibri" pitchFamily="34" charset="0"/>
                </a:rPr>
                <a:t>начало</a:t>
              </a:r>
              <a:endParaRPr lang="ru-RU"/>
            </a:p>
          </p:txBody>
        </p:sp>
        <p:sp>
          <p:nvSpPr>
            <p:cNvPr id="1034" name="AutoShape 6"/>
            <p:cNvSpPr>
              <a:spLocks noChangeArrowheads="1"/>
            </p:cNvSpPr>
            <p:nvPr/>
          </p:nvSpPr>
          <p:spPr bwMode="auto">
            <a:xfrm>
              <a:off x="3371" y="1175"/>
              <a:ext cx="4666" cy="551"/>
            </a:xfrm>
            <a:prstGeom prst="flowChartInputOutpu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1100">
                  <a:latin typeface="Calibri" pitchFamily="34" charset="0"/>
                </a:rPr>
                <a:t>ввод </a:t>
              </a:r>
              <a:r>
                <a:rPr lang="en-US" sz="1100">
                  <a:latin typeface="Calibri" pitchFamily="34" charset="0"/>
                </a:rPr>
                <a:t>X</a:t>
              </a:r>
              <a:r>
                <a:rPr lang="ru-RU" sz="1100">
                  <a:latin typeface="Calibri" pitchFamily="34" charset="0"/>
                </a:rPr>
                <a:t>0, </a:t>
              </a:r>
              <a:r>
                <a:rPr lang="en-US" sz="1100">
                  <a:latin typeface="Calibri" pitchFamily="34" charset="0"/>
                </a:rPr>
                <a:t>Y</a:t>
              </a:r>
              <a:r>
                <a:rPr lang="ru-RU" sz="1100">
                  <a:latin typeface="Calibri" pitchFamily="34" charset="0"/>
                </a:rPr>
                <a:t>0, </a:t>
              </a:r>
              <a:r>
                <a:rPr lang="en-US" sz="1100">
                  <a:latin typeface="Calibri" pitchFamily="34" charset="0"/>
                </a:rPr>
                <a:t>R</a:t>
              </a:r>
              <a:r>
                <a:rPr lang="ru-RU" sz="1100">
                  <a:latin typeface="Times New Roman" pitchFamily="18" charset="0"/>
                </a:rPr>
                <a:t>,</a:t>
              </a:r>
              <a:r>
                <a:rPr lang="ru-RU" sz="1100">
                  <a:latin typeface="Calibri" pitchFamily="34" charset="0"/>
                </a:rPr>
                <a:t> </a:t>
              </a:r>
              <a:r>
                <a:rPr lang="en-US" sz="1100">
                  <a:latin typeface="Calibri" pitchFamily="34" charset="0"/>
                </a:rPr>
                <a:t>R</a:t>
              </a:r>
              <a:r>
                <a:rPr lang="ru-RU" sz="1100">
                  <a:latin typeface="Calibri" pitchFamily="34" charset="0"/>
                </a:rPr>
                <a:t>1</a:t>
              </a:r>
              <a:r>
                <a:rPr lang="en-US" sz="1100">
                  <a:latin typeface="Times New Roman" pitchFamily="18" charset="0"/>
                </a:rPr>
                <a:t>,</a:t>
              </a:r>
              <a:r>
                <a:rPr lang="ru-RU" sz="1100">
                  <a:latin typeface="Calibri" pitchFamily="34" charset="0"/>
                </a:rPr>
                <a:t> </a:t>
              </a:r>
              <a:r>
                <a:rPr lang="en-US" sz="1100">
                  <a:latin typeface="Calibri" pitchFamily="34" charset="0"/>
                </a:rPr>
                <a:t>X</a:t>
              </a:r>
              <a:r>
                <a:rPr lang="ru-RU" sz="1100">
                  <a:latin typeface="Calibri" pitchFamily="34" charset="0"/>
                </a:rPr>
                <a:t>, </a:t>
              </a:r>
              <a:r>
                <a:rPr lang="en-US" sz="1100">
                  <a:latin typeface="Calibri" pitchFamily="34" charset="0"/>
                </a:rPr>
                <a:t>Y</a:t>
              </a:r>
              <a:endParaRPr lang="ru-RU"/>
            </a:p>
          </p:txBody>
        </p:sp>
        <p:sp>
          <p:nvSpPr>
            <p:cNvPr id="1035" name="AutoShape 7"/>
            <p:cNvSpPr>
              <a:spLocks noChangeArrowheads="1"/>
            </p:cNvSpPr>
            <p:nvPr/>
          </p:nvSpPr>
          <p:spPr bwMode="auto">
            <a:xfrm>
              <a:off x="4739" y="2885"/>
              <a:ext cx="2026" cy="743"/>
            </a:xfrm>
            <a:prstGeom prst="flowChartDecis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1100">
                  <a:latin typeface="Calibri" pitchFamily="34" charset="0"/>
                </a:rPr>
                <a:t>D &lt;= R1</a:t>
              </a:r>
              <a:endParaRPr lang="ru-RU"/>
            </a:p>
          </p:txBody>
        </p:sp>
        <p:sp>
          <p:nvSpPr>
            <p:cNvPr id="1036" name="AutoShape 8"/>
            <p:cNvSpPr>
              <a:spLocks noChangeArrowheads="1"/>
            </p:cNvSpPr>
            <p:nvPr/>
          </p:nvSpPr>
          <p:spPr bwMode="auto">
            <a:xfrm>
              <a:off x="3947" y="1979"/>
              <a:ext cx="3444" cy="639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ru-RU"/>
            </a:p>
          </p:txBody>
        </p:sp>
        <p:sp>
          <p:nvSpPr>
            <p:cNvPr id="1037" name="AutoShape 9"/>
            <p:cNvSpPr>
              <a:spLocks noChangeArrowheads="1"/>
            </p:cNvSpPr>
            <p:nvPr/>
          </p:nvSpPr>
          <p:spPr bwMode="auto">
            <a:xfrm>
              <a:off x="2159" y="3613"/>
              <a:ext cx="3070" cy="704"/>
            </a:xfrm>
            <a:prstGeom prst="flowChartInputOutpu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1100">
                  <a:latin typeface="Calibri" pitchFamily="34" charset="0"/>
                </a:rPr>
                <a:t>вывод «Попал</a:t>
              </a:r>
              <a:r>
                <a:rPr lang="en-US" sz="1100">
                  <a:latin typeface="Calibri" pitchFamily="34" charset="0"/>
                </a:rPr>
                <a:t> </a:t>
              </a:r>
              <a:r>
                <a:rPr lang="ru-RU" sz="1100">
                  <a:latin typeface="Calibri" pitchFamily="34" charset="0"/>
                </a:rPr>
                <a:t>в </a:t>
              </a:r>
              <a:r>
                <a:rPr lang="en-US" sz="1100">
                  <a:latin typeface="Calibri" pitchFamily="34" charset="0"/>
                </a:rPr>
                <a:t> </a:t>
              </a:r>
              <a:r>
                <a:rPr lang="ru-RU" sz="1100">
                  <a:latin typeface="Calibri" pitchFamily="34" charset="0"/>
                </a:rPr>
                <a:t>«яблочко»</a:t>
              </a:r>
              <a:endParaRPr lang="ru-RU"/>
            </a:p>
          </p:txBody>
        </p:sp>
        <p:sp>
          <p:nvSpPr>
            <p:cNvPr id="1038" name="AutoShape 10"/>
            <p:cNvSpPr>
              <a:spLocks noChangeArrowheads="1"/>
            </p:cNvSpPr>
            <p:nvPr/>
          </p:nvSpPr>
          <p:spPr bwMode="auto">
            <a:xfrm>
              <a:off x="7882" y="4385"/>
              <a:ext cx="3049" cy="720"/>
            </a:xfrm>
            <a:prstGeom prst="flowChartInputOutpu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1100">
                  <a:latin typeface="Calibri" pitchFamily="34" charset="0"/>
                </a:rPr>
                <a:t>вывод </a:t>
              </a:r>
              <a:endParaRPr lang="en-US" sz="1100"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ru-RU" sz="1100">
                  <a:latin typeface="Calibri" pitchFamily="34" charset="0"/>
                </a:rPr>
                <a:t>«Промахнулся»</a:t>
              </a:r>
              <a:endParaRPr lang="ru-RU"/>
            </a:p>
          </p:txBody>
        </p:sp>
        <p:sp>
          <p:nvSpPr>
            <p:cNvPr id="1039" name="Line 11"/>
            <p:cNvSpPr>
              <a:spLocks noChangeShapeType="1"/>
            </p:cNvSpPr>
            <p:nvPr/>
          </p:nvSpPr>
          <p:spPr bwMode="auto">
            <a:xfrm>
              <a:off x="5714" y="993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Line 12"/>
            <p:cNvSpPr>
              <a:spLocks noChangeShapeType="1"/>
            </p:cNvSpPr>
            <p:nvPr/>
          </p:nvSpPr>
          <p:spPr bwMode="auto">
            <a:xfrm>
              <a:off x="5725" y="1726"/>
              <a:ext cx="0" cy="2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Line 13"/>
            <p:cNvSpPr>
              <a:spLocks noChangeShapeType="1"/>
            </p:cNvSpPr>
            <p:nvPr/>
          </p:nvSpPr>
          <p:spPr bwMode="auto">
            <a:xfrm>
              <a:off x="5736" y="2618"/>
              <a:ext cx="0" cy="2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14"/>
            <p:cNvSpPr>
              <a:spLocks/>
            </p:cNvSpPr>
            <p:nvPr/>
          </p:nvSpPr>
          <p:spPr bwMode="auto">
            <a:xfrm>
              <a:off x="3664" y="3256"/>
              <a:ext cx="1080" cy="368"/>
            </a:xfrm>
            <a:custGeom>
              <a:avLst/>
              <a:gdLst>
                <a:gd name="T0" fmla="*/ 1080 w 637"/>
                <a:gd name="T1" fmla="*/ 0 h 358"/>
                <a:gd name="T2" fmla="*/ 0 w 637"/>
                <a:gd name="T3" fmla="*/ 0 h 358"/>
                <a:gd name="T4" fmla="*/ 0 w 637"/>
                <a:gd name="T5" fmla="*/ 368 h 358"/>
                <a:gd name="T6" fmla="*/ 0 60000 65536"/>
                <a:gd name="T7" fmla="*/ 0 60000 65536"/>
                <a:gd name="T8" fmla="*/ 0 60000 65536"/>
                <a:gd name="T9" fmla="*/ 0 w 637"/>
                <a:gd name="T10" fmla="*/ 0 h 358"/>
                <a:gd name="T11" fmla="*/ 637 w 637"/>
                <a:gd name="T12" fmla="*/ 358 h 3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7" h="358">
                  <a:moveTo>
                    <a:pt x="637" y="0"/>
                  </a:moveTo>
                  <a:cubicBezTo>
                    <a:pt x="425" y="0"/>
                    <a:pt x="212" y="0"/>
                    <a:pt x="0" y="0"/>
                  </a:cubicBezTo>
                  <a:lnTo>
                    <a:pt x="0" y="35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15"/>
            <p:cNvSpPr>
              <a:spLocks/>
            </p:cNvSpPr>
            <p:nvPr/>
          </p:nvSpPr>
          <p:spPr bwMode="auto">
            <a:xfrm>
              <a:off x="6793" y="3256"/>
              <a:ext cx="869" cy="391"/>
            </a:xfrm>
            <a:custGeom>
              <a:avLst/>
              <a:gdLst>
                <a:gd name="T0" fmla="*/ 0 w 1022"/>
                <a:gd name="T1" fmla="*/ 0 h 391"/>
                <a:gd name="T2" fmla="*/ 869 w 1022"/>
                <a:gd name="T3" fmla="*/ 0 h 391"/>
                <a:gd name="T4" fmla="*/ 869 w 1022"/>
                <a:gd name="T5" fmla="*/ 391 h 391"/>
                <a:gd name="T6" fmla="*/ 0 60000 65536"/>
                <a:gd name="T7" fmla="*/ 0 60000 65536"/>
                <a:gd name="T8" fmla="*/ 0 60000 65536"/>
                <a:gd name="T9" fmla="*/ 0 w 1022"/>
                <a:gd name="T10" fmla="*/ 0 h 391"/>
                <a:gd name="T11" fmla="*/ 1022 w 1022"/>
                <a:gd name="T12" fmla="*/ 391 h 3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2" h="391">
                  <a:moveTo>
                    <a:pt x="0" y="0"/>
                  </a:moveTo>
                  <a:cubicBezTo>
                    <a:pt x="341" y="0"/>
                    <a:pt x="681" y="0"/>
                    <a:pt x="1022" y="0"/>
                  </a:cubicBezTo>
                  <a:lnTo>
                    <a:pt x="1022" y="39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Text Box 16"/>
            <p:cNvSpPr txBox="1">
              <a:spLocks noChangeArrowheads="1"/>
            </p:cNvSpPr>
            <p:nvPr/>
          </p:nvSpPr>
          <p:spPr bwMode="auto">
            <a:xfrm>
              <a:off x="6862" y="2764"/>
              <a:ext cx="652" cy="4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1100">
                  <a:latin typeface="Calibri" pitchFamily="34" charset="0"/>
                </a:rPr>
                <a:t>нет</a:t>
              </a:r>
              <a:endParaRPr lang="ru-RU"/>
            </a:p>
          </p:txBody>
        </p:sp>
        <p:sp>
          <p:nvSpPr>
            <p:cNvPr id="1045" name="Text Box 17"/>
            <p:cNvSpPr txBox="1">
              <a:spLocks noChangeArrowheads="1"/>
            </p:cNvSpPr>
            <p:nvPr/>
          </p:nvSpPr>
          <p:spPr bwMode="auto">
            <a:xfrm>
              <a:off x="3947" y="2764"/>
              <a:ext cx="540" cy="4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1100">
                  <a:latin typeface="Calibri" pitchFamily="34" charset="0"/>
                </a:rPr>
                <a:t>да</a:t>
              </a:r>
              <a:endParaRPr lang="ru-RU"/>
            </a:p>
          </p:txBody>
        </p:sp>
        <p:sp>
          <p:nvSpPr>
            <p:cNvPr id="1046" name="Line 18"/>
            <p:cNvSpPr>
              <a:spLocks noChangeShapeType="1"/>
            </p:cNvSpPr>
            <p:nvPr/>
          </p:nvSpPr>
          <p:spPr bwMode="auto">
            <a:xfrm>
              <a:off x="3708" y="4322"/>
              <a:ext cx="0" cy="13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Line 19"/>
            <p:cNvSpPr>
              <a:spLocks noChangeShapeType="1"/>
            </p:cNvSpPr>
            <p:nvPr/>
          </p:nvSpPr>
          <p:spPr bwMode="auto">
            <a:xfrm>
              <a:off x="9505" y="5107"/>
              <a:ext cx="0" cy="2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Line 20"/>
            <p:cNvSpPr>
              <a:spLocks noChangeShapeType="1"/>
            </p:cNvSpPr>
            <p:nvPr/>
          </p:nvSpPr>
          <p:spPr bwMode="auto">
            <a:xfrm>
              <a:off x="3697" y="5687"/>
              <a:ext cx="39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Line 21"/>
            <p:cNvSpPr>
              <a:spLocks noChangeShapeType="1"/>
            </p:cNvSpPr>
            <p:nvPr/>
          </p:nvSpPr>
          <p:spPr bwMode="auto">
            <a:xfrm>
              <a:off x="5611" y="5691"/>
              <a:ext cx="0" cy="2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AutoShape 22"/>
            <p:cNvSpPr>
              <a:spLocks noChangeArrowheads="1"/>
            </p:cNvSpPr>
            <p:nvPr/>
          </p:nvSpPr>
          <p:spPr bwMode="auto">
            <a:xfrm>
              <a:off x="6694" y="3631"/>
              <a:ext cx="1931" cy="743"/>
            </a:xfrm>
            <a:prstGeom prst="flowChartDecis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1100">
                  <a:latin typeface="Calibri" pitchFamily="34" charset="0"/>
                </a:rPr>
                <a:t>D &lt;= R</a:t>
              </a:r>
              <a:endParaRPr lang="ru-RU"/>
            </a:p>
          </p:txBody>
        </p:sp>
        <p:sp>
          <p:nvSpPr>
            <p:cNvPr id="1051" name="Freeform 23"/>
            <p:cNvSpPr>
              <a:spLocks/>
            </p:cNvSpPr>
            <p:nvPr/>
          </p:nvSpPr>
          <p:spPr bwMode="auto">
            <a:xfrm>
              <a:off x="8625" y="3983"/>
              <a:ext cx="869" cy="391"/>
            </a:xfrm>
            <a:custGeom>
              <a:avLst/>
              <a:gdLst>
                <a:gd name="T0" fmla="*/ 0 w 1022"/>
                <a:gd name="T1" fmla="*/ 0 h 391"/>
                <a:gd name="T2" fmla="*/ 869 w 1022"/>
                <a:gd name="T3" fmla="*/ 0 h 391"/>
                <a:gd name="T4" fmla="*/ 869 w 1022"/>
                <a:gd name="T5" fmla="*/ 391 h 391"/>
                <a:gd name="T6" fmla="*/ 0 60000 65536"/>
                <a:gd name="T7" fmla="*/ 0 60000 65536"/>
                <a:gd name="T8" fmla="*/ 0 60000 65536"/>
                <a:gd name="T9" fmla="*/ 0 w 1022"/>
                <a:gd name="T10" fmla="*/ 0 h 391"/>
                <a:gd name="T11" fmla="*/ 1022 w 1022"/>
                <a:gd name="T12" fmla="*/ 391 h 3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2" h="391">
                  <a:moveTo>
                    <a:pt x="0" y="0"/>
                  </a:moveTo>
                  <a:cubicBezTo>
                    <a:pt x="341" y="0"/>
                    <a:pt x="681" y="0"/>
                    <a:pt x="1022" y="0"/>
                  </a:cubicBezTo>
                  <a:lnTo>
                    <a:pt x="1022" y="39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24"/>
            <p:cNvSpPr>
              <a:spLocks/>
            </p:cNvSpPr>
            <p:nvPr/>
          </p:nvSpPr>
          <p:spPr bwMode="auto">
            <a:xfrm>
              <a:off x="5600" y="4008"/>
              <a:ext cx="1080" cy="368"/>
            </a:xfrm>
            <a:custGeom>
              <a:avLst/>
              <a:gdLst>
                <a:gd name="T0" fmla="*/ 1080 w 637"/>
                <a:gd name="T1" fmla="*/ 0 h 358"/>
                <a:gd name="T2" fmla="*/ 0 w 637"/>
                <a:gd name="T3" fmla="*/ 0 h 358"/>
                <a:gd name="T4" fmla="*/ 0 w 637"/>
                <a:gd name="T5" fmla="*/ 368 h 358"/>
                <a:gd name="T6" fmla="*/ 0 60000 65536"/>
                <a:gd name="T7" fmla="*/ 0 60000 65536"/>
                <a:gd name="T8" fmla="*/ 0 60000 65536"/>
                <a:gd name="T9" fmla="*/ 0 w 637"/>
                <a:gd name="T10" fmla="*/ 0 h 358"/>
                <a:gd name="T11" fmla="*/ 637 w 637"/>
                <a:gd name="T12" fmla="*/ 358 h 3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7" h="358">
                  <a:moveTo>
                    <a:pt x="637" y="0"/>
                  </a:moveTo>
                  <a:cubicBezTo>
                    <a:pt x="425" y="0"/>
                    <a:pt x="212" y="0"/>
                    <a:pt x="0" y="0"/>
                  </a:cubicBezTo>
                  <a:lnTo>
                    <a:pt x="0" y="35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AutoShape 25"/>
            <p:cNvSpPr>
              <a:spLocks noChangeArrowheads="1"/>
            </p:cNvSpPr>
            <p:nvPr/>
          </p:nvSpPr>
          <p:spPr bwMode="auto">
            <a:xfrm>
              <a:off x="4448" y="4385"/>
              <a:ext cx="2162" cy="720"/>
            </a:xfrm>
            <a:prstGeom prst="flowChartInputOutpu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1100">
                  <a:latin typeface="Calibri" pitchFamily="34" charset="0"/>
                </a:rPr>
                <a:t>вывод </a:t>
              </a:r>
              <a:endParaRPr lang="en-US" sz="1100"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ru-RU" sz="1100">
                  <a:latin typeface="Calibri" pitchFamily="34" charset="0"/>
                </a:rPr>
                <a:t>«Попал»</a:t>
              </a:r>
              <a:endParaRPr lang="ru-RU"/>
            </a:p>
          </p:txBody>
        </p:sp>
        <p:sp>
          <p:nvSpPr>
            <p:cNvPr id="1054" name="Line 26"/>
            <p:cNvSpPr>
              <a:spLocks noChangeShapeType="1"/>
            </p:cNvSpPr>
            <p:nvPr/>
          </p:nvSpPr>
          <p:spPr bwMode="auto">
            <a:xfrm>
              <a:off x="5600" y="5105"/>
              <a:ext cx="0" cy="2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Line 27"/>
            <p:cNvSpPr>
              <a:spLocks noChangeShapeType="1"/>
            </p:cNvSpPr>
            <p:nvPr/>
          </p:nvSpPr>
          <p:spPr bwMode="auto">
            <a:xfrm>
              <a:off x="5600" y="5396"/>
              <a:ext cx="389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Line 28"/>
            <p:cNvSpPr>
              <a:spLocks noChangeShapeType="1"/>
            </p:cNvSpPr>
            <p:nvPr/>
          </p:nvSpPr>
          <p:spPr bwMode="auto">
            <a:xfrm>
              <a:off x="7662" y="5396"/>
              <a:ext cx="0" cy="2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AutoShape 29"/>
            <p:cNvSpPr>
              <a:spLocks noChangeArrowheads="1"/>
            </p:cNvSpPr>
            <p:nvPr/>
          </p:nvSpPr>
          <p:spPr bwMode="auto">
            <a:xfrm>
              <a:off x="5077" y="6015"/>
              <a:ext cx="1080" cy="552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1100">
                  <a:latin typeface="Calibri" pitchFamily="34" charset="0"/>
                </a:rPr>
                <a:t>конец</a:t>
              </a:r>
              <a:endParaRPr lang="ru-RU"/>
            </a:p>
          </p:txBody>
        </p:sp>
      </p:grpSp>
      <p:sp>
        <p:nvSpPr>
          <p:cNvPr id="1028" name="TextBox 1"/>
          <p:cNvSpPr txBox="1">
            <a:spLocks noChangeArrowheads="1"/>
          </p:cNvSpPr>
          <p:nvPr/>
        </p:nvSpPr>
        <p:spPr bwMode="auto">
          <a:xfrm>
            <a:off x="963613" y="571500"/>
            <a:ext cx="7216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Блок-схема – ориентированный граф</a:t>
            </a:r>
          </a:p>
        </p:txBody>
      </p:sp>
      <p:sp>
        <p:nvSpPr>
          <p:cNvPr id="1029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58"/>
          <p:cNvGraphicFramePr>
            <a:graphicFrameLocks noChangeAspect="1"/>
          </p:cNvGraphicFramePr>
          <p:nvPr/>
        </p:nvGraphicFramePr>
        <p:xfrm>
          <a:off x="3000375" y="2928938"/>
          <a:ext cx="1990725" cy="304800"/>
        </p:xfrm>
        <a:graphic>
          <a:graphicData uri="http://schemas.openxmlformats.org/presentationml/2006/ole">
            <p:oleObj spid="_x0000_s1026" name="Формула" r:id="rId3" imgW="1993900" imgH="304800" progId="Equation.3">
              <p:embed/>
            </p:oleObj>
          </a:graphicData>
        </a:graphic>
      </p:graphicFrame>
      <p:sp>
        <p:nvSpPr>
          <p:cNvPr id="1030" name="Прямоугольник 61"/>
          <p:cNvSpPr>
            <a:spLocks noChangeArrowheads="1"/>
          </p:cNvSpPr>
          <p:nvPr/>
        </p:nvSpPr>
        <p:spPr bwMode="auto">
          <a:xfrm>
            <a:off x="3686175" y="1214438"/>
            <a:ext cx="1771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Игра «Дартс»</a:t>
            </a: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Green with White Fence Segoe_TP10286746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4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Blue Segoe 4-3 template-template_April-17-2007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White Template with blue-green Segoe_TP10286786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2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1_White Template with yellow-magenta Segoe_TP10286788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3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1_White with Blue Bar Segoe Template_TP10286789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TS010286746</Template>
  <TotalTime>778</TotalTime>
  <Words>881</Words>
  <Application>Microsoft Office PowerPoint</Application>
  <PresentationFormat>Экран (4:3)</PresentationFormat>
  <Paragraphs>507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7" baseType="lpstr">
      <vt:lpstr>Arial</vt:lpstr>
      <vt:lpstr>Calibri</vt:lpstr>
      <vt:lpstr>Courier New</vt:lpstr>
      <vt:lpstr>Times New Roman</vt:lpstr>
      <vt:lpstr>CharterITC-Regular</vt:lpstr>
      <vt:lpstr>Trebuchet MS</vt:lpstr>
      <vt:lpstr>Wingdings</vt:lpstr>
      <vt:lpstr>1_Green with White Fence Segoe_TP10286746</vt:lpstr>
      <vt:lpstr>Белый текст и шрифт Courier для слайдов с кодом</vt:lpstr>
      <vt:lpstr>Blue Segoe 4-3 template-template_April-17-2007</vt:lpstr>
      <vt:lpstr>1_Белый текст и шрифт Courier для слайдов с кодом</vt:lpstr>
      <vt:lpstr>1_White Template with blue-green Segoe_TP10286786</vt:lpstr>
      <vt:lpstr>2_Белый текст и шрифт Courier для слайдов с кодом</vt:lpstr>
      <vt:lpstr>1_White Template with yellow-magenta Segoe_TP10286788</vt:lpstr>
      <vt:lpstr>3_Белый текст и шрифт Courier для слайдов с кодом</vt:lpstr>
      <vt:lpstr>1_White with Blue Bar Segoe Template_TP10286789</vt:lpstr>
      <vt:lpstr>4_Белый текст и шрифт Courier для слайдов с кодом</vt:lpstr>
      <vt:lpstr>Презентация1</vt:lpstr>
      <vt:lpstr>Microsoft Equation 3.0</vt:lpstr>
      <vt:lpstr>Графы и сети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Графы и сети</dc:title>
  <dc:creator>КВА</dc:creator>
  <cp:lastModifiedBy>re</cp:lastModifiedBy>
  <cp:revision>80</cp:revision>
  <dcterms:created xsi:type="dcterms:W3CDTF">2013-01-28T13:20:44Z</dcterms:created>
  <dcterms:modified xsi:type="dcterms:W3CDTF">2013-04-21T21:01:53Z</dcterms:modified>
</cp:coreProperties>
</file>