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3"/>
  </p:notesMasterIdLst>
  <p:sldIdLst>
    <p:sldId id="298" r:id="rId2"/>
    <p:sldId id="259" r:id="rId3"/>
    <p:sldId id="260" r:id="rId4"/>
    <p:sldId id="262" r:id="rId5"/>
    <p:sldId id="263" r:id="rId6"/>
    <p:sldId id="269" r:id="rId7"/>
    <p:sldId id="270" r:id="rId8"/>
    <p:sldId id="264" r:id="rId9"/>
    <p:sldId id="271" r:id="rId10"/>
    <p:sldId id="272" r:id="rId11"/>
    <p:sldId id="274" r:id="rId12"/>
    <p:sldId id="276" r:id="rId13"/>
    <p:sldId id="277" r:id="rId14"/>
    <p:sldId id="278" r:id="rId15"/>
    <p:sldId id="280" r:id="rId16"/>
    <p:sldId id="281" r:id="rId17"/>
    <p:sldId id="282" r:id="rId18"/>
    <p:sldId id="283" r:id="rId19"/>
    <p:sldId id="284" r:id="rId20"/>
    <p:sldId id="266" r:id="rId21"/>
    <p:sldId id="286" r:id="rId22"/>
    <p:sldId id="285" r:id="rId23"/>
    <p:sldId id="267" r:id="rId24"/>
    <p:sldId id="290" r:id="rId25"/>
    <p:sldId id="304" r:id="rId26"/>
    <p:sldId id="305" r:id="rId27"/>
    <p:sldId id="307" r:id="rId28"/>
    <p:sldId id="289" r:id="rId29"/>
    <p:sldId id="268" r:id="rId30"/>
    <p:sldId id="302" r:id="rId31"/>
    <p:sldId id="297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86444" autoAdjust="0"/>
  </p:normalViewPr>
  <p:slideViewPr>
    <p:cSldViewPr>
      <p:cViewPr>
        <p:scale>
          <a:sx n="66" d="100"/>
          <a:sy n="66" d="100"/>
        </p:scale>
        <p:origin x="-744" y="-7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0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2C5600-5B20-4AF8-98AB-C7074636D0E8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828EF72-C2FA-4C5F-AA4A-566511F28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957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0BE114-AE5A-45BA-AEFC-5652BE4B43A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10D4FC-2851-438D-B20D-CF23A1A4BA9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9D1E6-E41E-4F75-B390-27C8F51C765D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BB584-E6DB-4766-9F8E-8CE87EBC9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8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998C3-8942-41A2-8761-491D2DDFBF85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AFD50-5091-4440-BB83-06B172EF3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14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9B72C-94E2-4C1A-A037-3FE1CEFF8437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5B3F-FF59-46DB-AD7E-E007D8A2F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35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4B789-2ABE-4582-B6A1-7633BF220B49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BA5C-75BF-40D0-8385-280D0A91C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31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E6833-24F3-418A-A86A-4385401E68B9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BA907-64DF-4F0B-8A9C-9D50E141F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2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58413-AD17-4242-95A2-25C4EDBFCD18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524C7-D43C-483A-A56F-A136CCCEA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41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EF89C-5562-4AB1-9982-B594DB322E1F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39D64-3B1C-444C-ADCB-AEF6620CB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03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23F41-0C04-42C1-8EEC-ABA8F2B4F6F2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71CBD-F4FA-42E4-B317-B69E5294D5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6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38F30-EF05-411C-9148-9518BD79C538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5FADD-73AC-48E8-BE8C-BE706D5B1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3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6AC60-C16C-4E13-8FF4-271F810B1478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3B6-2C17-49A4-B960-77C47BF3B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019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26C89-A42C-4F2E-803F-0B8796BBC54A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C0D94-F2CE-49C2-A586-2D4F1F6987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05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9E1E4F-78C4-40D3-9E1D-124BDAB53301}" type="datetimeFigureOut">
              <a:rPr lang="ru-RU"/>
              <a:pPr>
                <a:defRPr/>
              </a:pPr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B0C784-4491-4383-B5EF-F9DB0135E2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Microsoft_Excel_Chart1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png"/><Relationship Id="rId4" Type="http://schemas.openxmlformats.org/officeDocument/2006/relationships/oleObject" Target="../embeddings/Microsoft_Excel_Chart2.xls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png"/><Relationship Id="rId4" Type="http://schemas.openxmlformats.org/officeDocument/2006/relationships/oleObject" Target="../embeddings/Microsoft_Excel_Chart3.xls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sercat.com/obraz-zhizni" TargetMode="External"/><Relationship Id="rId2" Type="http://schemas.openxmlformats.org/officeDocument/2006/relationships/hyperlink" Target="http://www.krasotulua.ru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b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МУНИЦИПАЛЬНОЕ БЮДЖЕТНОЕ ОБЩЕОБРАЗОВАТЕЛЬНОЕ УЧРЕЖДЕНИЕ</a:t>
            </a:r>
            <a:br>
              <a:rPr lang="ru-RU" sz="1400" b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400" b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СРЕДНЯЯ ОБЩЕОБРАЗОВАТЕЛЬНАЯ ШКОЛА № 3 г.о.ПУЩИНО</a:t>
            </a:r>
          </a:p>
        </p:txBody>
      </p:sp>
      <p:sp>
        <p:nvSpPr>
          <p:cNvPr id="2051" name="Rectangle 3"/>
          <p:cNvSpPr>
            <a:spLocks noGrp="1"/>
          </p:cNvSpPr>
          <p:nvPr>
            <p:ph idx="1"/>
          </p:nvPr>
        </p:nvSpPr>
        <p:spPr>
          <a:xfrm>
            <a:off x="519113" y="1989138"/>
            <a:ext cx="8229600" cy="2260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smtClean="0">
                <a:solidFill>
                  <a:srgbClr val="002060"/>
                </a:solidFill>
                <a:latin typeface="Arial Black" pitchFamily="34" charset="0"/>
              </a:rPr>
              <a:t>АКТИВНЫЕ ФОРМЫ РАБОТЫ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b="1" smtClean="0">
                <a:solidFill>
                  <a:srgbClr val="002060"/>
                </a:solidFill>
                <a:latin typeface="Arial Black" pitchFamily="34" charset="0"/>
              </a:rPr>
              <a:t>С УЧАЩИМИСЯ ПО ФОРМИРОВАНИЮ ЗДОРОВОГО ОБРАЗА ЖИЗНИ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39750" y="4076700"/>
            <a:ext cx="8208963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002060"/>
                </a:solidFill>
              </a:rPr>
              <a:t>Лазарева Р.З., Туманова Е.В.,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002060"/>
                </a:solidFill>
              </a:rPr>
              <a:t>учителя английского языка МБОУ СШ №3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b="1">
                <a:solidFill>
                  <a:srgbClr val="002060"/>
                </a:solidFill>
              </a:rPr>
              <a:t>г.о. Пущино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2496" r="12500" b="10130"/>
          <a:stretch>
            <a:fillRect/>
          </a:stretch>
        </p:blipFill>
        <p:spPr bwMode="auto">
          <a:xfrm>
            <a:off x="611188" y="404813"/>
            <a:ext cx="439261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 t="4781" r="11256" b="9500"/>
          <a:stretch>
            <a:fillRect/>
          </a:stretch>
        </p:blipFill>
        <p:spPr bwMode="auto">
          <a:xfrm>
            <a:off x="3708400" y="2997200"/>
            <a:ext cx="48244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5219700" y="1068388"/>
            <a:ext cx="33845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>
                <a:latin typeface="Verdana" pitchFamily="34" charset="0"/>
              </a:rPr>
              <a:t>Фрагменты видеофильма «В школьной столовой» из  жизни учащихся нашей школы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555875" y="260350"/>
            <a:ext cx="4752975" cy="1368425"/>
          </a:xfrm>
        </p:spPr>
        <p:txBody>
          <a:bodyPr/>
          <a:lstStyle/>
          <a:p>
            <a:pPr eaLnBrk="1" hangingPunct="1"/>
            <a:r>
              <a:rPr lang="ru-RU" sz="1400" smtClean="0"/>
              <a:t/>
            </a:r>
            <a:br>
              <a:rPr lang="ru-RU" sz="1400" smtClean="0"/>
            </a:br>
            <a:r>
              <a:rPr lang="ru-RU" sz="1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Составление групповых проектов-коллажей о правильном и неправильном питании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3629" r="11349" b="11096"/>
          <a:stretch>
            <a:fillRect/>
          </a:stretch>
        </p:blipFill>
        <p:spPr bwMode="auto">
          <a:xfrm>
            <a:off x="1476375" y="1916113"/>
            <a:ext cx="64801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2173" r="11514" b="10890"/>
          <a:stretch>
            <a:fillRect/>
          </a:stretch>
        </p:blipFill>
        <p:spPr bwMode="auto">
          <a:xfrm>
            <a:off x="900113" y="260350"/>
            <a:ext cx="44640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2119" r="11685" b="11340"/>
          <a:stretch>
            <a:fillRect/>
          </a:stretch>
        </p:blipFill>
        <p:spPr bwMode="auto">
          <a:xfrm>
            <a:off x="3419475" y="3068638"/>
            <a:ext cx="4824413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5795963" y="1414463"/>
            <a:ext cx="2808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>
                <a:latin typeface="Verdana" pitchFamily="34" charset="0"/>
              </a:rPr>
              <a:t>Игровая сюжетная линия урока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3860" r="11856" b="11536"/>
          <a:stretch>
            <a:fillRect/>
          </a:stretch>
        </p:blipFill>
        <p:spPr bwMode="auto">
          <a:xfrm>
            <a:off x="1908175" y="1844675"/>
            <a:ext cx="5616575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1476375" y="866775"/>
            <a:ext cx="64087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>
                <a:latin typeface="Verdana" pitchFamily="34" charset="0"/>
              </a:rPr>
              <a:t>Советы от восьмиклассников о правильном питании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1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Сформированность знаний шестиклассников</a:t>
            </a:r>
            <a:br>
              <a:rPr lang="ru-RU" sz="1800" b="1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о неправильном питании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3346" r="11459" b="11667"/>
          <a:stretch>
            <a:fillRect/>
          </a:stretch>
        </p:blipFill>
        <p:spPr bwMode="auto">
          <a:xfrm>
            <a:off x="1331913" y="1700213"/>
            <a:ext cx="61642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t="2274" r="11375" b="11372"/>
          <a:stretch>
            <a:fillRect/>
          </a:stretch>
        </p:blipFill>
        <p:spPr bwMode="auto">
          <a:xfrm>
            <a:off x="755650" y="620713"/>
            <a:ext cx="40020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9" t="5026" r="11269" b="12045"/>
          <a:stretch>
            <a:fillRect/>
          </a:stretch>
        </p:blipFill>
        <p:spPr bwMode="auto">
          <a:xfrm>
            <a:off x="3635375" y="3860800"/>
            <a:ext cx="40322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4932363" y="1203325"/>
            <a:ext cx="36718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>
                <a:latin typeface="Verdana" pitchFamily="34" charset="0"/>
              </a:rPr>
              <a:t>Создание групповых  мини-проектов </a:t>
            </a:r>
          </a:p>
          <a:p>
            <a:pPr algn="ctr"/>
            <a:r>
              <a:rPr lang="ru-RU" b="1">
                <a:latin typeface="Verdana" pitchFamily="34" charset="0"/>
              </a:rPr>
              <a:t>«Меню для школьной столовой» с учетом полученных знаний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t="5363" r="12514" b="11087"/>
          <a:stretch>
            <a:fillRect/>
          </a:stretch>
        </p:blipFill>
        <p:spPr bwMode="auto">
          <a:xfrm>
            <a:off x="508000" y="404813"/>
            <a:ext cx="46831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4538" r="12090" b="11505"/>
          <a:stretch>
            <a:fillRect/>
          </a:stretch>
        </p:blipFill>
        <p:spPr bwMode="auto">
          <a:xfrm>
            <a:off x="4140200" y="3429000"/>
            <a:ext cx="4413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1"/>
          <p:cNvSpPr>
            <a:spLocks noChangeArrowheads="1"/>
          </p:cNvSpPr>
          <p:nvPr/>
        </p:nvSpPr>
        <p:spPr bwMode="auto">
          <a:xfrm>
            <a:off x="5191125" y="1017588"/>
            <a:ext cx="3629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>
                <a:latin typeface="Verdana" pitchFamily="34" charset="0"/>
              </a:rPr>
              <a:t>Защита групповых мини-проектов «Меню для школьной столовой»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4643" r="11124" b="11617"/>
          <a:stretch>
            <a:fillRect/>
          </a:stretch>
        </p:blipFill>
        <p:spPr bwMode="auto">
          <a:xfrm>
            <a:off x="611188" y="333375"/>
            <a:ext cx="3773487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2341" r="10159" b="12962"/>
          <a:stretch>
            <a:fillRect/>
          </a:stretch>
        </p:blipFill>
        <p:spPr bwMode="auto">
          <a:xfrm>
            <a:off x="5003800" y="333375"/>
            <a:ext cx="37719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5" t="2647" r="11467" b="12823"/>
          <a:stretch>
            <a:fillRect/>
          </a:stretch>
        </p:blipFill>
        <p:spPr bwMode="auto">
          <a:xfrm>
            <a:off x="611188" y="3935413"/>
            <a:ext cx="3773487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"/>
          <p:cNvSpPr>
            <a:spLocks noChangeArrowheads="1"/>
          </p:cNvSpPr>
          <p:nvPr/>
        </p:nvSpPr>
        <p:spPr bwMode="auto">
          <a:xfrm>
            <a:off x="4859338" y="3995738"/>
            <a:ext cx="33845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>
                <a:latin typeface="Verdana" pitchFamily="34" charset="0"/>
              </a:rPr>
              <a:t>Результат самостоятельной работы учащихся по группам при подготовке к уроку.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t="3636" r="11597" b="12366"/>
          <a:stretch>
            <a:fillRect/>
          </a:stretch>
        </p:blipFill>
        <p:spPr bwMode="auto">
          <a:xfrm>
            <a:off x="1500188" y="1844675"/>
            <a:ext cx="63754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250825" y="620713"/>
            <a:ext cx="835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latin typeface="Verdana" pitchFamily="34" charset="0"/>
              </a:rPr>
              <a:t>Рефлексия: сформированность знаний шестиклассников о вредных продуктах и неправильном питании.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t="3703" r="11407" b="14348"/>
          <a:stretch>
            <a:fillRect/>
          </a:stretch>
        </p:blipFill>
        <p:spPr bwMode="auto">
          <a:xfrm>
            <a:off x="2087563" y="1854200"/>
            <a:ext cx="5400675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611188" y="928688"/>
            <a:ext cx="835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latin typeface="Verdana" pitchFamily="34" charset="0"/>
              </a:rPr>
              <a:t>Веселое и вкусное окончание урока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827088" y="0"/>
            <a:ext cx="7632700" cy="256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dirty="0" smtClean="0">
                <a:solidFill>
                  <a:srgbClr val="00B050"/>
                </a:solidFill>
                <a:latin typeface="Verdana" pitchFamily="34" charset="0"/>
              </a:rPr>
              <a:t>Здоровье – это не только отсутствие заболеваний и дефектов, но состояние полного физического, душевного и социального благополучия.</a:t>
            </a:r>
            <a:br>
              <a:rPr lang="ru-RU" sz="2200" b="1" dirty="0" smtClean="0">
                <a:solidFill>
                  <a:srgbClr val="00B050"/>
                </a:solidFill>
                <a:latin typeface="Verdana" pitchFamily="34" charset="0"/>
              </a:rPr>
            </a:br>
            <a:r>
              <a:rPr lang="ru-RU" sz="2200" b="1" dirty="0" smtClean="0">
                <a:solidFill>
                  <a:srgbClr val="00B050"/>
                </a:solidFill>
                <a:latin typeface="Verdana" pitchFamily="34" charset="0"/>
              </a:rPr>
              <a:t>	</a:t>
            </a:r>
            <a:r>
              <a:rPr lang="ru-RU" sz="1800" b="1" dirty="0" smtClean="0">
                <a:solidFill>
                  <a:srgbClr val="4F6228"/>
                </a:solidFill>
                <a:latin typeface="Verdana" pitchFamily="34" charset="0"/>
              </a:rPr>
              <a:t>(Определение экспертов Всемирной организации здравоохранения)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284663" y="3194050"/>
            <a:ext cx="4413250" cy="374491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Arial" charset="0"/>
              <a:buNone/>
            </a:pPr>
            <a:r>
              <a:rPr lang="ru-RU" sz="1800" smtClean="0"/>
              <a:t>	</a:t>
            </a:r>
            <a:r>
              <a:rPr lang="ru-RU" sz="2000" b="1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АКТУАЛЬНОСТЬ ТЕМЫ: </a:t>
            </a:r>
            <a:r>
              <a:rPr lang="ru-RU" sz="1800" b="1" smtClean="0">
                <a:latin typeface="Verdana" pitchFamily="34" charset="0"/>
              </a:rPr>
              <a:t>«Здоровье детей – важнейший показатель благополучия общества и государства, определенный прогноз на будущее».  </a:t>
            </a:r>
          </a:p>
          <a:p>
            <a:pPr algn="just" eaLnBrk="1" hangingPunct="1">
              <a:lnSpc>
                <a:spcPct val="90000"/>
              </a:lnSpc>
              <a:buFont typeface="Arial" charset="0"/>
              <a:buNone/>
            </a:pPr>
            <a:r>
              <a:rPr lang="ru-RU" sz="1800" b="1" smtClean="0">
                <a:latin typeface="Verdana" pitchFamily="34" charset="0"/>
              </a:rPr>
              <a:t>     Но статистика показывает, что за время обучения в школе число здоровых детей уменьшается почти в 4 раза! </a:t>
            </a:r>
          </a:p>
          <a:p>
            <a:pPr algn="just" eaLnBrk="1" hangingPunct="1">
              <a:lnSpc>
                <a:spcPct val="90000"/>
              </a:lnSpc>
              <a:buFont typeface="Arial" charset="0"/>
              <a:buNone/>
            </a:pPr>
            <a:r>
              <a:rPr lang="ru-RU" sz="1800" b="1" smtClean="0">
                <a:latin typeface="Verdana" pitchFamily="34" charset="0"/>
              </a:rPr>
              <a:t>	</a:t>
            </a:r>
            <a:endParaRPr lang="ru-RU" sz="1800" smtClean="0">
              <a:latin typeface="Verdana" pitchFamily="34" charset="0"/>
            </a:endParaRPr>
          </a:p>
        </p:txBody>
      </p:sp>
      <p:pic>
        <p:nvPicPr>
          <p:cNvPr id="307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068638"/>
            <a:ext cx="2592388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323850" y="358775"/>
            <a:ext cx="84963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00B050"/>
                </a:solidFill>
                <a:latin typeface="Verdana" pitchFamily="34" charset="0"/>
              </a:rPr>
              <a:t>3 ЭТАП  РЕАЛИЗАЦИИ ПРОЕКТА. </a:t>
            </a:r>
          </a:p>
          <a:p>
            <a:r>
              <a:rPr lang="ru-RU" sz="2000" b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>
                <a:solidFill>
                  <a:srgbClr val="00B050"/>
                </a:solidFill>
                <a:latin typeface="Verdana" pitchFamily="34" charset="0"/>
              </a:rPr>
              <a:t>ЦЕЛЬ: </a:t>
            </a:r>
            <a:r>
              <a:rPr lang="ru-RU" b="1">
                <a:solidFill>
                  <a:srgbClr val="C00000"/>
                </a:solidFill>
                <a:latin typeface="Verdana" pitchFamily="34" charset="0"/>
              </a:rPr>
              <a:t>предоставить учащимся средства для самостоятель-</a:t>
            </a:r>
          </a:p>
          <a:p>
            <a:r>
              <a:rPr lang="ru-RU" b="1">
                <a:solidFill>
                  <a:srgbClr val="C00000"/>
                </a:solidFill>
                <a:latin typeface="Verdana" pitchFamily="34" charset="0"/>
              </a:rPr>
              <a:t>ной работы в рамках перечисленной тематики, помочь ее выполнению, дать обратную связь и стимулирующую оценку их деятельности в рамках городских мероприятий.</a:t>
            </a:r>
          </a:p>
          <a:p>
            <a:r>
              <a:rPr lang="ru-RU" b="1">
                <a:solidFill>
                  <a:srgbClr val="00B050"/>
                </a:solidFill>
                <a:latin typeface="Verdana" pitchFamily="34" charset="0"/>
              </a:rPr>
              <a:t>РЕЗУЛЬТАТ:  </a:t>
            </a:r>
            <a:r>
              <a:rPr lang="ru-RU" b="1">
                <a:latin typeface="Verdana" pitchFamily="34" charset="0"/>
              </a:rPr>
              <a:t>участие в 1-й муниципальной конференции исследовательских и творческих проектных работ по иностранному языку группы учащихся 8-9 классов со стендовым докладом  по </a:t>
            </a:r>
            <a:r>
              <a:rPr lang="ru-RU" b="1">
                <a:solidFill>
                  <a:srgbClr val="00B050"/>
                </a:solidFill>
                <a:latin typeface="Verdana" pitchFamily="34" charset="0"/>
              </a:rPr>
              <a:t>теме</a:t>
            </a:r>
            <a:r>
              <a:rPr lang="ru-RU" b="1">
                <a:latin typeface="Verdana" pitchFamily="34" charset="0"/>
              </a:rPr>
              <a:t> </a:t>
            </a:r>
          </a:p>
          <a:p>
            <a:r>
              <a:rPr lang="ru-RU" b="1">
                <a:solidFill>
                  <a:srgbClr val="C00000"/>
                </a:solidFill>
                <a:latin typeface="Verdana" pitchFamily="34" charset="0"/>
              </a:rPr>
              <a:t>           </a:t>
            </a:r>
            <a:r>
              <a:rPr lang="ru-RU" sz="2000" b="1">
                <a:solidFill>
                  <a:srgbClr val="C00000"/>
                </a:solidFill>
                <a:latin typeface="Verdana" pitchFamily="34" charset="0"/>
              </a:rPr>
              <a:t>«Здоровое питание - здоровый образ жизни». </a:t>
            </a:r>
          </a:p>
        </p:txBody>
      </p:sp>
      <p:pic>
        <p:nvPicPr>
          <p:cNvPr id="21507" name="Picture 2" descr="C:\Users\Cantin\Desktop\фото\SDC16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3716338"/>
            <a:ext cx="38973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44640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Cantin\Desktop\фото\SDC166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r="-14085"/>
          <a:stretch>
            <a:fillRect/>
          </a:stretch>
        </p:blipFill>
        <p:spPr bwMode="auto">
          <a:xfrm>
            <a:off x="611188" y="3213100"/>
            <a:ext cx="46466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C:\Users\user1\Desktop\лена конкурсы\SDC166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4313"/>
            <a:ext cx="4032250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5257800" y="1228725"/>
            <a:ext cx="3429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ru-RU" b="1">
                <a:latin typeface="Verdana" pitchFamily="34" charset="0"/>
              </a:rPr>
              <a:t>Участники проекта стали победителями муниципальной конференции</a:t>
            </a:r>
          </a:p>
          <a:p>
            <a:pPr algn="just" eaLnBrk="0" hangingPunct="0"/>
            <a:r>
              <a:rPr lang="ru-RU" b="1">
                <a:latin typeface="Verdana" pitchFamily="34" charset="0"/>
              </a:rPr>
              <a:t> в номинации «Стендовый доклад».  Учащиеся рассказыва-</a:t>
            </a:r>
          </a:p>
          <a:p>
            <a:pPr algn="just" eaLnBrk="0" hangingPunct="0"/>
            <a:r>
              <a:rPr lang="ru-RU" b="1">
                <a:latin typeface="Verdana" pitchFamily="34" charset="0"/>
              </a:rPr>
              <a:t>ли о последствиях неправильного пита-</a:t>
            </a:r>
          </a:p>
          <a:p>
            <a:pPr algn="just" eaLnBrk="0" hangingPunct="0"/>
            <a:r>
              <a:rPr lang="ru-RU" b="1">
                <a:latin typeface="Verdana" pitchFamily="34" charset="0"/>
              </a:rPr>
              <a:t>ния, о вкусной и здоровой пище, о вреде диет, давали советы как оставаться в хорошей форме и быть здоровым.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395288" y="404813"/>
            <a:ext cx="82804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latin typeface="Verdana" pitchFamily="34" charset="0"/>
              </a:rPr>
              <a:t>Защита проекта проходила в интерактивной форме. Учащиеся предлагали анкеты на проверку знаний о правильном питании. По результатам ответов участники интерактивного опроса получали призы: яблоко или пакет советов по правильному питанию.</a:t>
            </a:r>
          </a:p>
        </p:txBody>
      </p:sp>
      <p:pic>
        <p:nvPicPr>
          <p:cNvPr id="23555" name="Picture 3" descr="C:\Users\Cantin\Desktop\фото\SDC16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3600"/>
            <a:ext cx="3600450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 descr="C:\Users\Cantin\Desktop\лена конкурсы\SDC166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133600"/>
            <a:ext cx="36004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468313" y="14288"/>
            <a:ext cx="8135937" cy="698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endParaRPr lang="ru-RU" sz="2000" b="1">
              <a:solidFill>
                <a:srgbClr val="00B050"/>
              </a:solidFill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000" b="1">
                <a:solidFill>
                  <a:srgbClr val="00B05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4 ЭТАП РЕАЛИЗАЦИИ ПРОЕКТА.</a:t>
            </a:r>
          </a:p>
          <a:p>
            <a:pPr algn="ctr"/>
            <a:endParaRPr lang="ru-RU" sz="2000" b="1">
              <a:solidFill>
                <a:srgbClr val="00B050"/>
              </a:solidFill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000" b="1">
                <a:solidFill>
                  <a:srgbClr val="00B05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ТЕМА:</a:t>
            </a:r>
            <a:r>
              <a:rPr lang="ru-RU" sz="2000" b="1">
                <a:solidFill>
                  <a:srgbClr val="C0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«ЗДОРОВЫЙ ОБРАЗ ЖИЗНИ: ОТ ЗДОРОВОГО ПИТАНИЯ К ЗДОРОВЬЮ УЧАЩИХСЯ».</a:t>
            </a:r>
          </a:p>
          <a:p>
            <a:r>
              <a:rPr lang="ru-RU" sz="2000" b="1">
                <a:solidFill>
                  <a:srgbClr val="00B05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   </a:t>
            </a:r>
          </a:p>
          <a:p>
            <a:r>
              <a:rPr lang="ru-RU" sz="2000" b="1">
                <a:solidFill>
                  <a:srgbClr val="00B05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 ЦЕЛЬ:</a:t>
            </a:r>
            <a:r>
              <a:rPr lang="ru-RU" sz="2000" b="1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00B05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определить:</a:t>
            </a:r>
          </a:p>
          <a:p>
            <a:pPr algn="just" eaLnBrk="0" hangingPunct="0">
              <a:buFontTx/>
              <a:buChar char="•"/>
            </a:pPr>
            <a:endParaRPr lang="ru-RU" sz="2000" b="1"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2000" b="1">
                <a:latin typeface="Verdana" pitchFamily="34" charset="0"/>
                <a:ea typeface="Calibri" pitchFamily="34" charset="0"/>
                <a:cs typeface="Times New Roman" pitchFamily="18" charset="0"/>
              </a:rPr>
              <a:t> взаимозависимость питания и здоровья учащихся нашей школы; </a:t>
            </a:r>
          </a:p>
          <a:p>
            <a:pPr algn="just" eaLnBrk="0" hangingPunct="0">
              <a:buFontTx/>
              <a:buChar char="•"/>
            </a:pPr>
            <a:r>
              <a:rPr lang="ru-RU" sz="2000" b="1">
                <a:latin typeface="Verdana" pitchFamily="34" charset="0"/>
                <a:ea typeface="Calibri" pitchFamily="34" charset="0"/>
                <a:cs typeface="Times New Roman" pitchFamily="18" charset="0"/>
              </a:rPr>
              <a:t> взаимозависимость между частотой заболеваний, занятиями    физкультурой и спортом, с одной стороны, и качеством знаний учащихся, с другой стороны;</a:t>
            </a:r>
          </a:p>
          <a:p>
            <a:pPr algn="just" eaLnBrk="0" hangingPunct="0">
              <a:buFontTx/>
              <a:buChar char="•"/>
            </a:pPr>
            <a:r>
              <a:rPr lang="ru-RU" sz="2000" b="1">
                <a:latin typeface="Verdana" pitchFamily="34" charset="0"/>
                <a:ea typeface="Calibri" pitchFamily="34" charset="0"/>
                <a:cs typeface="Times New Roman" pitchFamily="18" charset="0"/>
              </a:rPr>
              <a:t>выяснить соответствие полученных данных с  данными медработников нашей школы. </a:t>
            </a:r>
          </a:p>
          <a:p>
            <a:pPr algn="just" eaLnBrk="0" hangingPunct="0"/>
            <a:endParaRPr lang="ru-RU" sz="2000" b="1">
              <a:solidFill>
                <a:srgbClr val="00B050"/>
              </a:solidFill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ru-RU" sz="900" b="1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ru-RU" sz="9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ru-RU" sz="9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ru-RU" sz="9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ru-RU" sz="9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ru-RU" sz="9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ru-RU" sz="9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ru-RU"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ru-RU" sz="9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ru-RU" sz="900"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endParaRPr lang="ru-RU" sz="9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188" y="714375"/>
          <a:ext cx="7675562" cy="5360988"/>
        </p:xfrm>
        <a:graphic>
          <a:graphicData uri="http://schemas.openxmlformats.org/drawingml/2006/table">
            <a:tbl>
              <a:tblPr/>
              <a:tblGrid>
                <a:gridCol w="7675562"/>
              </a:tblGrid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Актуальность темы</a:t>
                      </a:r>
                    </a:p>
                  </a:txBody>
                  <a:tcPr marL="61839" marR="6183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25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 конвенции о «Правах ребенка» о важности здоровья детей сказано как о здоровье нации. Правильное питание остается одной из главных составляющих здорового образа жизни. </a:t>
                      </a:r>
                    </a:p>
                  </a:txBody>
                  <a:tcPr marL="61839" marR="6183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Цели работы</a:t>
                      </a:r>
                    </a:p>
                  </a:txBody>
                  <a:tcPr marL="61839" marR="6183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8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Узнать больше о правильном питании и последствиях  неправильного питания, исследовать зависимость между типом питания и занятиями спортом, как компонентами здорового образа жизни, и состоянием здоровья и успешностью  обучения учащихся своей школы.</a:t>
                      </a:r>
                    </a:p>
                  </a:txBody>
                  <a:tcPr marL="61839" marR="6183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Материалы и методы исследования</a:t>
                      </a:r>
                    </a:p>
                  </a:txBody>
                  <a:tcPr marL="61839" marR="6183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22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Работа с литературой, интервьюирование школьного врача, составление анкеты, анкетирование учащихся школы.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Респондентская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группа состояла из 120 учащихся 3, 5, 8, 9, 10 классов нашей школы. Консультации школьного врача.</a:t>
                      </a:r>
                    </a:p>
                  </a:txBody>
                  <a:tcPr marL="61839" marR="6183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Диаграмма 2"/>
          <p:cNvGraphicFramePr>
            <a:graphicFrameLocks/>
          </p:cNvGraphicFramePr>
          <p:nvPr/>
        </p:nvGraphicFramePr>
        <p:xfrm>
          <a:off x="611188" y="938213"/>
          <a:ext cx="7734300" cy="499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r:id="rId4" imgW="7736494" imgH="4999153" progId="Excel.Chart.8">
                  <p:embed/>
                </p:oleObj>
              </mc:Choice>
              <mc:Fallback>
                <p:oleObj r:id="rId4" imgW="7736494" imgH="4999153" progId="Excel.Char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938213"/>
                        <a:ext cx="7734300" cy="499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30613" y="760413"/>
            <a:ext cx="2147887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1" smtClean="0">
                <a:solidFill>
                  <a:srgbClr val="C00000"/>
                </a:solidFill>
                <a:latin typeface="Verdana" pitchFamily="34" charset="0"/>
              </a:rPr>
              <a:t>РЕЗУЛЬТАТЫ</a:t>
            </a:r>
          </a:p>
        </p:txBody>
      </p:sp>
      <p:sp>
        <p:nvSpPr>
          <p:cNvPr id="26628" name="TextBox 2"/>
          <p:cNvSpPr txBox="1">
            <a:spLocks noChangeArrowheads="1"/>
          </p:cNvSpPr>
          <p:nvPr/>
        </p:nvSpPr>
        <p:spPr bwMode="auto">
          <a:xfrm>
            <a:off x="468313" y="6003925"/>
            <a:ext cx="7991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>
                <a:latin typeface="Verdana" pitchFamily="34" charset="0"/>
              </a:rPr>
              <a:t>Знания учащихся о правильном питании почти 100%, но при этом они питаются неправильно.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49225" y="5392738"/>
            <a:ext cx="878522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ru-RU" sz="1600">
              <a:latin typeface="Verdana" pitchFamily="34" charset="0"/>
            </a:endParaRPr>
          </a:p>
          <a:p>
            <a:pPr algn="ctr" eaLnBrk="0" hangingPunct="0"/>
            <a:endParaRPr lang="ru-RU" sz="1600">
              <a:latin typeface="Verdana" pitchFamily="34" charset="0"/>
            </a:endParaRPr>
          </a:p>
          <a:p>
            <a:pPr algn="ctr" eaLnBrk="0" hangingPunct="0"/>
            <a:r>
              <a:rPr lang="ru-RU" sz="1600" b="1">
                <a:latin typeface="Verdana" pitchFamily="34" charset="0"/>
              </a:rPr>
              <a:t>Результаты опроса учащихся об источниках знаний о правильном питании указывают на огромную роль </a:t>
            </a:r>
          </a:p>
          <a:p>
            <a:pPr algn="ctr" eaLnBrk="0" hangingPunct="0"/>
            <a:r>
              <a:rPr lang="ru-RU" sz="1600" b="1">
                <a:latin typeface="Verdana" pitchFamily="34" charset="0"/>
              </a:rPr>
              <a:t>семьи в плане воспитания привычки здорового образа жизни </a:t>
            </a:r>
          </a:p>
          <a:p>
            <a:pPr eaLnBrk="0" hangingPunct="0"/>
            <a:endParaRPr lang="ru-RU" sz="1600" b="1"/>
          </a:p>
        </p:txBody>
      </p:sp>
      <p:graphicFrame>
        <p:nvGraphicFramePr>
          <p:cNvPr id="27651" name="Диаграмма 2"/>
          <p:cNvGraphicFramePr>
            <a:graphicFrameLocks/>
          </p:cNvGraphicFramePr>
          <p:nvPr/>
        </p:nvGraphicFramePr>
        <p:xfrm>
          <a:off x="755650" y="476250"/>
          <a:ext cx="7899400" cy="521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r:id="rId4" imgW="7901101" imgH="5212532" progId="Excel.Chart.8">
                  <p:embed/>
                </p:oleObj>
              </mc:Choice>
              <mc:Fallback>
                <p:oleObj r:id="rId4" imgW="7901101" imgH="5212532" progId="Excel.Char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76250"/>
                        <a:ext cx="7899400" cy="521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900"/>
              <a:t> 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41288" y="-25400"/>
            <a:ext cx="18573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900"/>
          </a:p>
          <a:p>
            <a:pPr eaLnBrk="0" hangingPunct="0"/>
            <a:endParaRPr lang="ru-RU"/>
          </a:p>
        </p:txBody>
      </p:sp>
      <p:graphicFrame>
        <p:nvGraphicFramePr>
          <p:cNvPr id="28675" name="Диаграмма 2"/>
          <p:cNvGraphicFramePr>
            <a:graphicFrameLocks/>
          </p:cNvGraphicFramePr>
          <p:nvPr/>
        </p:nvGraphicFramePr>
        <p:xfrm>
          <a:off x="560388" y="431800"/>
          <a:ext cx="8167687" cy="492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r:id="rId4" imgW="8169348" imgH="4925995" progId="Excel.Chart.8">
                  <p:embed/>
                </p:oleObj>
              </mc:Choice>
              <mc:Fallback>
                <p:oleObj r:id="rId4" imgW="8169348" imgH="4925995" progId="Excel.Char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431800"/>
                        <a:ext cx="8167687" cy="492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782638" y="5686425"/>
            <a:ext cx="74549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ru-RU" sz="1600" b="1">
                <a:latin typeface="Verdana" pitchFamily="34" charset="0"/>
              </a:rPr>
              <a:t>Исследователями не обнаружено прямо пропорциональной </a:t>
            </a:r>
          </a:p>
          <a:p>
            <a:pPr algn="ctr" eaLnBrk="0" hangingPunct="0"/>
            <a:r>
              <a:rPr lang="ru-RU" sz="1600" b="1">
                <a:latin typeface="Verdana" pitchFamily="34" charset="0"/>
              </a:rPr>
              <a:t>зависимости между частотой заболеваний и качеством </a:t>
            </a:r>
          </a:p>
          <a:p>
            <a:pPr algn="ctr" eaLnBrk="0" hangingPunct="0"/>
            <a:r>
              <a:rPr lang="ru-RU" sz="1600" b="1">
                <a:latin typeface="Verdana" pitchFamily="34" charset="0"/>
              </a:rPr>
              <a:t>обучения учащихся.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468313" y="188913"/>
            <a:ext cx="7929562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00B050"/>
                </a:solidFill>
                <a:latin typeface="Verdana" pitchFamily="34" charset="0"/>
              </a:rPr>
              <a:t>ПУБЛИЧНАЯ ПРЕЗЕНТАЦИЯ ИССЛЕДОВАТЕЛЬСКОГО ПРОЕКТА</a:t>
            </a:r>
          </a:p>
          <a:p>
            <a:pPr algn="ctr"/>
            <a:endParaRPr lang="ru-RU" sz="2000">
              <a:solidFill>
                <a:srgbClr val="00B050"/>
              </a:solidFill>
              <a:latin typeface="Verdana" pitchFamily="34" charset="0"/>
            </a:endParaRPr>
          </a:p>
          <a:p>
            <a:pPr algn="ctr"/>
            <a:r>
              <a:rPr lang="ru-RU" sz="2000" b="1">
                <a:solidFill>
                  <a:srgbClr val="C00000"/>
                </a:solidFill>
                <a:latin typeface="Verdana" pitchFamily="34" charset="0"/>
              </a:rPr>
              <a:t>ТЕЗИСЫ ДОКЛАДА </a:t>
            </a:r>
          </a:p>
          <a:p>
            <a:pPr algn="ctr"/>
            <a:r>
              <a:rPr lang="ru-RU" sz="2000">
                <a:latin typeface="Verdana" pitchFamily="34" charset="0"/>
              </a:rPr>
              <a:t>к</a:t>
            </a:r>
            <a:r>
              <a:rPr lang="en-US" sz="2000" b="1">
                <a:latin typeface="Verdana" pitchFamily="34" charset="0"/>
              </a:rPr>
              <a:t> </a:t>
            </a:r>
            <a:r>
              <a:rPr lang="en-US" sz="2000">
                <a:latin typeface="Verdana" pitchFamily="34" charset="0"/>
              </a:rPr>
              <a:t>II </a:t>
            </a:r>
            <a:r>
              <a:rPr lang="ru-RU" sz="2000">
                <a:latin typeface="Verdana" pitchFamily="34" charset="0"/>
              </a:rPr>
              <a:t>Сателлитному симпозиуму школьников в рамках 16-й Международной школы-конференции молодых ученых «Биология – наука XXI века»</a:t>
            </a:r>
          </a:p>
          <a:p>
            <a:pPr algn="ctr"/>
            <a:r>
              <a:rPr lang="ru-RU" sz="2000" b="1">
                <a:solidFill>
                  <a:srgbClr val="C00000"/>
                </a:solidFill>
                <a:latin typeface="Verdana" pitchFamily="34" charset="0"/>
              </a:rPr>
              <a:t>ЗДОРОВЫЙ ОБРАЗ ЖИЗНИ: </a:t>
            </a:r>
          </a:p>
          <a:p>
            <a:pPr algn="ctr"/>
            <a:r>
              <a:rPr lang="ru-RU" sz="2000" b="1">
                <a:solidFill>
                  <a:srgbClr val="C00000"/>
                </a:solidFill>
                <a:latin typeface="Verdana" pitchFamily="34" charset="0"/>
              </a:rPr>
              <a:t>ОТ ЗДОРОВОГО ПИТАНИЯ – </a:t>
            </a:r>
          </a:p>
          <a:p>
            <a:pPr algn="ctr"/>
            <a:r>
              <a:rPr lang="ru-RU" sz="2000" b="1">
                <a:solidFill>
                  <a:srgbClr val="C00000"/>
                </a:solidFill>
                <a:latin typeface="Verdana" pitchFamily="34" charset="0"/>
              </a:rPr>
              <a:t>К ЗДОРОВЬЮ УЧАЩИХСЯ</a:t>
            </a:r>
          </a:p>
          <a:p>
            <a:pPr algn="ctr" eaLnBrk="0" hangingPunct="0"/>
            <a:r>
              <a:rPr lang="en-US" b="1">
                <a:solidFill>
                  <a:srgbClr val="C00000"/>
                </a:solidFill>
                <a:latin typeface="Verdana" pitchFamily="34" charset="0"/>
              </a:rPr>
              <a:t>A HEALTHY WAY OF LIFE: FROM THE HEALTHY NUTRITION TO THE HEALTHY WAY OF LIFE</a:t>
            </a:r>
            <a:endParaRPr lang="ru-RU" b="1">
              <a:solidFill>
                <a:srgbClr val="C00000"/>
              </a:solidFill>
              <a:latin typeface="Verdana" pitchFamily="34" charset="0"/>
            </a:endParaRPr>
          </a:p>
          <a:p>
            <a:pPr algn="ctr" eaLnBrk="0" hangingPunct="0"/>
            <a:r>
              <a:rPr lang="en-US" sz="1200">
                <a:latin typeface="Verdana" pitchFamily="34" charset="0"/>
              </a:rPr>
              <a:t>Authors: Zverev V.A., Dorozhkina U.S., Khromova D.O., Shitova U.A.</a:t>
            </a:r>
            <a:endParaRPr lang="ru-RU" sz="1100">
              <a:latin typeface="Verdana" pitchFamily="34" charset="0"/>
            </a:endParaRPr>
          </a:p>
          <a:p>
            <a:pPr algn="ctr" eaLnBrk="0" hangingPunct="0"/>
            <a:r>
              <a:rPr lang="en-US" sz="1200">
                <a:latin typeface="Verdana" pitchFamily="34" charset="0"/>
              </a:rPr>
              <a:t>Teachers: Lazareva R.Z., Tumanova E.V.</a:t>
            </a:r>
            <a:endParaRPr lang="ru-RU" sz="1100">
              <a:latin typeface="Verdana" pitchFamily="34" charset="0"/>
            </a:endParaRPr>
          </a:p>
          <a:p>
            <a:pPr algn="ctr" eaLnBrk="0" hangingPunct="0"/>
            <a:r>
              <a:rPr lang="en-US" sz="1200">
                <a:latin typeface="Verdana" pitchFamily="34" charset="0"/>
              </a:rPr>
              <a:t>Municipal secondary school</a:t>
            </a:r>
            <a:r>
              <a:rPr lang="ru-RU" sz="1200">
                <a:latin typeface="Verdana" pitchFamily="34" charset="0"/>
              </a:rPr>
              <a:t> №3</a:t>
            </a:r>
            <a:r>
              <a:rPr lang="en-US" sz="1200">
                <a:latin typeface="Verdana" pitchFamily="34" charset="0"/>
              </a:rPr>
              <a:t>, Puschino</a:t>
            </a:r>
            <a:endParaRPr lang="ru-RU" sz="1100">
              <a:latin typeface="Verdana" pitchFamily="34" charset="0"/>
            </a:endParaRPr>
          </a:p>
          <a:p>
            <a:pPr algn="ctr" eaLnBrk="0" hangingPunct="0"/>
            <a:endParaRPr lang="ru-RU"/>
          </a:p>
        </p:txBody>
      </p:sp>
      <p:pic>
        <p:nvPicPr>
          <p:cNvPr id="29699" name="Рисунок 3" descr="http://www.allamericanblogger.com/wp-content/uploads/2010/08/ba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" b="24400"/>
          <a:stretch>
            <a:fillRect/>
          </a:stretch>
        </p:blipFill>
        <p:spPr bwMode="auto">
          <a:xfrm>
            <a:off x="2843213" y="4076700"/>
            <a:ext cx="38877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506413" y="476250"/>
            <a:ext cx="80645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sz="2000" b="1">
                <a:latin typeface="Verdana" pitchFamily="34" charset="0"/>
              </a:rPr>
              <a:t>Итогом  этого проекта явилось участие во </a:t>
            </a:r>
          </a:p>
          <a:p>
            <a:pPr algn="ctr" eaLnBrk="0" hangingPunct="0"/>
            <a:r>
              <a:rPr lang="en-US" sz="2000" b="1">
                <a:latin typeface="Verdana" pitchFamily="34" charset="0"/>
              </a:rPr>
              <a:t>II </a:t>
            </a:r>
            <a:r>
              <a:rPr lang="ru-RU" sz="2000" b="1">
                <a:latin typeface="Verdana" pitchFamily="34" charset="0"/>
              </a:rPr>
              <a:t>Сателлитном симпозиуме школьников в рамках 16-й Международной школы-конференции молодых ученых «Биология – наука XXI века» </a:t>
            </a:r>
          </a:p>
          <a:p>
            <a:pPr algn="ctr" eaLnBrk="0" hangingPunct="0"/>
            <a:r>
              <a:rPr lang="ru-RU" sz="2000" b="1">
                <a:latin typeface="Verdana" pitchFamily="34" charset="0"/>
              </a:rPr>
              <a:t>Апрель 2012г., г.Пущино.  </a:t>
            </a:r>
          </a:p>
          <a:p>
            <a:pPr algn="ctr" eaLnBrk="0" hangingPunct="0"/>
            <a:r>
              <a:rPr lang="ru-RU" sz="2000" b="1">
                <a:latin typeface="Verdana" pitchFamily="34" charset="0"/>
              </a:rPr>
              <a:t>Проект отмечен как лучший стендовый доклад.</a:t>
            </a:r>
          </a:p>
        </p:txBody>
      </p:sp>
      <p:pic>
        <p:nvPicPr>
          <p:cNvPr id="3072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3429000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429000"/>
            <a:ext cx="377983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11150" y="333375"/>
            <a:ext cx="3816350" cy="1500188"/>
          </a:xfrm>
        </p:spPr>
        <p:txBody>
          <a:bodyPr/>
          <a:lstStyle/>
          <a:p>
            <a:pPr algn="ctr" eaLnBrk="1" hangingPunct="1"/>
            <a:r>
              <a:rPr lang="ru-RU" sz="180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«ЗДОРОВЬЕ – ЭТО ЕЩЕ НЕ ВСЕ, НО БЕЗ ЗДОРОВЬЯ, ВСЕ - НИЧТО»</a:t>
            </a:r>
            <a:r>
              <a:rPr lang="ru-RU" sz="180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180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800" smtClean="0"/>
              <a:t>	</a:t>
            </a:r>
            <a:br>
              <a:rPr lang="ru-RU" sz="1800" smtClean="0"/>
            </a:br>
            <a:r>
              <a:rPr lang="ru-RU" sz="1600" smtClean="0">
                <a:solidFill>
                  <a:srgbClr val="77933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Артур Шопенгауэр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067175" y="765175"/>
            <a:ext cx="4897438" cy="57594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ЦЕЛЬ НАШЕЙ РАБОТЫ: </a:t>
            </a:r>
          </a:p>
          <a:p>
            <a:pPr algn="ctr" eaLnBrk="1" hangingPunct="1">
              <a:buFont typeface="Arial" charset="0"/>
              <a:buNone/>
            </a:pPr>
            <a:endParaRPr lang="ru-RU" sz="2000" b="1" smtClean="0">
              <a:solidFill>
                <a:srgbClr val="00B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2000" b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ФОРМИРОВАНИЕ У УЧАЩИХСЯ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b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МОТИВАЦИИ НА ВЕДЕНИЕ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b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ЗДОРОВОГО ОБРАЗА ЖИЗНИ.</a:t>
            </a:r>
          </a:p>
          <a:p>
            <a:pPr eaLnBrk="1" hangingPunct="1">
              <a:buFont typeface="Arial" charset="0"/>
              <a:buNone/>
            </a:pPr>
            <a:r>
              <a:rPr lang="ru-RU" sz="2000" b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</a:p>
          <a:p>
            <a:pPr eaLnBrk="1" hangingPunct="1">
              <a:buFont typeface="Arial" charset="0"/>
              <a:buNone/>
            </a:pPr>
            <a:r>
              <a:rPr lang="ru-RU" sz="2000" b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</a:p>
          <a:p>
            <a:pPr algn="just" eaLnBrk="1" hangingPunct="1">
              <a:buFont typeface="Arial" charset="0"/>
              <a:buNone/>
            </a:pPr>
            <a:r>
              <a:rPr lang="ru-RU" sz="1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Предмет «Иностранныйязык» предоставляет  большие возможности по формированию </a:t>
            </a:r>
          </a:p>
          <a:p>
            <a:pPr algn="just" eaLnBrk="1" hangingPunct="1">
              <a:buFont typeface="Arial" charset="0"/>
              <a:buNone/>
            </a:pPr>
            <a:r>
              <a:rPr lang="ru-RU" sz="1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у учащихся   понятия «здоровый образ  жизни» средствами иностранного языка.  </a:t>
            </a:r>
          </a:p>
          <a:p>
            <a:pPr eaLnBrk="1" hangingPunct="1">
              <a:buFont typeface="Arial" charset="0"/>
              <a:buNone/>
            </a:pPr>
            <a:endParaRPr lang="ru-RU" sz="18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ru-RU" sz="18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1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</a:p>
        </p:txBody>
      </p:sp>
      <p:pic>
        <p:nvPicPr>
          <p:cNvPr id="4100" name="Picture 2" descr="C:\Users\Cantin\Desktop\фото\SDC16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36480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750" y="836613"/>
            <a:ext cx="8064500" cy="54784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B050"/>
                </a:solidFill>
                <a:latin typeface="Verdana" pitchFamily="34" charset="0"/>
                <a:cs typeface="Arial" charset="0"/>
              </a:rPr>
              <a:t>РЕЗУЛЬТАТЫ ДОЛГОСРОЧНОНО ПРОЕКТА</a:t>
            </a:r>
            <a:r>
              <a:rPr lang="ru-RU" sz="2000" dirty="0">
                <a:solidFill>
                  <a:srgbClr val="00B050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Дети выступали с лекциями и презентациями перед школьной аудиторией, на родительских собраниях, награждены дипломами за лучшие стендовые доклады на городской и международной конференциях в г. Пущино. Мы поделились опытом работы по </a:t>
            </a:r>
            <a:r>
              <a:rPr lang="ru-RU" b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здоровьесбережению</a:t>
            </a:r>
            <a:r>
              <a:rPr lang="ru-RU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детей на областной конференции в г. </a:t>
            </a:r>
            <a:r>
              <a:rPr lang="ru-RU" b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Оболенске</a:t>
            </a:r>
            <a:r>
              <a:rPr lang="ru-RU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algn="ctr">
              <a:defRPr/>
            </a:pPr>
            <a:endParaRPr lang="ru-RU" sz="2000" b="1" dirty="0">
              <a:solidFill>
                <a:srgbClr val="00B050"/>
              </a:solidFill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00B050"/>
                </a:solidFill>
                <a:latin typeface="Verdana" pitchFamily="34" charset="0"/>
                <a:cs typeface="Arial" charset="0"/>
              </a:rPr>
              <a:t>ВЫВОДЫ:  </a:t>
            </a: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Мы сумели привлечь внимание детей, их родителей к данной проблеме. К окончанию проекта его участники, их одноклассники, по результатам анкетирования, стали питаться лучше</a:t>
            </a:r>
            <a:r>
              <a:rPr lang="ru-RU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заниматься </a:t>
            </a:r>
            <a:r>
              <a:rPr lang="ru-RU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спортом. </a:t>
            </a: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 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B050"/>
                </a:solidFill>
                <a:latin typeface="Verdana" pitchFamily="34" charset="0"/>
                <a:cs typeface="Arial" charset="0"/>
              </a:rPr>
              <a:t>ЛИТЕРАТУРА.</a:t>
            </a:r>
          </a:p>
          <a:p>
            <a:pPr>
              <a:defRPr/>
            </a:pPr>
            <a:r>
              <a:rPr lang="ru-RU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1.Интернет ресурсы: </a:t>
            </a:r>
            <a:r>
              <a:rPr lang="en-US" b="1" u="sng" dirty="0">
                <a:solidFill>
                  <a:srgbClr val="000000"/>
                </a:solidFill>
                <a:latin typeface="Verdana" pitchFamily="34" charset="0"/>
                <a:cs typeface="Arial" charset="0"/>
                <a:hlinkClick r:id="rId2"/>
              </a:rPr>
              <a:t>www</a:t>
            </a:r>
            <a:r>
              <a:rPr lang="ru-RU" b="1" u="sng" dirty="0">
                <a:solidFill>
                  <a:srgbClr val="000000"/>
                </a:solidFill>
                <a:latin typeface="Verdana" pitchFamily="34" charset="0"/>
                <a:cs typeface="Arial" charset="0"/>
                <a:hlinkClick r:id="rId2"/>
              </a:rPr>
              <a:t>.</a:t>
            </a:r>
            <a:r>
              <a:rPr lang="en-US" b="1" u="sng" dirty="0" err="1">
                <a:solidFill>
                  <a:srgbClr val="000000"/>
                </a:solidFill>
                <a:latin typeface="Verdana" pitchFamily="34" charset="0"/>
                <a:cs typeface="Arial" charset="0"/>
                <a:hlinkClick r:id="rId2"/>
              </a:rPr>
              <a:t>krasotulua</a:t>
            </a:r>
            <a:r>
              <a:rPr lang="ru-RU" b="1" u="sng" dirty="0">
                <a:solidFill>
                  <a:srgbClr val="000000"/>
                </a:solidFill>
                <a:latin typeface="Verdana" pitchFamily="34" charset="0"/>
                <a:cs typeface="Arial" charset="0"/>
                <a:hlinkClick r:id="rId2"/>
              </a:rPr>
              <a:t>.</a:t>
            </a:r>
            <a:r>
              <a:rPr lang="en-US" b="1" u="sng" dirty="0" err="1">
                <a:solidFill>
                  <a:srgbClr val="000000"/>
                </a:solidFill>
                <a:latin typeface="Verdana" pitchFamily="34" charset="0"/>
                <a:cs typeface="Arial" charset="0"/>
                <a:hlinkClick r:id="rId2"/>
              </a:rPr>
              <a:t>ru</a:t>
            </a:r>
            <a:r>
              <a:rPr lang="ru-RU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.; </a:t>
            </a:r>
            <a:r>
              <a:rPr lang="en-US" b="1" u="sng" dirty="0">
                <a:solidFill>
                  <a:srgbClr val="000000"/>
                </a:solidFill>
                <a:latin typeface="Verdana" pitchFamily="34" charset="0"/>
                <a:cs typeface="Arial" charset="0"/>
                <a:hlinkClick r:id="rId3"/>
              </a:rPr>
              <a:t>www</a:t>
            </a:r>
            <a:r>
              <a:rPr lang="ru-RU" b="1" u="sng" dirty="0">
                <a:solidFill>
                  <a:srgbClr val="000000"/>
                </a:solidFill>
                <a:latin typeface="Verdana" pitchFamily="34" charset="0"/>
                <a:cs typeface="Arial" charset="0"/>
                <a:hlinkClick r:id="rId3"/>
              </a:rPr>
              <a:t>.</a:t>
            </a:r>
            <a:r>
              <a:rPr lang="en-US" b="1" u="sng" dirty="0" err="1">
                <a:solidFill>
                  <a:srgbClr val="000000"/>
                </a:solidFill>
                <a:latin typeface="Verdana" pitchFamily="34" charset="0"/>
                <a:cs typeface="Arial" charset="0"/>
                <a:hlinkClick r:id="rId3"/>
              </a:rPr>
              <a:t>dissercat</a:t>
            </a:r>
            <a:r>
              <a:rPr lang="ru-RU" b="1" u="sng" dirty="0">
                <a:solidFill>
                  <a:srgbClr val="000000"/>
                </a:solidFill>
                <a:latin typeface="Verdana" pitchFamily="34" charset="0"/>
                <a:cs typeface="Arial" charset="0"/>
                <a:hlinkClick r:id="rId3"/>
              </a:rPr>
              <a:t>.</a:t>
            </a:r>
            <a:r>
              <a:rPr lang="en-US" b="1" u="sng" dirty="0">
                <a:solidFill>
                  <a:srgbClr val="000000"/>
                </a:solidFill>
                <a:latin typeface="Verdana" pitchFamily="34" charset="0"/>
                <a:cs typeface="Arial" charset="0"/>
                <a:hlinkClick r:id="rId3"/>
              </a:rPr>
              <a:t>com</a:t>
            </a:r>
            <a:r>
              <a:rPr lang="ru-RU" b="1" u="sng" dirty="0">
                <a:solidFill>
                  <a:srgbClr val="000000"/>
                </a:solidFill>
                <a:latin typeface="Verdana" pitchFamily="34" charset="0"/>
                <a:cs typeface="Arial" charset="0"/>
                <a:hlinkClick r:id="rId3"/>
              </a:rPr>
              <a:t>/</a:t>
            </a:r>
            <a:r>
              <a:rPr lang="en-US" b="1" u="sng" dirty="0" err="1">
                <a:solidFill>
                  <a:srgbClr val="000000"/>
                </a:solidFill>
                <a:latin typeface="Verdana" pitchFamily="34" charset="0"/>
                <a:cs typeface="Arial" charset="0"/>
                <a:hlinkClick r:id="rId3"/>
              </a:rPr>
              <a:t>obraz</a:t>
            </a:r>
            <a:r>
              <a:rPr lang="ru-RU" b="1" u="sng" dirty="0">
                <a:solidFill>
                  <a:srgbClr val="000000"/>
                </a:solidFill>
                <a:latin typeface="Verdana" pitchFamily="34" charset="0"/>
                <a:cs typeface="Arial" charset="0"/>
                <a:hlinkClick r:id="rId3"/>
              </a:rPr>
              <a:t>-</a:t>
            </a:r>
            <a:r>
              <a:rPr lang="en-US" b="1" u="sng" dirty="0" err="1">
                <a:solidFill>
                  <a:srgbClr val="000000"/>
                </a:solidFill>
                <a:latin typeface="Verdana" pitchFamily="34" charset="0"/>
                <a:cs typeface="Arial" charset="0"/>
                <a:hlinkClick r:id="rId3"/>
              </a:rPr>
              <a:t>zhizni</a:t>
            </a:r>
            <a:r>
              <a:rPr lang="ru-RU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ru-RU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2.Клементьева Т.Б. Книга для чтения.- Обнинск: Титул, 1996, стр.151-171.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СПАСИБО ЗА ВНИМАНИЕ!</a:t>
            </a:r>
          </a:p>
        </p:txBody>
      </p:sp>
      <p:pic>
        <p:nvPicPr>
          <p:cNvPr id="32771" name="Рисунок 2" descr="Картинка 11 из 707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4285"/>
          <a:stretch>
            <a:fillRect/>
          </a:stretch>
        </p:blipFill>
        <p:spPr bwMode="auto">
          <a:xfrm>
            <a:off x="1476375" y="1700213"/>
            <a:ext cx="6408738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4"/>
          <p:cNvSpPr>
            <a:spLocks noGrp="1"/>
          </p:cNvSpPr>
          <p:nvPr>
            <p:ph type="title"/>
          </p:nvPr>
        </p:nvSpPr>
        <p:spPr>
          <a:xfrm>
            <a:off x="323850" y="2492375"/>
            <a:ext cx="4176713" cy="32575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B050"/>
                </a:solidFill>
              </a:rPr>
              <a:t/>
            </a:r>
            <a:br>
              <a:rPr lang="ru-RU" sz="1600" dirty="0" smtClean="0">
                <a:solidFill>
                  <a:srgbClr val="00B050"/>
                </a:solidFill>
              </a:rPr>
            </a:br>
            <a:r>
              <a:rPr lang="ru-RU" sz="1600" dirty="0" smtClean="0">
                <a:solidFill>
                  <a:srgbClr val="00B050"/>
                </a:solidFill>
              </a:rPr>
              <a:t/>
            </a:r>
            <a:br>
              <a:rPr lang="ru-RU" sz="1600" dirty="0" smtClean="0">
                <a:solidFill>
                  <a:srgbClr val="00B050"/>
                </a:solidFill>
              </a:rPr>
            </a:br>
            <a:r>
              <a:rPr lang="ru-RU" sz="1600" dirty="0">
                <a:solidFill>
                  <a:srgbClr val="00B050"/>
                </a:solidFill>
              </a:rPr>
              <a:t/>
            </a:r>
            <a:br>
              <a:rPr lang="ru-RU" sz="1600" dirty="0">
                <a:solidFill>
                  <a:srgbClr val="00B050"/>
                </a:solidFill>
              </a:rPr>
            </a:br>
            <a:r>
              <a:rPr lang="ru-RU" sz="1600" dirty="0" smtClean="0">
                <a:solidFill>
                  <a:srgbClr val="00B050"/>
                </a:solidFill>
              </a:rPr>
              <a:t/>
            </a:r>
            <a:br>
              <a:rPr lang="ru-RU" sz="1600" dirty="0" smtClean="0">
                <a:solidFill>
                  <a:srgbClr val="00B050"/>
                </a:solidFill>
              </a:rPr>
            </a:br>
            <a:r>
              <a:rPr lang="ru-RU" sz="1600" dirty="0">
                <a:solidFill>
                  <a:srgbClr val="00B050"/>
                </a:solidFill>
              </a:rPr>
              <a:t/>
            </a:r>
            <a:br>
              <a:rPr lang="ru-RU" sz="1600" dirty="0">
                <a:solidFill>
                  <a:srgbClr val="00B050"/>
                </a:solidFill>
              </a:rPr>
            </a:br>
            <a:r>
              <a:rPr lang="ru-RU" sz="1600" dirty="0" smtClean="0">
                <a:solidFill>
                  <a:srgbClr val="00B050"/>
                </a:solidFill>
              </a:rPr>
              <a:t/>
            </a:r>
            <a:br>
              <a:rPr lang="ru-RU" sz="1600" dirty="0" smtClean="0">
                <a:solidFill>
                  <a:srgbClr val="00B050"/>
                </a:solidFill>
              </a:rPr>
            </a:br>
            <a:r>
              <a:rPr lang="ru-RU" sz="2200" b="1" dirty="0" smtClean="0">
                <a:solidFill>
                  <a:srgbClr val="00B050"/>
                </a:solidFill>
                <a:latin typeface="Verdana" pitchFamily="34" charset="0"/>
              </a:rPr>
              <a:t>ТЕМА:  </a:t>
            </a:r>
            <a:br>
              <a:rPr lang="ru-RU" sz="2200" b="1" dirty="0" smtClean="0">
                <a:solidFill>
                  <a:srgbClr val="00B05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Verdana" pitchFamily="34" charset="0"/>
              </a:rPr>
              <a:t>«Здоровый образ жизни». </a:t>
            </a:r>
            <a:br>
              <a:rPr lang="ru-RU" sz="2000" b="1" dirty="0" smtClean="0">
                <a:solidFill>
                  <a:srgbClr val="C0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Verdana" pitchFamily="34" charset="0"/>
              </a:rPr>
              <a:t>ЦЕЛЬ:</a:t>
            </a:r>
            <a:r>
              <a:rPr lang="ru-RU" sz="2000" b="1" dirty="0" smtClean="0">
                <a:solidFill>
                  <a:srgbClr val="C00000"/>
                </a:solidFill>
                <a:latin typeface="Verdana" pitchFamily="34" charset="0"/>
              </a:rPr>
              <a:t> </a:t>
            </a:r>
            <a:br>
              <a:rPr lang="ru-RU" sz="2000" b="1" dirty="0" smtClean="0">
                <a:solidFill>
                  <a:srgbClr val="C0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Verdana" pitchFamily="34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Verdana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Verdana" pitchFamily="34" charset="0"/>
              </a:rPr>
              <a:t>воспитание у учащихся стремления к здоровому  образу жизни. </a:t>
            </a:r>
            <a:r>
              <a:rPr lang="ru-RU" sz="2000" b="1" dirty="0" smtClean="0">
                <a:latin typeface="Verdana" pitchFamily="34" charset="0"/>
              </a:rPr>
              <a:t/>
            </a:r>
            <a:br>
              <a:rPr lang="ru-RU" sz="2000" b="1" dirty="0" smtClean="0">
                <a:latin typeface="Verdana" pitchFamily="34" charset="0"/>
              </a:rPr>
            </a:br>
            <a:r>
              <a:rPr lang="ru-RU" sz="2000" b="1" dirty="0" smtClean="0">
                <a:latin typeface="Verdana" pitchFamily="34" charset="0"/>
              </a:rPr>
              <a:t/>
            </a:r>
            <a:br>
              <a:rPr lang="ru-RU" sz="2000" b="1" dirty="0" smtClean="0">
                <a:latin typeface="Verdana" pitchFamily="34" charset="0"/>
              </a:rPr>
            </a:br>
            <a:r>
              <a:rPr lang="ru-RU" sz="2000" b="1" dirty="0" smtClean="0">
                <a:latin typeface="Verdana" pitchFamily="34" charset="0"/>
              </a:rPr>
              <a:t/>
            </a:r>
            <a:br>
              <a:rPr lang="ru-RU" sz="2000" b="1" dirty="0" smtClean="0">
                <a:latin typeface="Verdana" pitchFamily="34" charset="0"/>
              </a:rPr>
            </a:br>
            <a:endParaRPr lang="ru-RU" sz="2000" b="1" dirty="0" smtClean="0">
              <a:latin typeface="Verdana" pitchFamily="34" charset="0"/>
            </a:endParaRP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323850" y="836613"/>
            <a:ext cx="828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b="1">
                <a:latin typeface="Verdana" pitchFamily="34" charset="0"/>
              </a:rPr>
              <a:t>В течение трех лет велась работа по реализации долгосрочного проекта. Опыт нашей работы показывает, что методы и формы работы, применяемые в учебном процессе, обоснованы и дают положительные результаты. </a:t>
            </a:r>
          </a:p>
        </p:txBody>
      </p:sp>
      <p:pic>
        <p:nvPicPr>
          <p:cNvPr id="512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11" b="2"/>
          <a:stretch>
            <a:fillRect/>
          </a:stretch>
        </p:blipFill>
        <p:spPr bwMode="auto">
          <a:xfrm>
            <a:off x="4860925" y="2781300"/>
            <a:ext cx="37433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250825" y="682625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>
                <a:latin typeface="Verdana" pitchFamily="34" charset="0"/>
              </a:rPr>
              <a:t>Начало долгосрочному проекту было положено на      	итоговых уроках в разделе  «Здоровый образ жизни» в 8 классе  в форме создания проектов-коллажей по </a:t>
            </a:r>
            <a:r>
              <a:rPr lang="ru-RU" b="1">
                <a:solidFill>
                  <a:srgbClr val="C00000"/>
                </a:solidFill>
                <a:latin typeface="Verdana" pitchFamily="34" charset="0"/>
              </a:rPr>
              <a:t>теме</a:t>
            </a:r>
            <a:r>
              <a:rPr lang="en-US" b="1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ru-RU" b="1">
                <a:solidFill>
                  <a:srgbClr val="C00000"/>
                </a:solidFill>
                <a:latin typeface="Verdana" pitchFamily="34" charset="0"/>
              </a:rPr>
              <a:t>«Здоровое питание»</a:t>
            </a:r>
            <a:r>
              <a:rPr lang="en-US" b="1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ru-RU" b="1">
                <a:solidFill>
                  <a:srgbClr val="C00000"/>
                </a:solidFill>
                <a:latin typeface="Verdana" pitchFamily="34" charset="0"/>
              </a:rPr>
              <a:t>. </a:t>
            </a:r>
          </a:p>
        </p:txBody>
      </p:sp>
      <p:pic>
        <p:nvPicPr>
          <p:cNvPr id="6147" name="Picture 2" descr="C:\Users\_\Desktop\МАТЕРИАЛ к конференции  оболенск 29 марта 2012\коллажи\SDC1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33600"/>
            <a:ext cx="5688013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2"/>
          <p:cNvSpPr>
            <a:spLocks noChangeArrowheads="1"/>
          </p:cNvSpPr>
          <p:nvPr/>
        </p:nvSpPr>
        <p:spPr bwMode="auto">
          <a:xfrm>
            <a:off x="250825" y="260350"/>
            <a:ext cx="86423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B050"/>
                </a:solidFill>
                <a:latin typeface="Verdana" pitchFamily="34" charset="0"/>
              </a:rPr>
              <a:t>1-Й ЭТАП РЕАЛИЗАЦИИ ПРОЕКТА</a:t>
            </a:r>
          </a:p>
          <a:p>
            <a:pPr algn="ctr"/>
            <a:r>
              <a:rPr lang="ru-RU" sz="2000" b="1">
                <a:solidFill>
                  <a:srgbClr val="00B050"/>
                </a:solidFill>
                <a:latin typeface="Verdana" pitchFamily="34" charset="0"/>
              </a:rPr>
              <a:t>ЦЕЛЬ:   </a:t>
            </a:r>
            <a:r>
              <a:rPr lang="ru-RU" sz="2000" b="1">
                <a:solidFill>
                  <a:srgbClr val="C00000"/>
                </a:solidFill>
                <a:latin typeface="Verdana" pitchFamily="34" charset="0"/>
              </a:rPr>
              <a:t>формирование навыков бережного отношения к своему здоровью, желания отказаться от вредных привычек.</a:t>
            </a:r>
          </a:p>
          <a:p>
            <a:pPr algn="just"/>
            <a:r>
              <a:rPr lang="ru-RU" b="1">
                <a:latin typeface="Verdana" pitchFamily="34" charset="0"/>
              </a:rPr>
              <a:t>Материал для проектов собирался учащимися на протяжении изучения темы. При создании проектов в рамках уроков учащиеся делились на группы, выбирали один из аспектов темы, отбирали материал для коллажа с последующей защитой проекта. </a:t>
            </a:r>
          </a:p>
        </p:txBody>
      </p:sp>
      <p:pic>
        <p:nvPicPr>
          <p:cNvPr id="7171" name="Picture 2" descr="C:\Users\_\Desktop\МАТЕРИАЛ к конференции  оболенск 29 марта 2012\коллажи\SDC1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214688"/>
            <a:ext cx="51847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2"/>
          <p:cNvSpPr>
            <a:spLocks noChangeArrowheads="1"/>
          </p:cNvSpPr>
          <p:nvPr/>
        </p:nvSpPr>
        <p:spPr bwMode="auto">
          <a:xfrm>
            <a:off x="395288" y="0"/>
            <a:ext cx="842486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ru-RU" sz="2000" b="1">
              <a:solidFill>
                <a:srgbClr val="00B050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sz="2000" b="1">
                <a:solidFill>
                  <a:srgbClr val="00B050"/>
                </a:solidFill>
                <a:latin typeface="Verdana" pitchFamily="34" charset="0"/>
              </a:rPr>
              <a:t>РЕЗУЛЬТАТЫ РАБОТЫ </a:t>
            </a:r>
          </a:p>
          <a:p>
            <a:pPr algn="just" eaLnBrk="0" hangingPunct="0"/>
            <a:endParaRPr lang="ru-RU" sz="2000" b="1">
              <a:latin typeface="Verdana" pitchFamily="34" charset="0"/>
            </a:endParaRPr>
          </a:p>
          <a:p>
            <a:pPr algn="just" eaLnBrk="0" hangingPunct="0"/>
            <a:r>
              <a:rPr lang="ru-RU" sz="2000" b="1">
                <a:latin typeface="Verdana" pitchFamily="34" charset="0"/>
              </a:rPr>
              <a:t>оказались настолько информативными и убедительными, что была организована лекторская группа, которая выступила с презентациями коллажей перед учащимися 6-8 классов. Восьмиклассники рассказали о том, как надо правильно питаться и какие последствия могут быть при неправильном питании. </a:t>
            </a:r>
          </a:p>
        </p:txBody>
      </p:sp>
      <p:pic>
        <p:nvPicPr>
          <p:cNvPr id="8195" name="Picture 2" descr="C:\Users\_\Desktop\МАТЕРИАЛ к конференции  оболенск 29 марта 2012\коллажи\SDC1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r="3253"/>
          <a:stretch>
            <a:fillRect/>
          </a:stretch>
        </p:blipFill>
        <p:spPr bwMode="auto">
          <a:xfrm>
            <a:off x="2133600" y="3267075"/>
            <a:ext cx="49482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250825" y="492125"/>
            <a:ext cx="8497888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00B050"/>
                </a:solidFill>
                <a:latin typeface="Verdana" pitchFamily="34" charset="0"/>
              </a:rPr>
              <a:t>2-Й  ЭТАП РЕАЛИЗАЦИИ ПРОЕКТА. </a:t>
            </a:r>
          </a:p>
          <a:p>
            <a:r>
              <a:rPr lang="ru-RU" sz="2000" b="1">
                <a:solidFill>
                  <a:srgbClr val="00B050"/>
                </a:solidFill>
                <a:latin typeface="Verdana" pitchFamily="34" charset="0"/>
              </a:rPr>
              <a:t>ТЕМА: </a:t>
            </a:r>
            <a:r>
              <a:rPr lang="ru-RU" sz="2000" b="1">
                <a:solidFill>
                  <a:srgbClr val="C00000"/>
                </a:solidFill>
                <a:latin typeface="Verdana" pitchFamily="34" charset="0"/>
              </a:rPr>
              <a:t>«Здоровое питание» («</a:t>
            </a:r>
            <a:r>
              <a:rPr lang="en-US" sz="2000" b="1">
                <a:solidFill>
                  <a:srgbClr val="C00000"/>
                </a:solidFill>
                <a:latin typeface="Verdana" pitchFamily="34" charset="0"/>
              </a:rPr>
              <a:t>FOOD FOR LIFE</a:t>
            </a:r>
            <a:r>
              <a:rPr lang="ru-RU" sz="2000" b="1">
                <a:solidFill>
                  <a:srgbClr val="C00000"/>
                </a:solidFill>
                <a:latin typeface="Verdana" pitchFamily="34" charset="0"/>
              </a:rPr>
              <a:t>»). </a:t>
            </a:r>
          </a:p>
          <a:p>
            <a:pPr algn="just"/>
            <a:r>
              <a:rPr lang="ru-RU" b="1">
                <a:latin typeface="Verdana" pitchFamily="34" charset="0"/>
              </a:rPr>
              <a:t>Местом исследования стала школьная столовая. Учащиеся старших классов сняли видеосюжет, который стал толчком для обсуждения проблемы здорового питания в рамках интегрированного, нетрадиционного  урока вдвоем (2 учителя, 2 разновозрастные группы), когда учащиеся 8 класса показывают пример культуры питания ученикам 6 класса. </a:t>
            </a:r>
          </a:p>
          <a:p>
            <a:endParaRPr lang="ru-RU" sz="2000" b="1">
              <a:solidFill>
                <a:srgbClr val="00B050"/>
              </a:solidFill>
              <a:latin typeface="Verdana" pitchFamily="34" charset="0"/>
            </a:endParaRPr>
          </a:p>
          <a:p>
            <a:endParaRPr lang="ru-RU" sz="2000" b="1">
              <a:solidFill>
                <a:srgbClr val="00B050"/>
              </a:solidFill>
              <a:latin typeface="Verdana" pitchFamily="34" charset="0"/>
            </a:endParaRPr>
          </a:p>
          <a:p>
            <a:r>
              <a:rPr lang="ru-RU" sz="2000" b="1">
                <a:solidFill>
                  <a:srgbClr val="00B050"/>
                </a:solidFill>
                <a:latin typeface="Verdana" pitchFamily="34" charset="0"/>
              </a:rPr>
              <a:t>ЦЕЛЬ:  </a:t>
            </a:r>
            <a:r>
              <a:rPr lang="ru-RU" b="1">
                <a:solidFill>
                  <a:srgbClr val="C00000"/>
                </a:solidFill>
                <a:latin typeface="Verdana" pitchFamily="34" charset="0"/>
              </a:rPr>
              <a:t>формирование культуры здорового питания.</a:t>
            </a:r>
          </a:p>
          <a:p>
            <a:r>
              <a:rPr lang="ru-RU" b="1">
                <a:solidFill>
                  <a:srgbClr val="00B050"/>
                </a:solidFill>
                <a:latin typeface="Verdana" pitchFamily="34" charset="0"/>
              </a:rPr>
              <a:t>Мотивация темы: </a:t>
            </a:r>
          </a:p>
          <a:p>
            <a:r>
              <a:rPr lang="ru-RU" b="1">
                <a:solidFill>
                  <a:srgbClr val="C00000"/>
                </a:solidFill>
                <a:latin typeface="Verdana" pitchFamily="34" charset="0"/>
              </a:rPr>
              <a:t>Актуальность и проблематич-</a:t>
            </a:r>
          </a:p>
          <a:p>
            <a:r>
              <a:rPr lang="ru-RU" b="1">
                <a:solidFill>
                  <a:srgbClr val="C00000"/>
                </a:solidFill>
                <a:latin typeface="Verdana" pitchFamily="34" charset="0"/>
              </a:rPr>
              <a:t>ность здорового питания как </a:t>
            </a:r>
          </a:p>
          <a:p>
            <a:r>
              <a:rPr lang="ru-RU" b="1">
                <a:solidFill>
                  <a:srgbClr val="C00000"/>
                </a:solidFill>
                <a:latin typeface="Verdana" pitchFamily="34" charset="0"/>
              </a:rPr>
              <a:t>составной здорового образа </a:t>
            </a:r>
          </a:p>
          <a:p>
            <a:r>
              <a:rPr lang="ru-RU" b="1">
                <a:solidFill>
                  <a:srgbClr val="C00000"/>
                </a:solidFill>
                <a:latin typeface="Verdana" pitchFamily="34" charset="0"/>
              </a:rPr>
              <a:t>жизни</a:t>
            </a:r>
          </a:p>
        </p:txBody>
      </p:sp>
      <p:pic>
        <p:nvPicPr>
          <p:cNvPr id="9219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84638"/>
            <a:ext cx="41052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 r="8792" b="8096"/>
          <a:stretch>
            <a:fillRect/>
          </a:stretch>
        </p:blipFill>
        <p:spPr bwMode="auto">
          <a:xfrm>
            <a:off x="307975" y="404813"/>
            <a:ext cx="48783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t="2472" r="12305" b="11012"/>
          <a:stretch>
            <a:fillRect/>
          </a:stretch>
        </p:blipFill>
        <p:spPr bwMode="auto">
          <a:xfrm>
            <a:off x="4500563" y="3244850"/>
            <a:ext cx="439102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5076825" y="979488"/>
            <a:ext cx="359886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00B050"/>
                </a:solidFill>
                <a:latin typeface="Verdana" pitchFamily="34" charset="0"/>
              </a:rPr>
              <a:t>ФРАГМЕНТЫ УРОКА</a:t>
            </a:r>
          </a:p>
          <a:p>
            <a:pPr algn="ctr"/>
            <a:endParaRPr lang="ru-RU" sz="2000" b="1">
              <a:latin typeface="Verdana" pitchFamily="34" charset="0"/>
            </a:endParaRPr>
          </a:p>
          <a:p>
            <a:pPr algn="ctr"/>
            <a:r>
              <a:rPr lang="ru-RU" b="1">
                <a:latin typeface="Verdana" pitchFamily="34" charset="0"/>
              </a:rPr>
              <a:t>  Анализ школьного меню</a:t>
            </a:r>
            <a:endParaRPr lang="ru-RU" b="1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</TotalTime>
  <Words>947</Words>
  <Application>Microsoft Office PowerPoint</Application>
  <PresentationFormat>Экран (4:3)</PresentationFormat>
  <Paragraphs>132</Paragraphs>
  <Slides>31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Verdana</vt:lpstr>
      <vt:lpstr>Arial Black</vt:lpstr>
      <vt:lpstr>Times New Roman</vt:lpstr>
      <vt:lpstr>Тема Office</vt:lpstr>
      <vt:lpstr>Microsoft Excel Chart</vt:lpstr>
      <vt:lpstr>МУНИЦИПАЛЬНОЕ БЮДЖЕТНОЕ ОБЩЕОБРАЗОВАТЕЛЬНОЕ УЧРЕЖДЕНИЕ СРЕДНЯЯ ОБЩЕОБРАЗОВАТЕЛЬНАЯ ШКОЛА № 3 г.о.ПУЩИНО</vt:lpstr>
      <vt:lpstr>   Здоровье – это не только отсутствие заболеваний и дефектов, но состояние полного физического, душевного и социального благополучия.  (Определение экспертов Всемирной организации здравоохранения)</vt:lpstr>
      <vt:lpstr>«ЗДОРОВЬЕ – ЭТО ЕЩЕ НЕ ВСЕ, НО БЕЗ ЗДОРОВЬЯ, ВСЕ - НИЧТО»   Артур Шопенгауэр</vt:lpstr>
      <vt:lpstr>      ТЕМА:    «Здоровый образ жизни».   ЦЕЛЬ:   воспитание у учащихся стремления к здоровому  образу жизни.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Составление групповых проектов-коллажей о правильном и неправильном питании</vt:lpstr>
      <vt:lpstr>Презентация PowerPoint</vt:lpstr>
      <vt:lpstr>Презентация PowerPoint</vt:lpstr>
      <vt:lpstr>Сформированность знаний шестиклассников о неправильном питании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Cantin</dc:creator>
  <cp:lastModifiedBy>Cantin</cp:lastModifiedBy>
  <cp:revision>142</cp:revision>
  <dcterms:created xsi:type="dcterms:W3CDTF">2012-03-26T15:08:21Z</dcterms:created>
  <dcterms:modified xsi:type="dcterms:W3CDTF">2013-01-28T20:20:51Z</dcterms:modified>
</cp:coreProperties>
</file>