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67" r:id="rId8"/>
    <p:sldId id="268" r:id="rId9"/>
    <p:sldId id="261" r:id="rId10"/>
    <p:sldId id="269" r:id="rId11"/>
    <p:sldId id="263" r:id="rId12"/>
    <p:sldId id="264" r:id="rId13"/>
    <p:sldId id="265" r:id="rId14"/>
    <p:sldId id="26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4D24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AA0F5-E7AD-4F13-97E9-794C2B88045E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AA22F-AACB-4C61-9AA9-957EF82B8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46A47-E8FA-4F29-B029-81339174997B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19C9A-B20D-44D6-B342-5F53F9E1F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C02B5-D973-4A4A-906F-63C83E317B36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7C361-158C-4371-8AC1-51D77BEE4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7C11B-EDE5-4090-BBCA-4B73EDEC3912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88C45-3D92-4139-A1A4-B58F3BAEE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1857-D460-4FE0-87DF-EAB76243D6D0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B04C4-A88D-4081-B30E-2F55BFA4D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E1CB2-B6E4-48B9-A1A5-1D539148A39C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1AC3A-255B-458C-94BE-CECEA100A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0D0CA-B590-4BA2-9C34-A4BD752D0D32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4FC2E-78CF-4837-9787-5D8D949A5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136CE-F217-434B-BA2A-443898431B77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3D11E-9D1F-40FF-A5C3-DC20C87DC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7AA6-0DB7-4EE7-8DBE-9BD14DD06105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C235C-C0C0-4F3F-B4D9-D62179EAA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A6975-DC48-49B4-A54D-A3C6E58F3D4C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D5DED-74B0-4DFC-80AB-9A10F30D9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DD35-A0E1-4375-A34B-015A7B478D3A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32A0A-929F-446A-BB51-F3760B231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63EC56-5DB9-44AE-946C-4B5C01507A3D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A4A036-A744-4896-8632-0A4693FFE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0" y="0"/>
            <a:ext cx="9144000" cy="1196975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Рисунок 8" descr="devchushka.jpg"/>
          <p:cNvPicPr>
            <a:picLocks noChangeAspect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7950" y="333375"/>
            <a:ext cx="11049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10" descr="vpered__k__znaniyam.jpg"/>
          <p:cNvPicPr>
            <a:picLocks noChangeAspect="1"/>
          </p:cNvPicPr>
          <p:nvPr/>
        </p:nvPicPr>
        <p:blipFill>
          <a:blip r:embed="rId1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5949950"/>
            <a:ext cx="1258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lus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ngle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Тема урока: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786058"/>
            <a:ext cx="8001056" cy="2714644"/>
          </a:xfrm>
        </p:spPr>
        <p:txBody>
          <a:bodyPr rtlCol="0">
            <a:normAutofit fontScale="77500" lnSpcReduction="2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Действия с обыкновенными дробями</a:t>
            </a: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285860"/>
            <a:ext cx="828680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Назовите имя царя, о котором идет речь в приведенном отрывке из сказки А. С. Пушкина. 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571744"/>
            <a:ext cx="55007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Негде, в тридевятом царстве, 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В тридесятом государстве, 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Жил-был славный царь   .... 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Смолоду был грозен он 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И соседям то и дело 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Наносил обиды смело.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500174"/>
            <a:ext cx="6643734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Отгадайте пропущенное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слово.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71472" y="2928934"/>
          <a:ext cx="1355018" cy="1000132"/>
        </p:xfrm>
        <a:graphic>
          <a:graphicData uri="http://schemas.openxmlformats.org/presentationml/2006/ole">
            <p:oleObj spid="_x0000_s6145" name="Формула" r:id="rId3" imgW="533160" imgH="393480" progId="Equation.3">
              <p:embed/>
            </p:oleObj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00034" y="4857760"/>
          <a:ext cx="1355725" cy="1000125"/>
        </p:xfrm>
        <a:graphic>
          <a:graphicData uri="http://schemas.openxmlformats.org/presentationml/2006/ole">
            <p:oleObj spid="_x0000_s6146" name="Формула" r:id="rId4" imgW="533160" imgH="39348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857620" y="2928934"/>
          <a:ext cx="1033463" cy="1000125"/>
        </p:xfrm>
        <a:graphic>
          <a:graphicData uri="http://schemas.openxmlformats.org/presentationml/2006/ole">
            <p:oleObj spid="_x0000_s6147" name="Формула" r:id="rId5" imgW="406080" imgH="39348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857620" y="4786322"/>
          <a:ext cx="1292225" cy="1000125"/>
        </p:xfrm>
        <a:graphic>
          <a:graphicData uri="http://schemas.openxmlformats.org/presentationml/2006/ole">
            <p:oleObj spid="_x0000_s6148" name="Формула" r:id="rId6" imgW="507960" imgH="39348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715140" y="2857496"/>
          <a:ext cx="1193800" cy="1000125"/>
        </p:xfrm>
        <a:graphic>
          <a:graphicData uri="http://schemas.openxmlformats.org/presentationml/2006/ole">
            <p:oleObj spid="_x0000_s6149" name="Формула" r:id="rId7" imgW="469800" imgH="39348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57225" y="4000504"/>
            <a:ext cx="5715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3929066"/>
            <a:ext cx="5715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15206" y="3857628"/>
            <a:ext cx="5715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5857892"/>
            <a:ext cx="5715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5857892"/>
            <a:ext cx="5715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857356" y="2928934"/>
          <a:ext cx="582612" cy="1000125"/>
        </p:xfrm>
        <a:graphic>
          <a:graphicData uri="http://schemas.openxmlformats.org/presentationml/2006/ole">
            <p:oleObj spid="_x0000_s6150" name="Формула" r:id="rId8" imgW="228600" imgH="393480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857356" y="4857760"/>
          <a:ext cx="517525" cy="1000125"/>
        </p:xfrm>
        <a:graphic>
          <a:graphicData uri="http://schemas.openxmlformats.org/presentationml/2006/ole">
            <p:oleObj spid="_x0000_s6151" name="Формула" r:id="rId9" imgW="203040" imgH="393480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841875" y="2928938"/>
          <a:ext cx="614363" cy="1000125"/>
        </p:xfrm>
        <a:graphic>
          <a:graphicData uri="http://schemas.openxmlformats.org/presentationml/2006/ole">
            <p:oleObj spid="_x0000_s6152" name="Формула" r:id="rId10" imgW="241200" imgH="39348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5175250" y="4786313"/>
          <a:ext cx="549275" cy="1000125"/>
        </p:xfrm>
        <a:graphic>
          <a:graphicData uri="http://schemas.openxmlformats.org/presentationml/2006/ole">
            <p:oleObj spid="_x0000_s6153" name="Формула" r:id="rId11" imgW="215640" imgH="393480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7858148" y="2857496"/>
          <a:ext cx="582613" cy="1000125"/>
        </p:xfrm>
        <a:graphic>
          <a:graphicData uri="http://schemas.openxmlformats.org/presentationml/2006/ole">
            <p:oleObj spid="_x0000_s6154" name="Формула" r:id="rId12" imgW="22860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-0.00295 0.2745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3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0.1309 0.003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44635 0.2953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" y="14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00781 0.2849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4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.11806 -7.40741E-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2 из 198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1357298"/>
            <a:ext cx="6667500" cy="520065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571736" y="214290"/>
            <a:ext cx="402546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Царь   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Дадон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.labirint.ru/books/38329/bi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428736"/>
            <a:ext cx="3714776" cy="5143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4643438" y="1142984"/>
            <a:ext cx="4143404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indent="228600"/>
            <a:r>
              <a:rPr lang="ru-RU" sz="3200" b="1" dirty="0">
                <a:ln w="1905">
                  <a:solidFill>
                    <a:srgbClr val="4D240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</a:rPr>
              <a:t>Решите задачу.</a:t>
            </a:r>
            <a:endParaRPr lang="ru-RU" sz="3200" b="1" dirty="0">
              <a:ln w="1905">
                <a:solidFill>
                  <a:srgbClr val="4D2403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indent="228600" eaLnBrk="0" hangingPunct="0"/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85728"/>
            <a:ext cx="629210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slope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r="5400000" sy="-100000" algn="bl" rotWithShape="0"/>
                </a:effectLst>
                <a:latin typeface="Ariston" pitchFamily="66" charset="0"/>
              </a:rPr>
              <a:t>«Сказка о золотом петушке».</a:t>
            </a:r>
            <a:endParaRPr lang="ru-RU" sz="3200" b="1" dirty="0">
              <a:ln w="11430">
                <a:solidFill>
                  <a:srgbClr val="FFC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50" endPos="85000" dir="5400000" sy="-100000" algn="bl" rotWithShape="0"/>
              </a:effectLst>
              <a:latin typeface="Ariston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1714488"/>
            <a:ext cx="51435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eaLnBrk="0" hangingPunct="0"/>
            <a:r>
              <a:rPr lang="ru-RU" sz="2400" b="1" dirty="0" smtClean="0">
                <a:ln w="11430"/>
                <a:solidFill>
                  <a:srgbClr val="4D240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Спица на куполе может</a:t>
            </a:r>
          </a:p>
          <a:p>
            <a:pPr lvl="0" indent="228600" eaLnBrk="0" hangingPunct="0"/>
            <a:endParaRPr lang="ru-RU" sz="2400" b="1" dirty="0" smtClean="0">
              <a:ln w="11430"/>
              <a:solidFill>
                <a:srgbClr val="4D240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  <a:ea typeface="Times New Roman" pitchFamily="18" charset="0"/>
            </a:endParaRPr>
          </a:p>
          <a:p>
            <a:pPr lvl="0" indent="228600" eaLnBrk="0" hangingPunct="0"/>
            <a:r>
              <a:rPr lang="ru-RU" sz="2400" b="1" dirty="0" smtClean="0">
                <a:ln w="11430"/>
                <a:solidFill>
                  <a:srgbClr val="4D240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выдержать вес      кг. </a:t>
            </a:r>
          </a:p>
          <a:p>
            <a:pPr lvl="0" indent="228600" eaLnBrk="0" hangingPunct="0"/>
            <a:endParaRPr lang="ru-RU" sz="2400" b="1" dirty="0" smtClean="0">
              <a:ln w="11430"/>
              <a:solidFill>
                <a:srgbClr val="4D240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  <a:ea typeface="Times New Roman" pitchFamily="18" charset="0"/>
            </a:endParaRPr>
          </a:p>
          <a:p>
            <a:pPr lvl="0" indent="228600" eaLnBrk="0" hangingPunct="0"/>
            <a:r>
              <a:rPr lang="ru-RU" sz="2400" b="1" dirty="0" smtClean="0">
                <a:ln w="11430"/>
                <a:solidFill>
                  <a:srgbClr val="4D240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Царю подарили петушка</a:t>
            </a:r>
          </a:p>
          <a:p>
            <a:pPr lvl="0" indent="228600" eaLnBrk="0" hangingPunct="0"/>
            <a:endParaRPr lang="ru-RU" sz="2400" b="1" dirty="0" smtClean="0">
              <a:ln w="11430"/>
              <a:solidFill>
                <a:srgbClr val="4D240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  <a:ea typeface="Times New Roman" pitchFamily="18" charset="0"/>
            </a:endParaRPr>
          </a:p>
          <a:p>
            <a:pPr lvl="0" indent="228600" eaLnBrk="0" hangingPunct="0"/>
            <a:r>
              <a:rPr lang="ru-RU" sz="2400" b="1" dirty="0" smtClean="0">
                <a:ln w="11430"/>
                <a:solidFill>
                  <a:srgbClr val="4D240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ea typeface="Times New Roman" pitchFamily="18" charset="0"/>
              </a:rPr>
              <a:t>массой</a:t>
            </a:r>
            <a:r>
              <a:rPr lang="ru-RU" sz="2400" b="1" dirty="0" smtClean="0">
                <a:solidFill>
                  <a:srgbClr val="4D2403"/>
                </a:solidFill>
                <a:latin typeface="Comic Sans MS" pitchFamily="66" charset="0"/>
                <a:ea typeface="Times New Roman" pitchFamily="18" charset="0"/>
              </a:rPr>
              <a:t>        кг. </a:t>
            </a:r>
          </a:p>
          <a:p>
            <a:pPr lvl="0" indent="228600" eaLnBrk="0" hangingPunct="0"/>
            <a:endParaRPr lang="ru-RU" sz="2400" b="1" dirty="0" smtClean="0">
              <a:solidFill>
                <a:srgbClr val="4D2403"/>
              </a:solidFill>
              <a:latin typeface="Comic Sans MS" pitchFamily="66" charset="0"/>
              <a:ea typeface="Times New Roman" pitchFamily="18" charset="0"/>
            </a:endParaRPr>
          </a:p>
          <a:p>
            <a:pPr lvl="0" indent="228600" eaLnBrk="0" hangingPunct="0"/>
            <a:r>
              <a:rPr lang="ru-RU" sz="2400" b="1" dirty="0" smtClean="0">
                <a:solidFill>
                  <a:srgbClr val="4D2403"/>
                </a:solidFill>
                <a:latin typeface="Comic Sans MS" pitchFamily="66" charset="0"/>
                <a:ea typeface="Times New Roman" pitchFamily="18" charset="0"/>
              </a:rPr>
              <a:t>Выдержит ли спица, если </a:t>
            </a:r>
          </a:p>
          <a:p>
            <a:pPr lvl="0" indent="228600" eaLnBrk="0" hangingPunct="0"/>
            <a:endParaRPr lang="ru-RU" sz="2400" b="1" dirty="0" smtClean="0">
              <a:solidFill>
                <a:srgbClr val="4D2403"/>
              </a:solidFill>
              <a:latin typeface="Comic Sans MS" pitchFamily="66" charset="0"/>
              <a:ea typeface="Times New Roman" pitchFamily="18" charset="0"/>
            </a:endParaRPr>
          </a:p>
          <a:p>
            <a:pPr lvl="0" indent="228600" eaLnBrk="0" hangingPunct="0"/>
            <a:r>
              <a:rPr lang="ru-RU" sz="2400" b="1" dirty="0" smtClean="0">
                <a:solidFill>
                  <a:srgbClr val="4D2403"/>
                </a:solidFill>
                <a:latin typeface="Comic Sans MS" pitchFamily="66" charset="0"/>
                <a:ea typeface="Times New Roman" pitchFamily="18" charset="0"/>
              </a:rPr>
              <a:t>петушок поправится на 1 кг?</a:t>
            </a:r>
            <a:endParaRPr lang="ru-RU" sz="2400" b="1" dirty="0">
              <a:ln w="11430"/>
              <a:solidFill>
                <a:srgbClr val="4D240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572264" y="2143116"/>
          <a:ext cx="614362" cy="1000125"/>
        </p:xfrm>
        <a:graphic>
          <a:graphicData uri="http://schemas.openxmlformats.org/presentationml/2006/ole">
            <p:oleObj spid="_x0000_s4099" name="Формула" r:id="rId4" imgW="241200" imgH="393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572132" y="3643314"/>
          <a:ext cx="582613" cy="1000125"/>
        </p:xfrm>
        <a:graphic>
          <a:graphicData uri="http://schemas.openxmlformats.org/presentationml/2006/ole">
            <p:oleObj spid="_x0000_s4100" name="Формула" r:id="rId5" imgW="228600" imgH="39348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572000" y="6072206"/>
            <a:ext cx="2818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4D2403"/>
                </a:solidFill>
                <a:latin typeface="Comic Sans MS" pitchFamily="66" charset="0"/>
                <a:ea typeface="Times New Roman" pitchFamily="18" charset="0"/>
              </a:rPr>
              <a:t>Ответ: выдержит</a:t>
            </a: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500174"/>
            <a:ext cx="7072362" cy="38164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 indent="228600" algn="ctr">
              <a:tabLst>
                <a:tab pos="496888" algn="l"/>
              </a:tabLst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Times New Roman" pitchFamily="18" charset="0"/>
              </a:rPr>
              <a:t>Домашнее задание. </a:t>
            </a:r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ea typeface="Times New Roman" pitchFamily="18" charset="0"/>
            </a:endParaRPr>
          </a:p>
          <a:p>
            <a:pPr lvl="0" indent="228600" algn="ctr">
              <a:tabLst>
                <a:tab pos="496888" algn="l"/>
              </a:tabLst>
            </a:pP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lvl="0" indent="228600" algn="ctr" eaLnBrk="0" hangingPunct="0">
              <a:tabLst>
                <a:tab pos="496888" algn="l"/>
              </a:tabLst>
            </a:pPr>
            <a:r>
              <a:rPr lang="ru-RU" sz="4000" b="1" dirty="0">
                <a:solidFill>
                  <a:srgbClr val="666633"/>
                </a:solidFill>
                <a:ea typeface="Times New Roman" pitchFamily="18" charset="0"/>
              </a:rPr>
              <a:t>У, № 1024, 1028 (в, г), 1031(по желанию).</a:t>
            </a:r>
            <a:endParaRPr lang="ru-RU" sz="4000" dirty="0">
              <a:solidFill>
                <a:srgbClr val="666633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14 из 1869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357298"/>
            <a:ext cx="4510174" cy="5205409"/>
          </a:xfrm>
          <a:prstGeom prst="ellipse">
            <a:avLst/>
          </a:prstGeom>
          <a:ln w="88900" cap="rnd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5214942" y="1857364"/>
            <a:ext cx="364543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ckham Script Two" pitchFamily="66" charset="0"/>
              </a:rPr>
              <a:t>Александр</a:t>
            </a:r>
          </a:p>
          <a:p>
            <a:pPr algn="ctr">
              <a:lnSpc>
                <a:spcPts val="9600"/>
              </a:lnSpc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ckham Script Two" pitchFamily="66" charset="0"/>
              </a:rPr>
              <a:t>Сергеевич</a:t>
            </a:r>
          </a:p>
          <a:p>
            <a:pPr algn="ctr">
              <a:lnSpc>
                <a:spcPts val="9600"/>
              </a:lnSpc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ckham Script Two" pitchFamily="66" charset="0"/>
              </a:rPr>
              <a:t>Пушкин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ckham Script Two" pitchFamily="66" charset="0"/>
              </a:rPr>
              <a:t> </a:t>
            </a:r>
            <a:endParaRPr lang="ru-RU" sz="8000" dirty="0">
              <a:latin typeface="Bickham Script Two" pitchFamily="66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2643182"/>
          <a:ext cx="6357982" cy="3070489"/>
        </p:xfrm>
        <a:graphic>
          <a:graphicData uri="http://schemas.openxmlformats.org/drawingml/2006/table">
            <a:tbl>
              <a:tblPr/>
              <a:tblGrid>
                <a:gridCol w="1056209"/>
                <a:gridCol w="1061143"/>
                <a:gridCol w="1047325"/>
                <a:gridCol w="1056209"/>
                <a:gridCol w="1047325"/>
                <a:gridCol w="1089771"/>
              </a:tblGrid>
              <a:tr h="620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612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Ь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620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3З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620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Ю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597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 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5984" y="5857892"/>
            <a:ext cx="4857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Ответ: </a:t>
            </a:r>
            <a:r>
              <a:rPr kumimoji="0" lang="ru-RU" sz="4000" b="1" i="0" u="none" strike="noStrike" normalizeH="0" baseline="0" dirty="0" smtClean="0">
                <a:ln w="11430"/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СКАЗКА.</a:t>
            </a:r>
            <a:endParaRPr kumimoji="0" lang="ru-RU" sz="4000" b="1" i="0" u="none" strike="noStrike" normalizeH="0" baseline="0" dirty="0" smtClean="0">
              <a:ln w="11430"/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2783" y="214290"/>
            <a:ext cx="64583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Расшифруйте слово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1571612"/>
          <a:ext cx="6357982" cy="633618"/>
        </p:xfrm>
        <a:graphic>
          <a:graphicData uri="http://schemas.openxmlformats.org/drawingml/2006/table">
            <a:tbl>
              <a:tblPr/>
              <a:tblGrid>
                <a:gridCol w="1056209"/>
                <a:gridCol w="1061143"/>
                <a:gridCol w="1047325"/>
                <a:gridCol w="1056209"/>
                <a:gridCol w="1047325"/>
                <a:gridCol w="1089771"/>
              </a:tblGrid>
              <a:tr h="633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28836"/>
            <a:ext cx="68580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Выполните действия, результаты найдите в таблице и отгадайте зашифрованные три слова из сказки А. С. Пушкина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571612"/>
            <a:ext cx="61240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Самостоятельная работа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290"/>
            <a:ext cx="7643866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«Сказка о рыбаке и рыбке».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</a:p>
        </p:txBody>
      </p:sp>
      <p:pic>
        <p:nvPicPr>
          <p:cNvPr id="3" name="Picture 2" descr="Картинка 3 из 399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357298"/>
            <a:ext cx="8143932" cy="53221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2844" y="1785926"/>
            <a:ext cx="8501122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dirty="0" smtClean="0"/>
              <a:t>В первый день старик поймал          кг рыбы, что</a:t>
            </a:r>
          </a:p>
          <a:p>
            <a:endParaRPr lang="ru-RU" sz="2800" dirty="0" smtClean="0"/>
          </a:p>
          <a:p>
            <a:r>
              <a:rPr lang="ru-RU" sz="2800" dirty="0" smtClean="0"/>
              <a:t> меньше массы рыбы, пойманной во второй день, </a:t>
            </a:r>
            <a:endParaRPr lang="ru-RU" sz="2800" dirty="0" smtClean="0">
              <a:solidFill>
                <a:srgbClr val="000000"/>
              </a:solidFill>
              <a:ea typeface="Times New Roman" pitchFamily="18" charset="0"/>
            </a:endParaRPr>
          </a:p>
          <a:p>
            <a:r>
              <a:rPr lang="ru-RU" sz="2800" dirty="0" smtClean="0"/>
              <a:t> </a:t>
            </a:r>
          </a:p>
          <a:p>
            <a:r>
              <a:rPr lang="ru-RU" sz="2800" dirty="0" smtClean="0">
                <a:solidFill>
                  <a:srgbClr val="000000"/>
                </a:solidFill>
                <a:ea typeface="Times New Roman" pitchFamily="18" charset="0"/>
              </a:rPr>
              <a:t> на         кг, а в третий день — в полтора раза </a:t>
            </a:r>
          </a:p>
          <a:p>
            <a:endParaRPr lang="ru-RU" sz="2800" dirty="0" smtClean="0">
              <a:solidFill>
                <a:srgbClr val="000000"/>
              </a:solidFill>
              <a:ea typeface="Times New Roman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ea typeface="Times New Roman" pitchFamily="18" charset="0"/>
              </a:rPr>
              <a:t>больше, чем во второй. </a:t>
            </a:r>
            <a:endParaRPr lang="ru-RU" sz="2800" dirty="0" smtClean="0"/>
          </a:p>
          <a:p>
            <a:pPr lvl="0" eaLnBrk="0" hangingPunct="0"/>
            <a:endParaRPr lang="ru-RU" sz="2800" dirty="0" smtClean="0">
              <a:solidFill>
                <a:srgbClr val="000000"/>
              </a:solidFill>
              <a:ea typeface="Times New Roman" pitchFamily="18" charset="0"/>
            </a:endParaRPr>
          </a:p>
          <a:p>
            <a:pPr lvl="0" eaLnBrk="0" hangingPunct="0"/>
            <a:r>
              <a:rPr lang="ru-RU" sz="2800" dirty="0" smtClean="0">
                <a:solidFill>
                  <a:srgbClr val="000000"/>
                </a:solidFill>
                <a:ea typeface="Times New Roman" pitchFamily="18" charset="0"/>
              </a:rPr>
              <a:t>Сколько рыбы поймал старик за три дня? </a:t>
            </a:r>
            <a:endParaRPr lang="ru-RU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214290"/>
            <a:ext cx="4418069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Решите задачу.</a:t>
            </a: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357818" y="1643050"/>
          <a:ext cx="571504" cy="932454"/>
        </p:xfrm>
        <a:graphic>
          <a:graphicData uri="http://schemas.openxmlformats.org/presentationml/2006/ole">
            <p:oleObj spid="_x0000_s2054" name="Формула" r:id="rId3" imgW="241200" imgH="3934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928662" y="3357562"/>
          <a:ext cx="512762" cy="931862"/>
        </p:xfrm>
        <a:graphic>
          <a:graphicData uri="http://schemas.openxmlformats.org/presentationml/2006/ole">
            <p:oleObj spid="_x0000_s2055" name="Формула" r:id="rId4" imgW="215640" imgH="39348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43108" y="5857892"/>
            <a:ext cx="18463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Ответ: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000496" y="5715016"/>
          <a:ext cx="1292225" cy="931863"/>
        </p:xfrm>
        <a:graphic>
          <a:graphicData uri="http://schemas.openxmlformats.org/presentationml/2006/ole">
            <p:oleObj spid="_x0000_s2056" name="Формула" r:id="rId5" imgW="54576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85728"/>
            <a:ext cx="3857652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Вычислите: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28596" y="2428868"/>
          <a:ext cx="6489717" cy="2206326"/>
        </p:xfrm>
        <a:graphic>
          <a:graphicData uri="http://schemas.openxmlformats.org/presentationml/2006/ole">
            <p:oleObj spid="_x0000_s25602" name="Формула" r:id="rId3" imgW="1269720" imgH="43164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786578" y="2428868"/>
          <a:ext cx="2156967" cy="2000264"/>
        </p:xfrm>
        <a:graphic>
          <a:graphicData uri="http://schemas.openxmlformats.org/presentationml/2006/ole">
            <p:oleObj spid="_x0000_s25603" name="Формула" r:id="rId4" imgW="45720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Картинка 230 из 8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428736"/>
            <a:ext cx="7358146" cy="52760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000100" y="285728"/>
            <a:ext cx="721523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«Сказка о мертвой царевне и о семи богатырях».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00298" y="1357298"/>
          <a:ext cx="3857652" cy="2928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</a:tblGrid>
              <a:tr h="9220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10034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10034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4414" y="214290"/>
            <a:ext cx="5798447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Выполните действия: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357694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D2403"/>
                </a:solidFill>
              </a:rPr>
              <a:t>1)  из </a:t>
            </a:r>
            <a:r>
              <a:rPr lang="ru-RU" sz="2000" b="1" dirty="0">
                <a:solidFill>
                  <a:srgbClr val="4D2403"/>
                </a:solidFill>
              </a:rPr>
              <a:t>первой строки выберите наименьшее число;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786322"/>
            <a:ext cx="38086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4D2403"/>
                </a:solidFill>
              </a:rPr>
              <a:t>2) из </a:t>
            </a:r>
            <a:r>
              <a:rPr lang="ru-RU" sz="2000" b="1" dirty="0">
                <a:solidFill>
                  <a:srgbClr val="4D2403"/>
                </a:solidFill>
              </a:rPr>
              <a:t>второй — наибольшее;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5286388"/>
            <a:ext cx="7786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D2403"/>
                </a:solidFill>
              </a:rPr>
              <a:t>3) из </a:t>
            </a:r>
            <a:r>
              <a:rPr lang="ru-RU" sz="2000" b="1" dirty="0">
                <a:solidFill>
                  <a:srgbClr val="4D2403"/>
                </a:solidFill>
              </a:rPr>
              <a:t>третьей — не наибольшее и не наименьшее;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786454"/>
            <a:ext cx="49419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4D2403"/>
                </a:solidFill>
              </a:rPr>
              <a:t>4) найдите </a:t>
            </a:r>
            <a:r>
              <a:rPr lang="ru-RU" sz="2000" b="1" dirty="0">
                <a:solidFill>
                  <a:srgbClr val="4D2403"/>
                </a:solidFill>
              </a:rPr>
              <a:t>сумму выбранных чисел.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6143644"/>
            <a:ext cx="1805431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3.</a:t>
            </a:r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2928926" y="1428736"/>
          <a:ext cx="500066" cy="706571"/>
        </p:xfrm>
        <a:graphic>
          <a:graphicData uri="http://schemas.openxmlformats.org/presentationml/2006/ole">
            <p:oleObj spid="_x0000_s7169" name="Формула" r:id="rId3" imgW="279360" imgH="393480" progId="Equation.3">
              <p:embed/>
            </p:oleObj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143372" y="1500174"/>
          <a:ext cx="500063" cy="706437"/>
        </p:xfrm>
        <a:graphic>
          <a:graphicData uri="http://schemas.openxmlformats.org/presentationml/2006/ole">
            <p:oleObj spid="_x0000_s7170" name="Формула" r:id="rId4" imgW="279360" imgH="39348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500694" y="1500174"/>
          <a:ext cx="431800" cy="706438"/>
        </p:xfrm>
        <a:graphic>
          <a:graphicData uri="http://schemas.openxmlformats.org/presentationml/2006/ole">
            <p:oleObj spid="_x0000_s7171" name="Формула" r:id="rId5" imgW="241200" imgH="39348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857488" y="3429000"/>
          <a:ext cx="409575" cy="706438"/>
        </p:xfrm>
        <a:graphic>
          <a:graphicData uri="http://schemas.openxmlformats.org/presentationml/2006/ole">
            <p:oleObj spid="_x0000_s7172" name="Формула" r:id="rId6" imgW="228600" imgH="39348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357686" y="3571876"/>
          <a:ext cx="258763" cy="428625"/>
        </p:xfrm>
        <a:graphic>
          <a:graphicData uri="http://schemas.openxmlformats.org/presentationml/2006/ole">
            <p:oleObj spid="_x0000_s7173" name="Формула" r:id="rId7" imgW="88560" imgH="16488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5572132" y="3429000"/>
          <a:ext cx="273050" cy="706438"/>
        </p:xfrm>
        <a:graphic>
          <a:graphicData uri="http://schemas.openxmlformats.org/presentationml/2006/ole">
            <p:oleObj spid="_x0000_s7174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928926" y="2428868"/>
          <a:ext cx="387350" cy="706437"/>
        </p:xfrm>
        <a:graphic>
          <a:graphicData uri="http://schemas.openxmlformats.org/presentationml/2006/ole">
            <p:oleObj spid="_x0000_s7175" name="Формула" r:id="rId9" imgW="215640" imgH="393480" progId="Equation.3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4286248" y="2500306"/>
          <a:ext cx="387350" cy="706437"/>
        </p:xfrm>
        <a:graphic>
          <a:graphicData uri="http://schemas.openxmlformats.org/presentationml/2006/ole">
            <p:oleObj spid="_x0000_s7176" name="Формула" r:id="rId10" imgW="215640" imgH="39348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5500694" y="2500306"/>
          <a:ext cx="387350" cy="706438"/>
        </p:xfrm>
        <a:graphic>
          <a:graphicData uri="http://schemas.openxmlformats.org/presentationml/2006/ole">
            <p:oleObj spid="_x0000_s7178" name="Формула" r:id="rId11" imgW="21564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decel="100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decel="100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decel="1000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decel="100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decel="100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Шаблон 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10</Template>
  <TotalTime>173</TotalTime>
  <Words>267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Шаблон 10</vt:lpstr>
      <vt:lpstr>Формула</vt:lpstr>
      <vt:lpstr>Тема урока: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WORK</dc:creator>
  <cp:lastModifiedBy>revaz</cp:lastModifiedBy>
  <cp:revision>21</cp:revision>
  <dcterms:created xsi:type="dcterms:W3CDTF">2012-03-27T18:31:17Z</dcterms:created>
  <dcterms:modified xsi:type="dcterms:W3CDTF">2013-04-20T15:44:11Z</dcterms:modified>
</cp:coreProperties>
</file>