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83" r:id="rId2"/>
    <p:sldId id="317" r:id="rId3"/>
    <p:sldId id="316" r:id="rId4"/>
    <p:sldId id="311" r:id="rId5"/>
    <p:sldId id="305" r:id="rId6"/>
    <p:sldId id="284" r:id="rId7"/>
    <p:sldId id="307" r:id="rId8"/>
    <p:sldId id="286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18" r:id="rId17"/>
    <p:sldId id="328" r:id="rId18"/>
    <p:sldId id="329" r:id="rId19"/>
    <p:sldId id="312" r:id="rId20"/>
    <p:sldId id="32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00"/>
    <a:srgbClr val="003366"/>
    <a:srgbClr val="9933FF"/>
    <a:srgbClr val="9900CC"/>
    <a:srgbClr val="0033CC"/>
    <a:srgbClr val="009900"/>
    <a:srgbClr val="90C8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8" autoAdjust="0"/>
    <p:restoredTop sz="94590" autoAdjust="0"/>
  </p:normalViewPr>
  <p:slideViewPr>
    <p:cSldViewPr>
      <p:cViewPr>
        <p:scale>
          <a:sx n="66" d="100"/>
          <a:sy n="66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3AFEB5-04FB-487D-A5A8-44E57102696D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1B0EBE-3FA9-4CB9-81FC-2D2600E36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5D6936-5770-40AB-9729-9D3BFF194AFD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561233-B02C-4712-8E3F-DE71DE913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012F7-E375-4E46-A793-59DB4B48C96B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28414-F3F9-436B-8BC5-7C296A3C9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A894-567C-48A3-8CF3-9841E397A920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715A-0AD3-43AF-A029-58401F0A4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FE3C-54CA-42A8-82EF-740F243ED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1B1AC-6C0A-4354-AB80-7D571F563703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7C97-347E-4BE0-B659-2490BA73C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2BE623-1D7B-43D1-B2AB-220F8F0C0F00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59D963-DDC5-4747-BCFB-9EC73198E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FFA0F-20EA-4794-A80C-3654CB8D5FFC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18E08-7DCD-4AC0-9120-DC38D1EA5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42E1-7928-40B5-A60A-81CFABC35199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740FB-83FA-40B1-9FDE-C0A4F5372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0C575-AAD4-4F55-9730-A10C7B9325E9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A66C-5370-4F20-B390-A57D83EDA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2F7A89-A825-4E09-854B-F903E6BA1887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8CE251-B396-4FB0-B931-17DAE8287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4CE8-337F-440C-9AE8-A5ADF293CC66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09484-3753-4657-A7D2-E39198AA0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E069BE-7EE9-4F5C-AEEF-64C6ADDFA690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D283B8-3368-486A-B55A-2EBB9F6D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CC3FDF-B7D4-411E-AB5C-4F013B1C88F3}" type="datetimeFigureOut">
              <a:rPr lang="ru-RU"/>
              <a:pPr>
                <a:defRPr/>
              </a:pPr>
              <a:t>20.04.2013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FF64390-9AE1-4162-82C9-6F488CF74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294" r:id="rId2"/>
    <p:sldLayoutId id="2147484302" r:id="rId3"/>
    <p:sldLayoutId id="2147484295" r:id="rId4"/>
    <p:sldLayoutId id="2147484296" r:id="rId5"/>
    <p:sldLayoutId id="2147484297" r:id="rId6"/>
    <p:sldLayoutId id="2147484303" r:id="rId7"/>
    <p:sldLayoutId id="2147484298" r:id="rId8"/>
    <p:sldLayoutId id="2147484304" r:id="rId9"/>
    <p:sldLayoutId id="2147484299" r:id="rId10"/>
    <p:sldLayoutId id="2147484300" r:id="rId11"/>
    <p:sldLayoutId id="2147484305" r:id="rId12"/>
  </p:sldLayoutIdLst>
  <p:transition spd="med" advClick="0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hyperlink" Target="http://www.scorcher.ru/art/chemistry/chemistry_cristalls/gips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1563" y="1643063"/>
            <a:ext cx="6786562" cy="121443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Давно доказано, что нет существ на свете </a:t>
            </a:r>
            <a:br>
              <a:rPr lang="ru-RU" sz="3600" b="1" dirty="0" smtClean="0"/>
            </a:br>
            <a:r>
              <a:rPr lang="ru-RU" sz="3600" b="1" dirty="0" smtClean="0"/>
              <a:t>Умней и любознательней, чем дети: </a:t>
            </a:r>
            <a:br>
              <a:rPr lang="ru-RU" sz="3600" b="1" dirty="0" smtClean="0"/>
            </a:br>
            <a:r>
              <a:rPr lang="ru-RU" sz="3600" b="1" dirty="0" smtClean="0"/>
              <a:t>Всё неизвестное в природе их манит, </a:t>
            </a:r>
            <a:br>
              <a:rPr lang="ru-RU" sz="3600" b="1" dirty="0" smtClean="0"/>
            </a:br>
            <a:r>
              <a:rPr lang="ru-RU" sz="3600" b="1" dirty="0" smtClean="0"/>
              <a:t>Притягивает, будто бы магнит.</a:t>
            </a: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1403350" y="1341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7432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2600" dirty="0">
              <a:solidFill>
                <a:schemeClr val="tx2">
                  <a:shade val="30000"/>
                  <a:satMod val="1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172" name="Picture 12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38" y="500063"/>
            <a:ext cx="1003300" cy="15843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73" name="Picture 17" descr="people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25" y="4211638"/>
            <a:ext cx="2235200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7" descr="people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29563" y="5572125"/>
            <a:ext cx="102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ocuments and Settings\Общий пользователь\Рабочий стол\Не трогать Шакова ;-)))))\Фото химического сада\Картинки\Рост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357188"/>
            <a:ext cx="70231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57250" y="5786438"/>
            <a:ext cx="7229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Через 1 мин после начала опыта </a:t>
            </a:r>
          </a:p>
        </p:txBody>
      </p:sp>
      <p:pic>
        <p:nvPicPr>
          <p:cNvPr id="16388" name="Picture 5" descr="MCj0438000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954274">
            <a:off x="7251700" y="5024438"/>
            <a:ext cx="14668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2714625" y="6357938"/>
            <a:ext cx="5929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Фото Эшмакова  Р., ученика 7 класса лицея № 41 г.Ижевска . 2012 г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86000" y="5572125"/>
            <a:ext cx="58578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Прошло 2 мин от начала опыта </a:t>
            </a:r>
          </a:p>
        </p:txBody>
      </p:sp>
      <p:pic>
        <p:nvPicPr>
          <p:cNvPr id="17411" name="Picture 2" descr="D:\Documents and Settings\Общий пользователь\Рабочий стол\Не трогать Шакова ;-)))))\Фото химического сада\Картинки\Рост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285750"/>
            <a:ext cx="70231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MCj0438000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461059" flipH="1">
            <a:off x="993775" y="4922838"/>
            <a:ext cx="14557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3000375" y="6215063"/>
            <a:ext cx="585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Фото Эшмакова  Р., ученика 7 класса лицея № 41 г.Ижевска . 2012 г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14500" y="5786438"/>
            <a:ext cx="7229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Прошло 3 мин от начала опыта </a:t>
            </a:r>
          </a:p>
        </p:txBody>
      </p:sp>
      <p:pic>
        <p:nvPicPr>
          <p:cNvPr id="18435" name="Picture 2" descr="D:\Documents and Settings\Общий пользователь\Рабочий стол\Не трогать Шакова ;-)))))\Фото химического сада\Картинки\Рост\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357188"/>
            <a:ext cx="70231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2446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4929188"/>
            <a:ext cx="1363662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3143250" y="6357938"/>
            <a:ext cx="5786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Фото Эшмакова  Р., ученика 7 класса лицея № 41 г.Ижевска . 2012 г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85938" y="5786438"/>
            <a:ext cx="68722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800" dirty="0">
                <a:latin typeface="Arial" pitchFamily="34" charset="0"/>
                <a:ea typeface="+mj-ea"/>
                <a:cs typeface="Arial" pitchFamily="34" charset="0"/>
              </a:rPr>
              <a:t>прошло 6 мин от начала опыта </a:t>
            </a:r>
          </a:p>
        </p:txBody>
      </p:sp>
      <p:pic>
        <p:nvPicPr>
          <p:cNvPr id="19459" name="Picture 2" descr="D:\Documents and Settings\Общий пользователь\Рабочий стол\Не трогать Шакова ;-)))))\Фото химического сада\Картинки\Рост\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214313"/>
            <a:ext cx="4052888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7" descr="MCj0424470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21378">
            <a:off x="1084263" y="4689475"/>
            <a:ext cx="161131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000375" y="6357938"/>
            <a:ext cx="5929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Фото Эшмакова  Р., ученика 7 класса лицея № 41 г.Ижевска . 2012 г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cuments and Settings\Общий пользователь\Рабочий стол\Не трогать Шакова ;-)))))\Фото химического сада\Картинки\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214313"/>
            <a:ext cx="4214813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7" descr="MCj0428071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4643438"/>
            <a:ext cx="192881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214813" y="785813"/>
            <a:ext cx="45720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/>
              <a:t>через  25 минут после  начала опыта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357188"/>
            <a:ext cx="2357437" cy="3143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285750"/>
            <a:ext cx="2754312" cy="35004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email"/>
          <a:srcRect l="12424" r="13033"/>
          <a:stretch>
            <a:fillRect/>
          </a:stretch>
        </p:blipFill>
        <p:spPr bwMode="auto">
          <a:xfrm>
            <a:off x="2571750" y="3500438"/>
            <a:ext cx="2143125" cy="30718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75" y="3611563"/>
            <a:ext cx="2432050" cy="29606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10" name="Picture 204" descr="j04344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49767">
            <a:off x="3703638" y="1138238"/>
            <a:ext cx="14287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j0440428[1]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88" y="4929188"/>
            <a:ext cx="13843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214438" y="357188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Monotype Corsiva" pitchFamily="66" charset="0"/>
              </a:rPr>
              <a:t>Кристаллы, кристаллы, соцветья </a:t>
            </a:r>
            <a:br>
              <a:rPr lang="ru-RU" sz="2400" i="1">
                <a:latin typeface="Monotype Corsiva" pitchFamily="66" charset="0"/>
              </a:rPr>
            </a:br>
            <a:r>
              <a:rPr lang="ru-RU" sz="2400" i="1">
                <a:latin typeface="Monotype Corsiva" pitchFamily="66" charset="0"/>
              </a:rPr>
              <a:t>во мглу погруженной земли. </a:t>
            </a:r>
            <a:br>
              <a:rPr lang="ru-RU" sz="2400" i="1">
                <a:latin typeface="Monotype Corsiva" pitchFamily="66" charset="0"/>
              </a:rPr>
            </a:br>
            <a:r>
              <a:rPr lang="ru-RU" sz="2400" i="1">
                <a:latin typeface="Monotype Corsiva" pitchFamily="66" charset="0"/>
              </a:rPr>
              <a:t>Когда расцвели вы, на свете</a:t>
            </a:r>
            <a:br>
              <a:rPr lang="ru-RU" sz="2400" i="1">
                <a:latin typeface="Monotype Corsiva" pitchFamily="66" charset="0"/>
              </a:rPr>
            </a:br>
            <a:r>
              <a:rPr lang="ru-RU" sz="2400" i="1">
                <a:latin typeface="Monotype Corsiva" pitchFamily="66" charset="0"/>
              </a:rPr>
              <a:t>другие цветы не цвели. </a:t>
            </a:r>
            <a:br>
              <a:rPr lang="ru-RU" sz="2400" i="1">
                <a:latin typeface="Monotype Corsiva" pitchFamily="66" charset="0"/>
              </a:rPr>
            </a:br>
            <a:r>
              <a:rPr lang="ru-RU" sz="2400" i="1">
                <a:latin typeface="Monotype Corsiva" pitchFamily="66" charset="0"/>
              </a:rPr>
              <a:t>Нацежен был мало-помалу</a:t>
            </a:r>
            <a:br>
              <a:rPr lang="ru-RU" sz="2400" i="1">
                <a:latin typeface="Monotype Corsiva" pitchFamily="66" charset="0"/>
              </a:rPr>
            </a:br>
            <a:r>
              <a:rPr lang="ru-RU" sz="2400" i="1">
                <a:latin typeface="Monotype Corsiva" pitchFamily="66" charset="0"/>
              </a:rPr>
              <a:t>из мрака лучистый хрусталь, </a:t>
            </a:r>
            <a:br>
              <a:rPr lang="ru-RU" sz="2400" i="1">
                <a:latin typeface="Monotype Corsiva" pitchFamily="66" charset="0"/>
              </a:rPr>
            </a:br>
            <a:r>
              <a:rPr lang="ru-RU" sz="2400" i="1">
                <a:latin typeface="Monotype Corsiva" pitchFamily="66" charset="0"/>
              </a:rPr>
              <a:t>чтоб стало под силу кристаллу</a:t>
            </a:r>
            <a:br>
              <a:rPr lang="ru-RU" sz="2400" i="1">
                <a:latin typeface="Monotype Corsiva" pitchFamily="66" charset="0"/>
              </a:rPr>
            </a:br>
            <a:r>
              <a:rPr lang="ru-RU" sz="2400" i="1">
                <a:latin typeface="Monotype Corsiva" pitchFamily="66" charset="0"/>
              </a:rPr>
              <a:t>вместить невместимую даль.</a:t>
            </a:r>
            <a:br>
              <a:rPr lang="ru-RU" sz="2400" i="1">
                <a:latin typeface="Monotype Corsiva" pitchFamily="66" charset="0"/>
              </a:rPr>
            </a:br>
            <a:r>
              <a:rPr lang="ru-RU" sz="2400" i="1">
                <a:latin typeface="Monotype Corsiva" pitchFamily="66" charset="0"/>
              </a:rPr>
              <a:t>Тускла на свету, но как факел </a:t>
            </a:r>
            <a:br>
              <a:rPr lang="ru-RU" sz="2400" i="1">
                <a:latin typeface="Monotype Corsiva" pitchFamily="66" charset="0"/>
              </a:rPr>
            </a:br>
            <a:r>
              <a:rPr lang="ru-RU" sz="2400" i="1">
                <a:latin typeface="Monotype Corsiva" pitchFamily="66" charset="0"/>
              </a:rPr>
              <a:t>кристалла живая свеча </a:t>
            </a:r>
            <a:br>
              <a:rPr lang="ru-RU" sz="2400" i="1">
                <a:latin typeface="Monotype Corsiva" pitchFamily="66" charset="0"/>
              </a:rPr>
            </a:br>
            <a:r>
              <a:rPr lang="ru-RU" sz="2400" i="1">
                <a:latin typeface="Monotype Corsiva" pitchFamily="66" charset="0"/>
              </a:rPr>
              <a:t>пылает во мраке... Во мраке – </a:t>
            </a:r>
            <a:br>
              <a:rPr lang="ru-RU" sz="2400" i="1">
                <a:latin typeface="Monotype Corsiva" pitchFamily="66" charset="0"/>
              </a:rPr>
            </a:br>
            <a:r>
              <a:rPr lang="ru-RU" sz="2400" i="1">
                <a:latin typeface="Monotype Corsiva" pitchFamily="66" charset="0"/>
              </a:rPr>
              <a:t>начало любого луча.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solidFill>
            <a:srgbClr val="FEEAD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  <a:p>
            <a:pPr eaLnBrk="0" hangingPunct="0"/>
            <a:endParaRPr lang="ru-RU"/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500188" y="5143500"/>
            <a:ext cx="307181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i="1">
                <a:solidFill>
                  <a:srgbClr val="2F7691"/>
                </a:solidFill>
                <a:latin typeface="Monotype Corsiva" pitchFamily="66" charset="0"/>
              </a:rPr>
              <a:t>Мигель </a:t>
            </a:r>
            <a:r>
              <a:rPr lang="ru-RU" sz="2800" i="1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800" b="1" i="1">
                <a:solidFill>
                  <a:srgbClr val="2F7691"/>
                </a:solidFill>
                <a:latin typeface="Monotype Corsiva" pitchFamily="66" charset="0"/>
              </a:rPr>
              <a:t>де</a:t>
            </a:r>
            <a:r>
              <a:rPr lang="ru-RU" sz="2800" i="1">
                <a:solidFill>
                  <a:srgbClr val="000000"/>
                </a:solidFill>
                <a:latin typeface="Monotype Corsiva" pitchFamily="66" charset="0"/>
              </a:rPr>
              <a:t> </a:t>
            </a:r>
            <a:r>
              <a:rPr lang="ru-RU" sz="2800" b="1" i="1">
                <a:solidFill>
                  <a:srgbClr val="2F7691"/>
                </a:solidFill>
                <a:latin typeface="Monotype Corsiva" pitchFamily="66" charset="0"/>
              </a:rPr>
              <a:t>Унамуно , </a:t>
            </a:r>
            <a:r>
              <a:rPr lang="ru-RU" sz="2000" b="1" i="1">
                <a:solidFill>
                  <a:srgbClr val="2F7691"/>
                </a:solidFill>
                <a:latin typeface="Monotype Corsiva" pitchFamily="66" charset="0"/>
              </a:rPr>
              <a:t>испанский писатель, философ   </a:t>
            </a:r>
          </a:p>
          <a:p>
            <a:pPr eaLnBrk="0" hangingPunct="0"/>
            <a:r>
              <a:rPr lang="ru-RU" sz="2000" b="1" i="1">
                <a:solidFill>
                  <a:srgbClr val="2F7691"/>
                </a:solidFill>
                <a:latin typeface="Monotype Corsiva" pitchFamily="66" charset="0"/>
              </a:rPr>
              <a:t>(конец </a:t>
            </a:r>
            <a:r>
              <a:rPr lang="en-US" sz="2000" b="1" i="1">
                <a:solidFill>
                  <a:srgbClr val="2F7691"/>
                </a:solidFill>
                <a:latin typeface="Monotype Corsiva" pitchFamily="66" charset="0"/>
              </a:rPr>
              <a:t>XIX </a:t>
            </a:r>
            <a:r>
              <a:rPr lang="ru-RU" sz="2000" b="1" i="1">
                <a:solidFill>
                  <a:srgbClr val="2F7691"/>
                </a:solidFill>
                <a:latin typeface="Monotype Corsiva" pitchFamily="66" charset="0"/>
              </a:rPr>
              <a:t>века)</a:t>
            </a:r>
            <a:endParaRPr lang="ru-RU" sz="2000" i="1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22533" name="Picture 3" descr="http://900igr.net/datai/morskie-zhiteli/Morskie-obitateli-3.files/0005-007-Korall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785813"/>
            <a:ext cx="33353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http://www.igrushka24.ru/images/002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3643313"/>
            <a:ext cx="38036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143000" y="642938"/>
            <a:ext cx="74295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sz="2800"/>
              <a:t>«От нас природа тайн своих не прячет, но учит быть внимательнее к ней»</a:t>
            </a:r>
          </a:p>
          <a:p>
            <a:pPr algn="r"/>
            <a:r>
              <a:rPr lang="ru-RU" sz="2800"/>
              <a:t> </a:t>
            </a:r>
            <a:r>
              <a:rPr lang="ru-RU" sz="2400"/>
              <a:t>(Н. Рысненков).</a:t>
            </a:r>
            <a:r>
              <a:rPr lang="ru-RU"/>
              <a:t/>
            </a:r>
            <a:br>
              <a:rPr lang="ru-RU"/>
            </a:br>
            <a:endParaRPr lang="ru-RU"/>
          </a:p>
          <a:p>
            <a:pPr algn="r"/>
            <a:endParaRPr lang="ru-RU"/>
          </a:p>
          <a:p>
            <a:pPr algn="r"/>
            <a:endParaRPr lang="ru-RU"/>
          </a:p>
          <a:p>
            <a:pPr algn="r"/>
            <a:endParaRPr lang="ru-RU"/>
          </a:p>
          <a:p>
            <a:pPr algn="r"/>
            <a:endParaRPr lang="ru-RU"/>
          </a:p>
          <a:p>
            <a:r>
              <a:rPr lang="ru-RU" sz="2800">
                <a:solidFill>
                  <a:srgbClr val="C00000"/>
                </a:solidFill>
              </a:rPr>
              <a:t>Народная мудрость гласит</a:t>
            </a:r>
            <a:r>
              <a:rPr lang="ru-RU"/>
              <a:t>:</a:t>
            </a:r>
            <a:br>
              <a:rPr lang="ru-RU"/>
            </a:br>
            <a:endParaRPr lang="ru-RU"/>
          </a:p>
          <a:p>
            <a:r>
              <a:rPr lang="ru-RU" sz="2800">
                <a:solidFill>
                  <a:srgbClr val="003366"/>
                </a:solidFill>
              </a:rPr>
              <a:t>Скажи мне, и я забуду,</a:t>
            </a:r>
            <a:br>
              <a:rPr lang="ru-RU" sz="2800">
                <a:solidFill>
                  <a:srgbClr val="003366"/>
                </a:solidFill>
              </a:rPr>
            </a:br>
            <a:r>
              <a:rPr lang="ru-RU" sz="2800">
                <a:solidFill>
                  <a:srgbClr val="003366"/>
                </a:solidFill>
              </a:rPr>
              <a:t>Покажи мне, и я запомню,</a:t>
            </a:r>
            <a:br>
              <a:rPr lang="ru-RU" sz="2800">
                <a:solidFill>
                  <a:srgbClr val="003366"/>
                </a:solidFill>
              </a:rPr>
            </a:br>
            <a:r>
              <a:rPr lang="ru-RU" sz="2800">
                <a:solidFill>
                  <a:srgbClr val="003366"/>
                </a:solidFill>
              </a:rPr>
              <a:t>Дай мне сделать самому, и я пойму!</a:t>
            </a:r>
          </a:p>
          <a:p>
            <a:endParaRPr lang="ru-RU"/>
          </a:p>
        </p:txBody>
      </p:sp>
      <p:pic>
        <p:nvPicPr>
          <p:cNvPr id="23555" name="Picture 7" descr="MCj0428071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3429000"/>
            <a:ext cx="1928812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04" descr="j04344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49767">
            <a:off x="3203575" y="1995488"/>
            <a:ext cx="14287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428625"/>
            <a:ext cx="782796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4143375"/>
            <a:ext cx="7715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015"/>
          <p:cNvPicPr>
            <a:picLocks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214950"/>
            <a:ext cx="86946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300" dirty="0">
                <a:ln w="3810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Дальнейших успехов!</a:t>
            </a: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pic>
        <p:nvPicPr>
          <p:cNvPr id="25604" name="Picture 17" descr="MCj0424470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21378">
            <a:off x="7085013" y="3903663"/>
            <a:ext cx="161131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88" y="1143000"/>
            <a:ext cx="7072312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«Волшебный сад»</a:t>
            </a:r>
            <a:endParaRPr lang="ru-RU" sz="8800" dirty="0"/>
          </a:p>
        </p:txBody>
      </p:sp>
      <p:pic>
        <p:nvPicPr>
          <p:cNvPr id="8195" name="Picture 9" descr="j04343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811083">
            <a:off x="1822450" y="3081338"/>
            <a:ext cx="150018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04" descr="j04344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49767">
            <a:off x="6489700" y="3067050"/>
            <a:ext cx="14287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000500" y="5072063"/>
            <a:ext cx="464343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МБОУ Лицей № 41 г.Ижевска</a:t>
            </a:r>
          </a:p>
          <a:p>
            <a:pPr algn="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Феклисова Ольга Витальевна, </a:t>
            </a:r>
          </a:p>
          <a:p>
            <a:pPr algn="r" eaLnBrk="0" hangingPunct="0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учитель химии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1400" i="1">
                <a:cs typeface="Times New Roman" pitchFamily="18" charset="0"/>
              </a:rPr>
              <a:t>Идентификатор 232-394-753</a:t>
            </a:r>
            <a:endParaRPr lang="ru-RU" sz="1400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2143125" y="357188"/>
            <a:ext cx="6000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Презентация к внеклассному практическому занятию для учеников 4-7 классов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857375" y="928688"/>
            <a:ext cx="65008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Bookman Old Style" pitchFamily="18" charset="0"/>
              </a:rPr>
              <a:t>«Какое наслаждение вопрошать  природу, пытать ее. Какой рой вопросов, мыслей, соображений! Сколько причин для удивления, сколько ощущений приятного при попытке обнять своим умом, воспроизвести в себе ту работу, какая длилась века в бесконечных ее областях» </a:t>
            </a:r>
          </a:p>
          <a:p>
            <a:r>
              <a:rPr lang="ru-RU" sz="2800" i="1">
                <a:latin typeface="Bookman Old Style" pitchFamily="18" charset="0"/>
              </a:rPr>
              <a:t>	В.И.Вернадский</a:t>
            </a:r>
          </a:p>
        </p:txBody>
      </p:sp>
      <p:pic>
        <p:nvPicPr>
          <p:cNvPr id="26627" name="Picture 4" descr="j0440428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25" y="4857750"/>
            <a:ext cx="13843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285750"/>
            <a:ext cx="3214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500" y="3643313"/>
            <a:ext cx="4346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j042446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813" y="5000625"/>
            <a:ext cx="15351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7" descr="C:\Documents and Settings\завучИМ\Рабочий стол\Новая папка\Рисунок1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38" y="571500"/>
            <a:ext cx="3444875" cy="1928813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20596518">
            <a:off x="1134710" y="3950458"/>
            <a:ext cx="224773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933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физика</a:t>
            </a:r>
          </a:p>
        </p:txBody>
      </p:sp>
      <p:sp>
        <p:nvSpPr>
          <p:cNvPr id="9" name="Прямоугольник 8"/>
          <p:cNvSpPr/>
          <p:nvPr/>
        </p:nvSpPr>
        <p:spPr>
          <a:xfrm rot="1364820">
            <a:off x="6067038" y="2937182"/>
            <a:ext cx="242688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химия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 txBox="1">
            <a:spLocks/>
          </p:cNvSpPr>
          <p:nvPr/>
        </p:nvSpPr>
        <p:spPr bwMode="auto">
          <a:xfrm>
            <a:off x="1403350" y="1341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7432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ru-RU" sz="2600" dirty="0">
              <a:solidFill>
                <a:schemeClr val="tx2">
                  <a:shade val="30000"/>
                  <a:satMod val="1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43" name="Picture 4" descr="http://vse-znat.ru/images/stories/Hohty_znat/as_do/nan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4143375"/>
            <a:ext cx="24907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http://www.nanonewsnet.ru/files/users/u2999/Part-6/f0050788-medical_nanoparticles_conceptual_image-sp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50" y="4714875"/>
            <a:ext cx="2928938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643313" y="4071938"/>
            <a:ext cx="2290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Нанообъекты</a:t>
            </a:r>
          </a:p>
        </p:txBody>
      </p:sp>
      <p:pic>
        <p:nvPicPr>
          <p:cNvPr id="10246" name="Picture 2" descr="http://www.chronoton.ru/sites/default/files/imagecache/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4143375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Прямоугольник 10"/>
          <p:cNvSpPr>
            <a:spLocks noChangeArrowheads="1"/>
          </p:cNvSpPr>
          <p:nvPr/>
        </p:nvSpPr>
        <p:spPr bwMode="auto">
          <a:xfrm>
            <a:off x="5500688" y="1285875"/>
            <a:ext cx="2449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Сканирующий </a:t>
            </a:r>
          </a:p>
          <a:p>
            <a:r>
              <a:rPr lang="ru-RU" sz="2400" b="1"/>
              <a:t>туннельный </a:t>
            </a:r>
          </a:p>
          <a:p>
            <a:r>
              <a:rPr lang="ru-RU" sz="2400" b="1"/>
              <a:t>микроскоп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214290"/>
            <a:ext cx="590277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 err="1">
                <a:ln w="11430">
                  <a:solidFill>
                    <a:srgbClr val="9900CC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Нанотехнологии</a:t>
            </a:r>
            <a:endParaRPr lang="ru-RU" sz="4800" b="1" spc="50" dirty="0">
              <a:ln w="11430">
                <a:solidFill>
                  <a:srgbClr val="9900CC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25" y="1000125"/>
            <a:ext cx="3929063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5" descr="j043779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188" y="2286000"/>
            <a:ext cx="1547812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images.nationalgeographic.com/wpf/media-live/photos/000/094/cache/dendrite-snowflake_9425_600x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813" y="357188"/>
            <a:ext cx="2381250" cy="17859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97338" y="2349500"/>
            <a:ext cx="2760662" cy="20796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8" name="Picture 9" descr="http://pics.livejournal.com/0_silveria/pic/0006hf1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88" y="3929063"/>
            <a:ext cx="1643062" cy="2498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69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25" y="214313"/>
            <a:ext cx="3924300" cy="25003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70" name="Picture 14" descr="http://t1.gstatic.com/images?q=tbn:ANd9GcTf5jlJrP8m2zTIeZOXvsOdHZ2MHlLGVrYbgapkY44LYsaF1tIX0SrXPow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25" y="571500"/>
            <a:ext cx="2357438" cy="17637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71" name="Picture 2" descr="image00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72313" y="2000250"/>
            <a:ext cx="1785937" cy="2738438"/>
          </a:xfrm>
          <a:prstGeom prst="rect">
            <a:avLst/>
          </a:prstGeom>
          <a:noFill/>
          <a:ln w="31750">
            <a:solidFill>
              <a:srgbClr val="1EAD17"/>
            </a:solidFill>
            <a:miter lim="800000"/>
            <a:headEnd/>
            <a:tailEnd/>
          </a:ln>
        </p:spPr>
      </p:pic>
      <p:pic>
        <p:nvPicPr>
          <p:cNvPr id="11272" name="Picture 4" descr="кристалл соли_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750" y="2071688"/>
            <a:ext cx="2363788" cy="22653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73" name="Picture 2" descr="http://fwnews.ru/wp-content/uploads/2010/07/4273fa4a4e6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86375" y="4214813"/>
            <a:ext cx="3214688" cy="24114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74" name="Picture 7" descr="http://www.catalogmineralov.ru/pic/093947270406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625" y="4286250"/>
            <a:ext cx="2357438" cy="23574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9"/>
          <p:cNvSpPr>
            <a:spLocks noChangeArrowheads="1"/>
          </p:cNvSpPr>
          <p:nvPr/>
        </p:nvSpPr>
        <p:spPr bwMode="auto">
          <a:xfrm>
            <a:off x="1928813" y="428625"/>
            <a:ext cx="564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</a:rPr>
              <a:t>Что же такое кристаллы?</a:t>
            </a:r>
          </a:p>
        </p:txBody>
      </p:sp>
      <p:sp>
        <p:nvSpPr>
          <p:cNvPr id="12291" name="Прямоугольник 10"/>
          <p:cNvSpPr>
            <a:spLocks noChangeArrowheads="1"/>
          </p:cNvSpPr>
          <p:nvPr/>
        </p:nvSpPr>
        <p:spPr bwMode="auto">
          <a:xfrm>
            <a:off x="4143375" y="1285875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hangingPunct="0"/>
            <a:r>
              <a:rPr lang="ru-RU" sz="2000" b="1" u="sng"/>
              <a:t>Кристаллы,</a:t>
            </a:r>
            <a:r>
              <a:rPr lang="ru-RU" sz="2000">
                <a:solidFill>
                  <a:srgbClr val="002060"/>
                </a:solidFill>
              </a:rPr>
              <a:t> в переводе с греческого языка,  krystallos - лед, твердые тела, молекулы которых образуют кристаллическую решетку.</a:t>
            </a:r>
          </a:p>
        </p:txBody>
      </p:sp>
      <p:pic>
        <p:nvPicPr>
          <p:cNvPr id="12292" name="Рисунок 205" descr="MH900440_0.t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00012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12"/>
          <p:cNvSpPr>
            <a:spLocks noChangeArrowheads="1"/>
          </p:cNvSpPr>
          <p:nvPr/>
        </p:nvSpPr>
        <p:spPr bwMode="auto">
          <a:xfrm>
            <a:off x="1857375" y="28575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u="sng">
                <a:cs typeface="Times New Roman" pitchFamily="18" charset="0"/>
              </a:rPr>
              <a:t>КРИСТАЛЛЫ</a:t>
            </a:r>
            <a:r>
              <a:rPr lang="ru-RU" sz="2000" b="1">
                <a:cs typeface="Times New Roman" pitchFamily="18" charset="0"/>
              </a:rPr>
              <a:t> </a:t>
            </a:r>
            <a:r>
              <a:rPr lang="ru-RU" sz="2000">
                <a:cs typeface="Times New Roman" pitchFamily="18" charset="0"/>
              </a:rPr>
              <a:t>– </a:t>
            </a:r>
            <a:r>
              <a:rPr lang="ru-RU" sz="2000">
                <a:solidFill>
                  <a:srgbClr val="003366"/>
                </a:solidFill>
                <a:cs typeface="Times New Roman" pitchFamily="18" charset="0"/>
              </a:rPr>
              <a:t>вещества, в которых мельчайшие частицы (атомы или молекулы) «упакованы» в определенном порядке.</a:t>
            </a:r>
            <a:endParaRPr lang="ru-RU" sz="2000">
              <a:solidFill>
                <a:srgbClr val="003366"/>
              </a:solidFill>
            </a:endParaRPr>
          </a:p>
        </p:txBody>
      </p:sp>
      <p:pic>
        <p:nvPicPr>
          <p:cNvPr id="12294" name="Picture 5" descr="MCj0438000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899187">
            <a:off x="6923088" y="4273550"/>
            <a:ext cx="17272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3" descr="http://elementy.ru/images/news/polonium_crystal_alpha_form_3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79525" y="4286250"/>
            <a:ext cx="22367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5" descr="http://labbox.ru/webasyst_setup/published/publicdata/DB36368M/attachments/SC/products_pictures/IMG_9637_en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63" y="4500563"/>
            <a:ext cx="271462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25" y="2000250"/>
            <a:ext cx="7929563" cy="7858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Способы </a:t>
            </a:r>
            <a:b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выращивания кристаллов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Прямоугольник 12"/>
          <p:cNvSpPr>
            <a:spLocks noChangeArrowheads="1"/>
          </p:cNvSpPr>
          <p:nvPr/>
        </p:nvSpPr>
        <p:spPr bwMode="auto">
          <a:xfrm>
            <a:off x="2214563" y="857250"/>
            <a:ext cx="6929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 algn="ctr"/>
            <a:r>
              <a:rPr lang="ru-RU" sz="2400" b="1"/>
              <a:t>А можем ли мы вырастить такую красоту?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285750"/>
            <a:ext cx="15192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4000500" y="3286125"/>
            <a:ext cx="1785938" cy="6461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Из растворов солей</a:t>
            </a:r>
          </a:p>
        </p:txBody>
      </p:sp>
      <p:sp>
        <p:nvSpPr>
          <p:cNvPr id="13318" name="TextBox 14"/>
          <p:cNvSpPr txBox="1">
            <a:spLocks noChangeArrowheads="1"/>
          </p:cNvSpPr>
          <p:nvPr/>
        </p:nvSpPr>
        <p:spPr bwMode="auto">
          <a:xfrm>
            <a:off x="1357313" y="3286125"/>
            <a:ext cx="1765300" cy="3698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Из расплавов</a:t>
            </a:r>
          </a:p>
        </p:txBody>
      </p:sp>
      <p:sp>
        <p:nvSpPr>
          <p:cNvPr id="13319" name="TextBox 16"/>
          <p:cNvSpPr txBox="1">
            <a:spLocks noChangeArrowheads="1"/>
          </p:cNvSpPr>
          <p:nvPr/>
        </p:nvSpPr>
        <p:spPr bwMode="auto">
          <a:xfrm>
            <a:off x="6500813" y="3286125"/>
            <a:ext cx="2236787" cy="3698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Из газовой среды</a:t>
            </a:r>
          </a:p>
        </p:txBody>
      </p:sp>
      <p:pic>
        <p:nvPicPr>
          <p:cNvPr id="13320" name="Picture 6" descr="http://about-crystall.ru/wp-content/uploads/2012/04/kristall-mednogo-kuporos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5" y="4071938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http://www.proza.ru/pics/2008/12/22/1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38" y="3933825"/>
            <a:ext cx="24098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http://i.bigmir.net/img/dnevnik/uploads/cmu_1454/33459/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813" y="3929063"/>
            <a:ext cx="23923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трелка вниз 23"/>
          <p:cNvSpPr/>
          <p:nvPr/>
        </p:nvSpPr>
        <p:spPr>
          <a:xfrm>
            <a:off x="2286000" y="2786063"/>
            <a:ext cx="500063" cy="285750"/>
          </a:xfrm>
          <a:prstGeom prst="downArrow">
            <a:avLst/>
          </a:prstGeom>
          <a:solidFill>
            <a:srgbClr val="0033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572000" y="2857500"/>
            <a:ext cx="500063" cy="285750"/>
          </a:xfrm>
          <a:prstGeom prst="downArrow">
            <a:avLst/>
          </a:prstGeom>
          <a:solidFill>
            <a:srgbClr val="0033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143750" y="2857500"/>
            <a:ext cx="500063" cy="285750"/>
          </a:xfrm>
          <a:prstGeom prst="downArrow">
            <a:avLst/>
          </a:prstGeom>
          <a:solidFill>
            <a:srgbClr val="0033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7"/>
          <p:cNvSpPr>
            <a:spLocks noChangeArrowheads="1"/>
          </p:cNvSpPr>
          <p:nvPr/>
        </p:nvSpPr>
        <p:spPr bwMode="auto">
          <a:xfrm>
            <a:off x="1071563" y="1857375"/>
            <a:ext cx="7643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39" name="Picture 9" descr="j04343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65346">
            <a:off x="1036638" y="93663"/>
            <a:ext cx="150018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2714625" y="357188"/>
            <a:ext cx="6072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33FF"/>
                </a:solidFill>
              </a:rPr>
              <a:t>Инструкция к опыту </a:t>
            </a:r>
          </a:p>
          <a:p>
            <a:pPr algn="ctr"/>
            <a:r>
              <a:rPr lang="ru-RU" sz="2400" b="1">
                <a:solidFill>
                  <a:srgbClr val="9933FF"/>
                </a:solidFill>
              </a:rPr>
              <a:t>«Волшебный сад»</a:t>
            </a:r>
            <a:endParaRPr lang="ru-RU" sz="2400">
              <a:solidFill>
                <a:srgbClr val="9933FF"/>
              </a:solidFill>
            </a:endParaRPr>
          </a:p>
          <a:p>
            <a:r>
              <a:rPr lang="ru-RU"/>
              <a:t>Опыт проводят три экспериментатора. Каждый работает с одной из выданных солей металлов.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143000" y="1928813"/>
            <a:ext cx="75723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/>
              <a:t>  В стаканчик с раствором 6 %-го раствора конторского клея (жидкого стекла) по команде «хранителя времени» высыпать навеску соли. Каждую соль – в отдельный стаканчик.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 Через минуту (по команде «хранителя времени») измерить линейкой высоту выросших «деревьев» (в мм)  по наиболее высокому «дереву». «Хранитель времени» записывает результаты замеров в таблицу № 1. 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 Измерения проводить через каждую минуту по команде «хранителя времени».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 Время проведения опыта 7-8 минут.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 По окончании опыта поставить стаканчики с выросшим «Садом» в специальный ящичек.</a:t>
            </a:r>
          </a:p>
          <a:p>
            <a:pPr>
              <a:buFont typeface="Wingdings" pitchFamily="2" charset="2"/>
              <a:buChar char="Ø"/>
            </a:pPr>
            <a:r>
              <a:rPr lang="ru-RU" sz="2000"/>
              <a:t>   Результаты опыта представить в виде диаграммы.  Проанализировать и сделать выводы.</a:t>
            </a:r>
          </a:p>
          <a:p>
            <a:endParaRPr lang="ru-RU" sz="2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 and Settings\Общий пользователь\Рабочий стол\Не трогать Шакова ;-)))))\Фото химического сада\Картинки\Рост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357188"/>
            <a:ext cx="700087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57438" y="5643563"/>
            <a:ext cx="5729287" cy="5715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Прошло 30 сек от начала опыта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5" descr="j043779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4786313"/>
            <a:ext cx="154781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071813" y="6286500"/>
            <a:ext cx="5786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Фото Эшмакова  Р., ученика 7 класса лицея № 41 г.Ижевска . 2012 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4625" y="642938"/>
            <a:ext cx="4357688" cy="646112"/>
          </a:xfrm>
          <a:prstGeom prst="rect">
            <a:avLst/>
          </a:prstGeom>
          <a:solidFill>
            <a:srgbClr val="FFCC99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Рост кристалла из солей кобальта в растворе силикатного клея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438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Corbel</vt:lpstr>
      <vt:lpstr>Wingdings 2</vt:lpstr>
      <vt:lpstr>Verdana</vt:lpstr>
      <vt:lpstr>Calibri</vt:lpstr>
      <vt:lpstr>Gill Sans MT</vt:lpstr>
      <vt:lpstr>Wingdings</vt:lpstr>
      <vt:lpstr>Monotype Corsiva</vt:lpstr>
      <vt:lpstr>Times New Roman</vt:lpstr>
      <vt:lpstr>Bookman Old Style</vt:lpstr>
      <vt:lpstr>Солнцестояние</vt:lpstr>
      <vt:lpstr>  Давно доказано, что нет существ на свете  Умней и любознательней, чем дети:  Всё неизвестное в природе их манит,  Притягивает, будто бы магнит.</vt:lpstr>
      <vt:lpstr>Слайд 2</vt:lpstr>
      <vt:lpstr>Слайд 3</vt:lpstr>
      <vt:lpstr>Слайд 4</vt:lpstr>
      <vt:lpstr>Слайд 5</vt:lpstr>
      <vt:lpstr>Слайд 6</vt:lpstr>
      <vt:lpstr> Способы  выращивания кристаллов</vt:lpstr>
      <vt:lpstr>Слайд 8</vt:lpstr>
      <vt:lpstr>Прошло 30 сек от начала опыта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revaz</cp:lastModifiedBy>
  <cp:revision>137</cp:revision>
  <dcterms:created xsi:type="dcterms:W3CDTF">2012-01-14T19:43:40Z</dcterms:created>
  <dcterms:modified xsi:type="dcterms:W3CDTF">2013-04-20T15:40:53Z</dcterms:modified>
</cp:coreProperties>
</file>