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4" autoAdjust="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AE8DFC-952B-4C2C-88DF-854E2225C96F}" type="datetimeFigureOut">
              <a:rPr lang="ru-RU" smtClean="0"/>
              <a:t>02.12.2012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AE8DFC-952B-4C2C-88DF-854E2225C96F}" type="datetimeFigureOut">
              <a:rPr lang="ru-RU" smtClean="0"/>
              <a:t>02.12.2012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AE8DFC-952B-4C2C-88DF-854E2225C96F}" type="datetimeFigureOut">
              <a:rPr lang="ru-RU" smtClean="0"/>
              <a:t>02.12.2012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AE8DFC-952B-4C2C-88DF-854E2225C96F}" type="datetimeFigureOut">
              <a:rPr lang="ru-RU" smtClean="0"/>
              <a:t>02.12.2012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AE8DFC-952B-4C2C-88DF-854E2225C96F}" type="datetimeFigureOut">
              <a:rPr lang="ru-RU" smtClean="0"/>
              <a:t>02.12.2012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AE8DFC-952B-4C2C-88DF-854E2225C96F}" type="datetimeFigureOut">
              <a:rPr lang="ru-RU" smtClean="0"/>
              <a:t>02.12.2012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8071-A8F1-40AD-8B7A-F95B000859F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E8DFC-952B-4C2C-88DF-854E2225C96F}" type="datetimeFigureOut">
              <a:rPr lang="ru-RU" smtClean="0"/>
              <a:t>02.12.2012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C8071-A8F1-40AD-8B7A-F95B000859F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429000"/>
            <a:ext cx="7272808" cy="1470025"/>
          </a:xfrm>
        </p:spPr>
        <p:txBody>
          <a:bodyPr>
            <a:noAutofit/>
          </a:bodyPr>
          <a:lstStyle/>
          <a:p>
            <a:r>
              <a:rPr lang="ru-RU" sz="4800" b="1" i="1" dirty="0" smtClean="0">
                <a:solidFill>
                  <a:srgbClr val="003399"/>
                </a:solidFill>
                <a:latin typeface="Gabriola" pitchFamily="82" charset="0"/>
                <a:cs typeface="Estrangelo Edessa" pitchFamily="66"/>
              </a:rPr>
              <a:t>А. Платонов « Еще мама».</a:t>
            </a:r>
            <a:endParaRPr lang="ru-RU" sz="4800" b="1" i="1" dirty="0">
              <a:solidFill>
                <a:srgbClr val="003399"/>
              </a:solidFill>
              <a:latin typeface="Gabriola" pitchFamily="82" charset="0"/>
              <a:cs typeface="Estrangelo Edessa" pitchFamily="66"/>
            </a:endParaRPr>
          </a:p>
        </p:txBody>
      </p:sp>
      <p:sp>
        <p:nvSpPr>
          <p:cNvPr id="3" name="Подзаголовок 2"/>
          <p:cNvSpPr>
            <a:spLocks noGrp="1"/>
          </p:cNvSpPr>
          <p:nvPr>
            <p:ph type="subTitle" idx="1"/>
          </p:nvPr>
        </p:nvSpPr>
        <p:spPr>
          <a:xfrm>
            <a:off x="467544" y="4941168"/>
            <a:ext cx="7664896" cy="1752600"/>
          </a:xfrm>
        </p:spPr>
        <p:txBody>
          <a:bodyPr>
            <a:normAutofit/>
          </a:bodyPr>
          <a:lstStyle/>
          <a:p>
            <a:r>
              <a:rPr lang="ru-RU" dirty="0" smtClean="0">
                <a:solidFill>
                  <a:srgbClr val="0070C0"/>
                </a:solidFill>
                <a:latin typeface="Gabriola" pitchFamily="82" charset="0"/>
              </a:rPr>
              <a:t>Учитель: Сулейманова </a:t>
            </a:r>
            <a:r>
              <a:rPr lang="ru-RU" dirty="0" err="1" smtClean="0">
                <a:solidFill>
                  <a:srgbClr val="0070C0"/>
                </a:solidFill>
                <a:latin typeface="Gabriola" pitchFamily="82" charset="0"/>
              </a:rPr>
              <a:t>Альфия</a:t>
            </a:r>
            <a:r>
              <a:rPr lang="ru-RU" dirty="0" smtClean="0">
                <a:solidFill>
                  <a:srgbClr val="0070C0"/>
                </a:solidFill>
                <a:latin typeface="Gabriola" pitchFamily="82" charset="0"/>
              </a:rPr>
              <a:t> </a:t>
            </a:r>
            <a:r>
              <a:rPr lang="ru-RU" dirty="0" err="1" smtClean="0">
                <a:solidFill>
                  <a:srgbClr val="0070C0"/>
                </a:solidFill>
                <a:latin typeface="Gabriola" pitchFamily="82" charset="0"/>
              </a:rPr>
              <a:t>Бариевна</a:t>
            </a:r>
            <a:endParaRPr lang="ru-RU" dirty="0" smtClean="0">
              <a:solidFill>
                <a:srgbClr val="0070C0"/>
              </a:solidFill>
              <a:latin typeface="Gabriola" pitchFamily="82" charset="0"/>
            </a:endParaRPr>
          </a:p>
          <a:p>
            <a:r>
              <a:rPr lang="ru-RU" dirty="0" smtClean="0">
                <a:solidFill>
                  <a:srgbClr val="0070C0"/>
                </a:solidFill>
                <a:latin typeface="Gabriola" pitchFamily="82" charset="0"/>
              </a:rPr>
              <a:t>ГКОУ НОСКО </a:t>
            </a:r>
            <a:r>
              <a:rPr lang="ru-RU" dirty="0" err="1" smtClean="0">
                <a:solidFill>
                  <a:srgbClr val="0070C0"/>
                </a:solidFill>
                <a:latin typeface="Gabriola" pitchFamily="82" charset="0"/>
              </a:rPr>
              <a:t>школы-интернат</a:t>
            </a:r>
            <a:r>
              <a:rPr lang="ru-RU" dirty="0" smtClean="0">
                <a:solidFill>
                  <a:srgbClr val="0070C0"/>
                </a:solidFill>
                <a:latin typeface="Gabriola" pitchFamily="82" charset="0"/>
              </a:rPr>
              <a:t> </a:t>
            </a:r>
            <a:r>
              <a:rPr lang="en-US" dirty="0" smtClean="0">
                <a:solidFill>
                  <a:srgbClr val="0070C0"/>
                </a:solidFill>
                <a:latin typeface="Gabriola" pitchFamily="82" charset="0"/>
              </a:rPr>
              <a:t>III-IV</a:t>
            </a:r>
            <a:r>
              <a:rPr lang="ru-RU" dirty="0" smtClean="0">
                <a:solidFill>
                  <a:srgbClr val="0070C0"/>
                </a:solidFill>
                <a:latin typeface="Gabriola" pitchFamily="82" charset="0"/>
              </a:rPr>
              <a:t> вида</a:t>
            </a:r>
            <a:endParaRPr lang="ru-RU" dirty="0">
              <a:solidFill>
                <a:srgbClr val="0070C0"/>
              </a:solidFill>
              <a:latin typeface="Gabriola" pitchFamily="82" charset="0"/>
            </a:endParaRPr>
          </a:p>
        </p:txBody>
      </p:sp>
      <p:pic>
        <p:nvPicPr>
          <p:cNvPr id="5" name="Рисунок 4" descr="platonov.jpg"/>
          <p:cNvPicPr>
            <a:picLocks noChangeAspect="1"/>
          </p:cNvPicPr>
          <p:nvPr/>
        </p:nvPicPr>
        <p:blipFill>
          <a:blip r:embed="rId2" cstate="print"/>
          <a:stretch>
            <a:fillRect/>
          </a:stretch>
        </p:blipFill>
        <p:spPr>
          <a:xfrm>
            <a:off x="0" y="0"/>
            <a:ext cx="2483768" cy="32507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ru-RU" dirty="0" smtClean="0">
                <a:solidFill>
                  <a:srgbClr val="0070C0"/>
                </a:solidFill>
                <a:latin typeface="Gabriola" pitchFamily="82" charset="0"/>
              </a:rPr>
              <a:t>Разработка урока.</a:t>
            </a:r>
            <a:endParaRPr lang="ru-RU" dirty="0">
              <a:solidFill>
                <a:srgbClr val="0070C0"/>
              </a:solidFill>
              <a:latin typeface="Gabriola" pitchFamily="82" charset="0"/>
            </a:endParaRPr>
          </a:p>
        </p:txBody>
      </p:sp>
      <p:pic>
        <p:nvPicPr>
          <p:cNvPr id="4" name="Рисунок 3" descr="3.bmp"/>
          <p:cNvPicPr>
            <a:picLocks noChangeAspect="1"/>
          </p:cNvPicPr>
          <p:nvPr/>
        </p:nvPicPr>
        <p:blipFill>
          <a:blip r:embed="rId2" cstate="print"/>
          <a:stretch>
            <a:fillRect/>
          </a:stretch>
        </p:blipFill>
        <p:spPr>
          <a:xfrm>
            <a:off x="1187624" y="1772816"/>
            <a:ext cx="6667847" cy="47096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8229600" cy="4525963"/>
          </a:xfrm>
        </p:spPr>
        <p:txBody>
          <a:bodyPr/>
          <a:lstStyle/>
          <a:p>
            <a:r>
              <a:rPr lang="ru-RU" b="1" dirty="0">
                <a:solidFill>
                  <a:srgbClr val="0070C0"/>
                </a:solidFill>
                <a:latin typeface="Gabriola" pitchFamily="82" charset="0"/>
              </a:rPr>
              <a:t>Структура урока</a:t>
            </a:r>
            <a:endParaRPr lang="ru-RU" dirty="0">
              <a:solidFill>
                <a:srgbClr val="0070C0"/>
              </a:solidFill>
              <a:latin typeface="Gabriola" pitchFamily="82" charset="0"/>
            </a:endParaRPr>
          </a:p>
          <a:p>
            <a:pPr lvl="0">
              <a:buNone/>
            </a:pPr>
            <a:r>
              <a:rPr lang="en-US" dirty="0" smtClean="0"/>
              <a:t>    1</a:t>
            </a:r>
            <a:r>
              <a:rPr lang="ru-RU" dirty="0" smtClean="0"/>
              <a:t>.</a:t>
            </a:r>
            <a:r>
              <a:rPr lang="ru-RU" dirty="0" err="1" smtClean="0"/>
              <a:t>Оргмомент</a:t>
            </a:r>
            <a:endParaRPr lang="ru-RU" dirty="0" smtClean="0"/>
          </a:p>
          <a:p>
            <a:pPr lvl="0">
              <a:buNone/>
            </a:pPr>
            <a:r>
              <a:rPr lang="ru-RU" dirty="0" smtClean="0"/>
              <a:t>    2.Изучение нового материала</a:t>
            </a:r>
          </a:p>
          <a:p>
            <a:pPr lvl="0">
              <a:buNone/>
            </a:pPr>
            <a:r>
              <a:rPr lang="ru-RU" dirty="0"/>
              <a:t> </a:t>
            </a:r>
            <a:r>
              <a:rPr lang="ru-RU" dirty="0" smtClean="0"/>
              <a:t>   3. Закрепление изученного материала</a:t>
            </a:r>
          </a:p>
          <a:p>
            <a:pPr lvl="0">
              <a:buNone/>
            </a:pPr>
            <a:r>
              <a:rPr lang="ru-RU" dirty="0"/>
              <a:t> </a:t>
            </a:r>
            <a:r>
              <a:rPr lang="ru-RU" dirty="0" smtClean="0"/>
              <a:t>   4. Подведение итогов</a:t>
            </a:r>
          </a:p>
          <a:p>
            <a:pPr lvl="0">
              <a:buNone/>
            </a:pPr>
            <a:r>
              <a:rPr lang="ru-RU" dirty="0"/>
              <a:t> </a:t>
            </a:r>
            <a:r>
              <a:rPr lang="ru-RU" dirty="0" smtClean="0"/>
              <a:t>   5. Домашнее задание</a:t>
            </a:r>
            <a:endParaRPr lang="ru-RU" dirty="0"/>
          </a:p>
          <a:p>
            <a:r>
              <a:rPr lang="ru-RU" b="1" dirty="0">
                <a:solidFill>
                  <a:srgbClr val="0070C0"/>
                </a:solidFill>
                <a:latin typeface="Gabriola" pitchFamily="82" charset="0"/>
              </a:rPr>
              <a:t>Тип урока</a:t>
            </a:r>
            <a:r>
              <a:rPr lang="ru-RU" dirty="0">
                <a:solidFill>
                  <a:srgbClr val="0070C0"/>
                </a:solidFill>
                <a:latin typeface="Gabriola" pitchFamily="82" charset="0"/>
              </a:rPr>
              <a:t>: </a:t>
            </a:r>
            <a:r>
              <a:rPr lang="ru-RU" dirty="0"/>
              <a:t>комбинированный</a:t>
            </a:r>
          </a:p>
          <a:p>
            <a:pPr>
              <a:buNone/>
            </a:pPr>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2286000"/>
                <a:gridCol w="2286000"/>
                <a:gridCol w="2286000"/>
                <a:gridCol w="2286000"/>
              </a:tblGrid>
              <a:tr h="453884">
                <a:tc>
                  <a:txBody>
                    <a:bodyPr/>
                    <a:lstStyle/>
                    <a:p>
                      <a:pPr algn="ctr">
                        <a:lnSpc>
                          <a:spcPct val="115000"/>
                        </a:lnSpc>
                        <a:spcAft>
                          <a:spcPts val="1000"/>
                        </a:spcAft>
                      </a:pPr>
                      <a:r>
                        <a:rPr lang="ru-RU" sz="1000" b="1" dirty="0">
                          <a:solidFill>
                            <a:srgbClr val="000000"/>
                          </a:solidFill>
                          <a:latin typeface="Arial"/>
                          <a:ea typeface="Times New Roman"/>
                          <a:cs typeface="Times New Roman"/>
                        </a:rPr>
                        <a:t>Этапы</a:t>
                      </a:r>
                      <a:endParaRPr lang="ru-RU" sz="1100" dirty="0">
                        <a:latin typeface="Calibri"/>
                        <a:ea typeface="Calibri"/>
                        <a:cs typeface="Times New Roman"/>
                      </a:endParaRPr>
                    </a:p>
                  </a:txBody>
                  <a:tcPr marL="47625" marR="47625" marT="47625" marB="47625"/>
                </a:tc>
                <a:tc>
                  <a:txBody>
                    <a:bodyPr/>
                    <a:lstStyle/>
                    <a:p>
                      <a:pPr algn="ctr">
                        <a:lnSpc>
                          <a:spcPct val="115000"/>
                        </a:lnSpc>
                        <a:spcAft>
                          <a:spcPts val="1000"/>
                        </a:spcAft>
                      </a:pPr>
                      <a:r>
                        <a:rPr lang="ru-RU" sz="1000" b="1">
                          <a:solidFill>
                            <a:srgbClr val="000000"/>
                          </a:solidFill>
                          <a:latin typeface="Arial"/>
                          <a:ea typeface="Times New Roman"/>
                          <a:cs typeface="Times New Roman"/>
                        </a:rPr>
                        <a:t>Деятельность учителя</a:t>
                      </a:r>
                      <a:endParaRPr lang="ru-RU" sz="1100">
                        <a:latin typeface="Calibri"/>
                        <a:ea typeface="Calibri"/>
                        <a:cs typeface="Times New Roman"/>
                      </a:endParaRPr>
                    </a:p>
                  </a:txBody>
                  <a:tcPr marL="47625" marR="47625" marT="47625" marB="47625"/>
                </a:tc>
                <a:tc>
                  <a:txBody>
                    <a:bodyPr/>
                    <a:lstStyle/>
                    <a:p>
                      <a:pPr algn="ctr">
                        <a:lnSpc>
                          <a:spcPct val="115000"/>
                        </a:lnSpc>
                        <a:spcAft>
                          <a:spcPts val="1000"/>
                        </a:spcAft>
                      </a:pPr>
                      <a:r>
                        <a:rPr lang="ru-RU" sz="1000" b="1">
                          <a:solidFill>
                            <a:srgbClr val="000000"/>
                          </a:solidFill>
                          <a:latin typeface="Arial"/>
                          <a:ea typeface="Times New Roman"/>
                          <a:cs typeface="Times New Roman"/>
                        </a:rPr>
                        <a:t>Деятельность ученика</a:t>
                      </a:r>
                      <a:endParaRPr lang="ru-RU" sz="1100">
                        <a:latin typeface="Calibri"/>
                        <a:ea typeface="Calibri"/>
                        <a:cs typeface="Times New Roman"/>
                      </a:endParaRPr>
                    </a:p>
                  </a:txBody>
                  <a:tcPr marL="47625" marR="47625" marT="47625" marB="47625"/>
                </a:tc>
                <a:tc>
                  <a:txBody>
                    <a:bodyPr/>
                    <a:lstStyle/>
                    <a:p>
                      <a:pPr algn="ctr">
                        <a:lnSpc>
                          <a:spcPct val="115000"/>
                        </a:lnSpc>
                        <a:spcAft>
                          <a:spcPts val="1000"/>
                        </a:spcAft>
                      </a:pPr>
                      <a:r>
                        <a:rPr lang="ru-RU" sz="1000" b="1">
                          <a:solidFill>
                            <a:srgbClr val="000000"/>
                          </a:solidFill>
                          <a:latin typeface="Arial"/>
                          <a:ea typeface="Times New Roman"/>
                          <a:cs typeface="Times New Roman"/>
                        </a:rPr>
                        <a:t>Примечания</a:t>
                      </a:r>
                      <a:endParaRPr lang="ru-RU" sz="1100">
                        <a:latin typeface="Calibri"/>
                        <a:ea typeface="Calibri"/>
                        <a:cs typeface="Times New Roman"/>
                      </a:endParaRPr>
                    </a:p>
                  </a:txBody>
                  <a:tcPr marL="47625" marR="47625" marT="47625" marB="47625"/>
                </a:tc>
              </a:tr>
              <a:tr h="974607">
                <a:tc>
                  <a:txBody>
                    <a:bodyPr/>
                    <a:lstStyle/>
                    <a:p>
                      <a:pPr>
                        <a:lnSpc>
                          <a:spcPct val="115000"/>
                        </a:lnSpc>
                        <a:spcAft>
                          <a:spcPts val="1000"/>
                        </a:spcAft>
                      </a:pPr>
                      <a:r>
                        <a:rPr lang="ru-RU" sz="1100" dirty="0" err="1" smtClean="0">
                          <a:latin typeface="Calibri"/>
                          <a:ea typeface="Calibri"/>
                          <a:cs typeface="Times New Roman"/>
                        </a:rPr>
                        <a:t>Оргмомент</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000" dirty="0">
                          <a:solidFill>
                            <a:srgbClr val="000000"/>
                          </a:solidFill>
                          <a:latin typeface="Arial"/>
                          <a:ea typeface="Times New Roman"/>
                          <a:cs typeface="Times New Roman"/>
                        </a:rPr>
                        <a:t>Сегодня на уроке мы продолжаем работать над произведениями А.Платонова. Рассказ «Ещё мама».</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На доске портрет писателя, название рассказа, автор. На экране презентация.</a:t>
                      </a:r>
                      <a:endParaRPr lang="ru-RU" sz="1100">
                        <a:latin typeface="Calibri"/>
                        <a:ea typeface="Calibri"/>
                        <a:cs typeface="Times New Roman"/>
                      </a:endParaRPr>
                    </a:p>
                  </a:txBody>
                  <a:tcPr marL="47625" marR="47625" marT="47625" marB="47625"/>
                </a:tc>
              </a:tr>
              <a:tr h="1773567">
                <a:tc>
                  <a:txBody>
                    <a:bodyPr/>
                    <a:lstStyle/>
                    <a:p>
                      <a:pPr>
                        <a:lnSpc>
                          <a:spcPct val="115000"/>
                        </a:lnSpc>
                        <a:spcAft>
                          <a:spcPts val="1000"/>
                        </a:spcAft>
                      </a:pPr>
                      <a:r>
                        <a:rPr lang="ru-RU" sz="1000" dirty="0" smtClean="0">
                          <a:solidFill>
                            <a:srgbClr val="000000"/>
                          </a:solidFill>
                          <a:latin typeface="Arial"/>
                          <a:ea typeface="Calibri"/>
                          <a:cs typeface="Times New Roman"/>
                        </a:rPr>
                        <a:t>Изучение</a:t>
                      </a:r>
                      <a:r>
                        <a:rPr lang="ru-RU" sz="1000" baseline="0" dirty="0" smtClean="0">
                          <a:solidFill>
                            <a:srgbClr val="000000"/>
                          </a:solidFill>
                          <a:latin typeface="Arial"/>
                          <a:ea typeface="Calibri"/>
                          <a:cs typeface="Times New Roman"/>
                        </a:rPr>
                        <a:t> </a:t>
                      </a:r>
                      <a:r>
                        <a:rPr lang="ru-RU" sz="1000" baseline="0" dirty="0" err="1" smtClean="0">
                          <a:solidFill>
                            <a:srgbClr val="000000"/>
                          </a:solidFill>
                          <a:latin typeface="Arial"/>
                          <a:ea typeface="Calibri"/>
                          <a:cs typeface="Times New Roman"/>
                        </a:rPr>
                        <a:t>новго</a:t>
                      </a:r>
                      <a:r>
                        <a:rPr lang="ru-RU" sz="1000" baseline="0" dirty="0" smtClean="0">
                          <a:solidFill>
                            <a:srgbClr val="000000"/>
                          </a:solidFill>
                          <a:latin typeface="Arial"/>
                          <a:ea typeface="Calibri"/>
                          <a:cs typeface="Times New Roman"/>
                        </a:rPr>
                        <a:t> материала</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Постарайся отметить, сколько частей в рассказе?</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Слушая, попробуйте почувствовать, как меняется ваше настроение или остается постоянным, что на него влияет?</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Дети внимательно слушают</a:t>
                      </a:r>
                      <a:endParaRPr lang="ru-RU" sz="1100">
                        <a:latin typeface="Calibri"/>
                        <a:ea typeface="Calibri"/>
                        <a:cs typeface="Times New Roman"/>
                      </a:endParaRPr>
                    </a:p>
                  </a:txBody>
                  <a:tcPr marL="47625" marR="47625" marT="47625" marB="47625"/>
                </a:tc>
                <a:tc>
                  <a:txBody>
                    <a:bodyPr/>
                    <a:lstStyle/>
                    <a:p>
                      <a:pPr>
                        <a:lnSpc>
                          <a:spcPct val="115000"/>
                        </a:lnSpc>
                      </a:pPr>
                      <a:endParaRPr lang="ru-RU" sz="1100" dirty="0">
                        <a:latin typeface="Calibri"/>
                      </a:endParaRPr>
                    </a:p>
                  </a:txBody>
                  <a:tcPr marL="47625" marR="47625" marT="47625" marB="47625"/>
                </a:tc>
              </a:tr>
              <a:tr h="3655942">
                <a:tc>
                  <a:txBody>
                    <a:bodyPr/>
                    <a:lstStyle/>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Сегодня внимательно и вдумчиво перечитывая рассказ Платонова « Еще мама», мы постараемся ответить на вопрос : « что значит еще мама?».Почему рассказ так называется? Для ответа на этот вопрос вспомним основные пункты плана, который мы составляли на прошлом уроке и, опираясь на этот план, проведем различные виды работ, чтобы ответить на главный вопрос:  « Что значит еще мама?».</a:t>
                      </a:r>
                    </a:p>
                  </a:txBody>
                  <a:tcPr marL="47625" marR="47625" marT="47625" marB="47625"/>
                </a:tc>
                <a:tc>
                  <a:txBody>
                    <a:bodyPr/>
                    <a:lstStyle/>
                    <a:p>
                      <a:pPr>
                        <a:lnSpc>
                          <a:spcPct val="115000"/>
                        </a:lnSpc>
                      </a:pPr>
                      <a:endParaRPr lang="ru-RU" sz="1100">
                        <a:latin typeface="Calibri"/>
                      </a:endParaRPr>
                    </a:p>
                  </a:txBody>
                  <a:tcPr marL="47625" marR="47625" marT="47625" marB="47625"/>
                </a:tc>
                <a:tc>
                  <a:txBody>
                    <a:bodyPr/>
                    <a:lstStyle/>
                    <a:p>
                      <a:pPr>
                        <a:lnSpc>
                          <a:spcPct val="115000"/>
                        </a:lnSpc>
                        <a:spcAft>
                          <a:spcPts val="1000"/>
                        </a:spcAft>
                      </a:pPr>
                      <a:r>
                        <a:rPr lang="ru-RU" sz="1000" dirty="0">
                          <a:solidFill>
                            <a:srgbClr val="000000"/>
                          </a:solidFill>
                          <a:latin typeface="Arial"/>
                          <a:ea typeface="Times New Roman"/>
                          <a:cs typeface="Times New Roman"/>
                        </a:rPr>
                        <a:t> На доске/экране – план.</a:t>
                      </a:r>
                      <a:endParaRPr lang="ru-RU" sz="1100" dirty="0">
                        <a:latin typeface="Calibri"/>
                        <a:ea typeface="Calibri"/>
                        <a:cs typeface="Times New Roman"/>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1" cy="7080758"/>
        </p:xfrm>
        <a:graphic>
          <a:graphicData uri="http://schemas.openxmlformats.org/drawingml/2006/table">
            <a:tbl>
              <a:tblPr firstRow="1" bandRow="1">
                <a:tableStyleId>{5C22544A-7EE6-4342-B048-85BDC9FD1C3A}</a:tableStyleId>
              </a:tblPr>
              <a:tblGrid>
                <a:gridCol w="899592"/>
                <a:gridCol w="2880320"/>
                <a:gridCol w="4248473"/>
                <a:gridCol w="1115616"/>
              </a:tblGrid>
              <a:tr h="3182768">
                <a:tc>
                  <a:txBody>
                    <a:bodyPr/>
                    <a:lstStyle/>
                    <a:p>
                      <a:pPr>
                        <a:lnSpc>
                          <a:spcPct val="115000"/>
                        </a:lnSpc>
                        <a:spcAft>
                          <a:spcPts val="1000"/>
                        </a:spcAft>
                      </a:pPr>
                      <a:r>
                        <a:rPr lang="ru-RU" sz="1000" dirty="0">
                          <a:solidFill>
                            <a:srgbClr val="000000"/>
                          </a:solidFill>
                          <a:latin typeface="Arial"/>
                          <a:ea typeface="Times New Roman"/>
                          <a:cs typeface="Times New Roman"/>
                        </a:rPr>
                        <a:t> </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Всем известно, что самое дорогое для всех слово – мама. Это первое слово, которое произносит человек. Лучше мамы нет никого на свете! У нее самые добрые и ласковые руки, которые умеют делать все,  самое нежное сердце, которое любит нас бескорыстно. Мама всегда придет на помощь, подскажет, научит, защитит.</a:t>
                      </a:r>
                    </a:p>
                    <a:p>
                      <a:pPr>
                        <a:lnSpc>
                          <a:spcPct val="115000"/>
                        </a:lnSpc>
                        <a:spcAft>
                          <a:spcPts val="1000"/>
                        </a:spcAft>
                      </a:pPr>
                      <a:r>
                        <a:rPr lang="ru-RU" sz="1100">
                          <a:latin typeface="Calibri"/>
                          <a:ea typeface="Calibri"/>
                          <a:cs typeface="Times New Roman"/>
                        </a:rPr>
                        <a:t>Сейчас мы обратимся к главному герою рассказа – Артему, узнаем, как он относится к своей маме. Для этого мы выразительно прочитаем по ролям разговор мамы с сыном.</a:t>
                      </a: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r>
                        <a:rPr lang="ru-RU" sz="1100">
                          <a:latin typeface="Calibri"/>
                          <a:ea typeface="Calibri"/>
                          <a:cs typeface="Times New Roman"/>
                        </a:rPr>
                        <a:t>Выразительное чтение по ролям</a:t>
                      </a: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000" dirty="0">
                          <a:solidFill>
                            <a:srgbClr val="000000"/>
                          </a:solidFill>
                          <a:latin typeface="Arial"/>
                          <a:ea typeface="Times New Roman"/>
                          <a:cs typeface="Times New Roman"/>
                        </a:rPr>
                        <a:t> </a:t>
                      </a:r>
                      <a:r>
                        <a:rPr lang="ru-RU" sz="1100" dirty="0">
                          <a:latin typeface="Calibri"/>
                          <a:ea typeface="Calibri"/>
                          <a:cs typeface="Times New Roman"/>
                        </a:rPr>
                        <a:t>приложение 1</a:t>
                      </a:r>
                    </a:p>
                  </a:txBody>
                  <a:tcPr marL="47625" marR="47625" marT="47625" marB="47625"/>
                </a:tc>
              </a:tr>
              <a:tr h="3414584">
                <a:tc>
                  <a:txBody>
                    <a:bodyPr/>
                    <a:lstStyle/>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После чтения ответы на вопросы:</a:t>
                      </a:r>
                    </a:p>
                    <a:p>
                      <a:pPr>
                        <a:lnSpc>
                          <a:spcPct val="115000"/>
                        </a:lnSpc>
                        <a:spcAft>
                          <a:spcPts val="1000"/>
                        </a:spcAft>
                      </a:pPr>
                      <a:r>
                        <a:rPr lang="ru-RU" sz="1100">
                          <a:latin typeface="Calibri"/>
                          <a:ea typeface="Calibri"/>
                          <a:cs typeface="Times New Roman"/>
                        </a:rPr>
                        <a:t>1.Почему Артем не хотел идти в школу?</a:t>
                      </a:r>
                    </a:p>
                    <a:p>
                      <a:pPr>
                        <a:lnSpc>
                          <a:spcPct val="115000"/>
                        </a:lnSpc>
                        <a:spcAft>
                          <a:spcPts val="1000"/>
                        </a:spcAft>
                      </a:pPr>
                      <a:r>
                        <a:rPr lang="ru-RU" sz="1100">
                          <a:latin typeface="Calibri"/>
                          <a:ea typeface="Calibri"/>
                          <a:cs typeface="Times New Roman"/>
                        </a:rPr>
                        <a:t>2.Что случилось, когда прошло лето?</a:t>
                      </a:r>
                    </a:p>
                    <a:p>
                      <a:pPr>
                        <a:lnSpc>
                          <a:spcPct val="115000"/>
                        </a:lnSpc>
                        <a:spcAft>
                          <a:spcPts val="1000"/>
                        </a:spcAft>
                      </a:pPr>
                      <a:r>
                        <a:rPr lang="ru-RU" sz="1100">
                          <a:latin typeface="Calibri"/>
                          <a:ea typeface="Calibri"/>
                          <a:cs typeface="Times New Roman"/>
                        </a:rPr>
                        <a:t>3.</a:t>
                      </a:r>
                      <a:r>
                        <a:rPr lang="ru-RU" sz="1100">
                          <a:solidFill>
                            <a:srgbClr val="000000"/>
                          </a:solidFill>
                          <a:latin typeface="Calibri"/>
                          <a:ea typeface="Calibri"/>
                          <a:cs typeface="Times New Roman"/>
                        </a:rPr>
                        <a:t> Как повел себя Артем?</a:t>
                      </a:r>
                      <a:endParaRPr lang="ru-RU" sz="1100">
                        <a:latin typeface="Calibri"/>
                        <a:ea typeface="Calibri"/>
                        <a:cs typeface="Times New Roman"/>
                      </a:endParaRPr>
                    </a:p>
                    <a:p>
                      <a:pPr>
                        <a:lnSpc>
                          <a:spcPct val="115000"/>
                        </a:lnSpc>
                        <a:spcAft>
                          <a:spcPts val="1000"/>
                        </a:spcAft>
                      </a:pPr>
                      <a:r>
                        <a:rPr lang="ru-RU" sz="1100">
                          <a:solidFill>
                            <a:srgbClr val="000000"/>
                          </a:solidFill>
                          <a:latin typeface="Calibri"/>
                          <a:ea typeface="Calibri"/>
                          <a:cs typeface="Times New Roman"/>
                        </a:rPr>
                        <a:t>4.</a:t>
                      </a:r>
                      <a:r>
                        <a:rPr lang="ru-RU" sz="1100">
                          <a:latin typeface="Calibri"/>
                          <a:ea typeface="Calibri"/>
                          <a:cs typeface="Times New Roman"/>
                        </a:rPr>
                        <a:t> А что мама обещает?</a:t>
                      </a:r>
                    </a:p>
                    <a:p>
                      <a:pPr>
                        <a:lnSpc>
                          <a:spcPct val="115000"/>
                        </a:lnSpc>
                        <a:spcAft>
                          <a:spcPts val="1000"/>
                        </a:spcAft>
                      </a:pPr>
                      <a:r>
                        <a:rPr lang="ru-RU" sz="1100">
                          <a:latin typeface="Calibri"/>
                          <a:ea typeface="Calibri"/>
                          <a:cs typeface="Times New Roman"/>
                        </a:rPr>
                        <a:t>5. Какие слова говорят о том, что Артем тревожится, переживает, беспокоится?</a:t>
                      </a:r>
                    </a:p>
                    <a:p>
                      <a:pPr>
                        <a:lnSpc>
                          <a:spcPct val="115000"/>
                        </a:lnSpc>
                        <a:spcAft>
                          <a:spcPts val="1000"/>
                        </a:spcAft>
                      </a:pPr>
                      <a:r>
                        <a:rPr lang="ru-RU" sz="1100">
                          <a:latin typeface="Calibri"/>
                          <a:ea typeface="Calibri"/>
                          <a:cs typeface="Times New Roman"/>
                        </a:rPr>
                        <a:t>6. Какой наказ дала мама Артему?</a:t>
                      </a:r>
                    </a:p>
                  </a:txBody>
                  <a:tcPr marL="47625" marR="47625" marT="47625" marB="47625"/>
                </a:tc>
                <a:tc>
                  <a:txBody>
                    <a:bodyPr/>
                    <a:lstStyle/>
                    <a:p>
                      <a:pPr>
                        <a:lnSpc>
                          <a:spcPct val="115000"/>
                        </a:lnSpc>
                        <a:spcAft>
                          <a:spcPts val="1000"/>
                        </a:spcAft>
                      </a:pPr>
                      <a:r>
                        <a:rPr lang="ru-RU" sz="1100" dirty="0">
                          <a:latin typeface="Calibri"/>
                          <a:ea typeface="Calibri"/>
                          <a:cs typeface="Times New Roman"/>
                        </a:rPr>
                        <a:t>1.А то я пойду, а ты заскучаешь по мне» ; не хочет, чтобы мама скучала.</a:t>
                      </a:r>
                    </a:p>
                    <a:p>
                      <a:pPr>
                        <a:lnSpc>
                          <a:spcPct val="115000"/>
                        </a:lnSpc>
                        <a:spcAft>
                          <a:spcPts val="1000"/>
                        </a:spcAft>
                      </a:pPr>
                      <a:r>
                        <a:rPr lang="ru-RU" sz="1100" dirty="0">
                          <a:latin typeface="Calibri"/>
                          <a:ea typeface="Calibri"/>
                          <a:cs typeface="Times New Roman"/>
                        </a:rPr>
                        <a:t>2.Наступило лето, </a:t>
                      </a:r>
                      <a:r>
                        <a:rPr lang="ru-RU" sz="1100" dirty="0">
                          <a:solidFill>
                            <a:srgbClr val="000000"/>
                          </a:solidFill>
                          <a:latin typeface="Calibri"/>
                          <a:ea typeface="Calibri"/>
                          <a:cs typeface="Times New Roman"/>
                        </a:rPr>
                        <a:t>Евдокия Алексеевна взяла сына за руку и повела его в школу.</a:t>
                      </a:r>
                      <a:endParaRPr lang="ru-RU" sz="1100" dirty="0">
                        <a:latin typeface="Calibri"/>
                        <a:ea typeface="Calibri"/>
                        <a:cs typeface="Times New Roman"/>
                      </a:endParaRPr>
                    </a:p>
                    <a:p>
                      <a:pPr>
                        <a:lnSpc>
                          <a:spcPct val="115000"/>
                        </a:lnSpc>
                        <a:spcAft>
                          <a:spcPts val="1000"/>
                        </a:spcAft>
                      </a:pPr>
                      <a:r>
                        <a:rPr lang="ru-RU" sz="1100" dirty="0">
                          <a:solidFill>
                            <a:srgbClr val="000000"/>
                          </a:solidFill>
                          <a:latin typeface="Calibri"/>
                          <a:ea typeface="Calibri"/>
                          <a:cs typeface="Times New Roman"/>
                        </a:rPr>
                        <a:t>3.</a:t>
                      </a:r>
                      <a:r>
                        <a:rPr lang="ru-RU" sz="1100" dirty="0">
                          <a:latin typeface="Calibri"/>
                          <a:ea typeface="Calibri"/>
                          <a:cs typeface="Times New Roman"/>
                        </a:rPr>
                        <a:t> Артем не сопротивлялся, не вырывал свою руку, согласился  поучиться чуть-чуть, просил маму не скучать , а потом : «Нет, ты немножко скучай, так тебе лучше будет» ( чувствует ее состояние, заботится о ней).</a:t>
                      </a:r>
                    </a:p>
                    <a:p>
                      <a:pPr>
                        <a:lnSpc>
                          <a:spcPct val="115000"/>
                        </a:lnSpc>
                        <a:spcAft>
                          <a:spcPts val="1000"/>
                        </a:spcAft>
                      </a:pPr>
                      <a:r>
                        <a:rPr lang="ru-RU" sz="1100" dirty="0">
                          <a:latin typeface="Calibri"/>
                          <a:ea typeface="Calibri"/>
                          <a:cs typeface="Times New Roman"/>
                        </a:rPr>
                        <a:t>4. Ждать его, испечь оладьи.</a:t>
                      </a:r>
                    </a:p>
                    <a:p>
                      <a:pPr>
                        <a:lnSpc>
                          <a:spcPct val="115000"/>
                        </a:lnSpc>
                        <a:spcAft>
                          <a:spcPts val="1000"/>
                        </a:spcAft>
                      </a:pPr>
                      <a:r>
                        <a:rPr lang="ru-RU" sz="1100" dirty="0">
                          <a:latin typeface="Calibri"/>
                          <a:ea typeface="Calibri"/>
                          <a:cs typeface="Times New Roman"/>
                        </a:rPr>
                        <a:t>5. Не плачь по мне, ты не бойся, не умри, смотри, а меня дожидайся.</a:t>
                      </a:r>
                    </a:p>
                    <a:p>
                      <a:pPr>
                        <a:lnSpc>
                          <a:spcPct val="115000"/>
                        </a:lnSpc>
                        <a:spcAft>
                          <a:spcPts val="1000"/>
                        </a:spcAft>
                      </a:pPr>
                      <a:r>
                        <a:rPr lang="ru-RU" sz="1100" dirty="0">
                          <a:latin typeface="Calibri"/>
                          <a:ea typeface="Calibri"/>
                          <a:cs typeface="Times New Roman"/>
                        </a:rPr>
                        <a:t>6. «Учительницу там слушайся, она вместо меня будет».</a:t>
                      </a:r>
                    </a:p>
                    <a:p>
                      <a:pPr>
                        <a:lnSpc>
                          <a:spcPct val="115000"/>
                        </a:lnSpc>
                        <a:spcAft>
                          <a:spcPts val="1000"/>
                        </a:spcAft>
                      </a:pPr>
                      <a:r>
                        <a:rPr lang="ru-RU" sz="1100" dirty="0">
                          <a:latin typeface="Calibri"/>
                          <a:ea typeface="Calibri"/>
                          <a:cs typeface="Times New Roman"/>
                        </a:rPr>
                        <a:t>      Артем не соглашается – «Она чужая.»</a:t>
                      </a:r>
                    </a:p>
                    <a:p>
                      <a:pPr>
                        <a:lnSpc>
                          <a:spcPct val="115000"/>
                        </a:lnSpc>
                        <a:spcAft>
                          <a:spcPts val="1000"/>
                        </a:spcAft>
                      </a:pPr>
                      <a:r>
                        <a:rPr lang="ru-RU" sz="1100" dirty="0">
                          <a:latin typeface="Calibri"/>
                          <a:ea typeface="Calibri"/>
                          <a:cs typeface="Times New Roman"/>
                        </a:rPr>
                        <a:t>       Привыкнешь. Апполинария Николаевна тебе как родная будет.</a:t>
                      </a:r>
                    </a:p>
                  </a:txBody>
                  <a:tcPr marL="47625" marR="47625" marT="47625" marB="47625"/>
                </a:tc>
                <a:tc>
                  <a:txBody>
                    <a:bodyPr/>
                    <a:lstStyle/>
                    <a:p>
                      <a:pPr>
                        <a:lnSpc>
                          <a:spcPct val="115000"/>
                        </a:lnSpc>
                        <a:spcAft>
                          <a:spcPts val="1000"/>
                        </a:spcAft>
                      </a:pPr>
                      <a:r>
                        <a:rPr lang="ru-RU" sz="1000" dirty="0">
                          <a:solidFill>
                            <a:srgbClr val="000000"/>
                          </a:solidFill>
                          <a:latin typeface="Arial"/>
                          <a:ea typeface="Times New Roman"/>
                          <a:cs typeface="Times New Roman"/>
                        </a:rPr>
                        <a:t> </a:t>
                      </a:r>
                      <a:endParaRPr lang="ru-RU" sz="1100" dirty="0">
                        <a:latin typeface="Calibri"/>
                        <a:ea typeface="Calibri"/>
                        <a:cs typeface="Times New Roman"/>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
          <a:ext cx="9144000" cy="6741367"/>
        </p:xfrm>
        <a:graphic>
          <a:graphicData uri="http://schemas.openxmlformats.org/drawingml/2006/table">
            <a:tbl>
              <a:tblPr firstRow="1" bandRow="1">
                <a:tableStyleId>{5C22544A-7EE6-4342-B048-85BDC9FD1C3A}</a:tableStyleId>
              </a:tblPr>
              <a:tblGrid>
                <a:gridCol w="2286000"/>
                <a:gridCol w="2286000"/>
                <a:gridCol w="2286000"/>
                <a:gridCol w="2286000"/>
              </a:tblGrid>
              <a:tr h="1799249">
                <a:tc>
                  <a:txBody>
                    <a:bodyPr/>
                    <a:lstStyle/>
                    <a:p>
                      <a:pPr>
                        <a:lnSpc>
                          <a:spcPct val="115000"/>
                        </a:lnSpc>
                      </a:pPr>
                      <a:endParaRPr lang="ru-RU" sz="1100" dirty="0">
                        <a:latin typeface="Calibri"/>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Итак, мама проводила Артема в школу. Что приключилось с Артемом по дороге в школу? Что его беспокоило? Об этом нам расскажет Егор.</a:t>
                      </a: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 </a:t>
                      </a:r>
                      <a:r>
                        <a:rPr lang="ru-RU" sz="1100">
                          <a:latin typeface="Calibri"/>
                          <a:ea typeface="Calibri"/>
                          <a:cs typeface="Times New Roman"/>
                        </a:rPr>
                        <a:t>Пересказ  отрывка « Дорога в школу»</a:t>
                      </a:r>
                    </a:p>
                    <a:p>
                      <a:pPr>
                        <a:lnSpc>
                          <a:spcPct val="115000"/>
                        </a:lnSpc>
                        <a:spcAft>
                          <a:spcPts val="1000"/>
                        </a:spcAft>
                      </a:pPr>
                      <a:r>
                        <a:rPr lang="ru-RU" sz="1100">
                          <a:latin typeface="Calibri"/>
                          <a:ea typeface="Calibri"/>
                          <a:cs typeface="Times New Roman"/>
                        </a:rPr>
                        <a:t>Егор: По дороге в школу опять думает о маме. Матери не было видно, она уже дома должно быть, это хорошо, значит волк ее не съест.</a:t>
                      </a: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 </a:t>
                      </a:r>
                      <a:r>
                        <a:rPr lang="ru-RU" sz="1100">
                          <a:latin typeface="Calibri"/>
                          <a:ea typeface="Calibri"/>
                          <a:cs typeface="Times New Roman"/>
                        </a:rPr>
                        <a:t>(приложение 2 )</a:t>
                      </a:r>
                    </a:p>
                    <a:p>
                      <a:pPr>
                        <a:lnSpc>
                          <a:spcPct val="115000"/>
                        </a:lnSpc>
                        <a:spcAft>
                          <a:spcPts val="1000"/>
                        </a:spcAft>
                      </a:pPr>
                      <a:r>
                        <a:rPr lang="ru-RU" sz="1000">
                          <a:solidFill>
                            <a:srgbClr val="000000"/>
                          </a:solidFill>
                          <a:latin typeface="Arial"/>
                          <a:ea typeface="Times New Roman"/>
                          <a:cs typeface="Times New Roman"/>
                        </a:rPr>
                        <a:t> </a:t>
                      </a:r>
                      <a:endParaRPr lang="ru-RU" sz="1100">
                        <a:latin typeface="Calibri"/>
                        <a:ea typeface="Calibri"/>
                        <a:cs typeface="Times New Roman"/>
                      </a:endParaRPr>
                    </a:p>
                  </a:txBody>
                  <a:tcPr marL="47625" marR="47625" marT="47625" marB="47625"/>
                </a:tc>
              </a:tr>
              <a:tr h="4517603">
                <a:tc>
                  <a:txBody>
                    <a:bodyPr/>
                    <a:lstStyle/>
                    <a:p>
                      <a:pPr>
                        <a:lnSpc>
                          <a:spcPct val="115000"/>
                        </a:lnSpc>
                        <a:spcAft>
                          <a:spcPts val="1000"/>
                        </a:spcAft>
                      </a:pPr>
                      <a:r>
                        <a:rPr lang="ru-RU" sz="1000" dirty="0">
                          <a:solidFill>
                            <a:srgbClr val="000000"/>
                          </a:solidFill>
                          <a:latin typeface="Arial"/>
                          <a:ea typeface="Times New Roman"/>
                          <a:cs typeface="Times New Roman"/>
                        </a:rPr>
                        <a:t> </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А сейчас послушайте отрывок из рассказа Л.Н Толстого « Филиппок», который подготовила Вика.</a:t>
                      </a:r>
                    </a:p>
                    <a:p>
                      <a:pPr>
                        <a:lnSpc>
                          <a:spcPct val="115000"/>
                        </a:lnSpc>
                        <a:spcAft>
                          <a:spcPts val="1000"/>
                        </a:spcAft>
                      </a:pPr>
                      <a:r>
                        <a:rPr lang="ru-RU" sz="1100">
                          <a:latin typeface="Calibri"/>
                          <a:ea typeface="Calibri"/>
                          <a:cs typeface="Times New Roman"/>
                        </a:rPr>
                        <a:t>Подумайте, в чем сходство и в чем отличие этих двух отрывков, рассказанных Викой и Егором»?</a:t>
                      </a:r>
                    </a:p>
                  </a:txBody>
                  <a:tcPr marL="47625" marR="47625" marT="47625" marB="47625"/>
                </a:tc>
                <a:tc>
                  <a:txBody>
                    <a:bodyPr/>
                    <a:lstStyle/>
                    <a:p>
                      <a:pPr>
                        <a:lnSpc>
                          <a:spcPct val="115000"/>
                        </a:lnSpc>
                        <a:spcAft>
                          <a:spcPts val="1000"/>
                        </a:spcAft>
                      </a:pPr>
                      <a:r>
                        <a:rPr lang="ru-RU" sz="1100">
                          <a:latin typeface="Calibri"/>
                          <a:ea typeface="Calibri"/>
                          <a:cs typeface="Times New Roman"/>
                        </a:rPr>
                        <a:t>Пересказ девочки отрывка Л.Н Толстого « Филиппок».</a:t>
                      </a:r>
                    </a:p>
                    <a:p>
                      <a:pPr>
                        <a:lnSpc>
                          <a:spcPct val="115000"/>
                        </a:lnSpc>
                        <a:spcAft>
                          <a:spcPts val="1000"/>
                        </a:spcAft>
                      </a:pPr>
                      <a:r>
                        <a:rPr lang="ru-RU" sz="1100">
                          <a:latin typeface="Calibri"/>
                          <a:ea typeface="Calibri"/>
                          <a:cs typeface="Times New Roman"/>
                        </a:rPr>
                        <a:t>Сходство:  -  в первый раз мальчики идут в школу, </a:t>
                      </a:r>
                    </a:p>
                    <a:p>
                      <a:pPr>
                        <a:lnSpc>
                          <a:spcPct val="115000"/>
                        </a:lnSpc>
                        <a:spcAft>
                          <a:spcPts val="1000"/>
                        </a:spcAft>
                      </a:pPr>
                      <a:r>
                        <a:rPr lang="ru-RU" sz="1100">
                          <a:latin typeface="Calibri"/>
                          <a:ea typeface="Calibri"/>
                          <a:cs typeface="Times New Roman"/>
                        </a:rPr>
                        <a:t>                    - опасности в дороге: собаки, только в рассказе Платонова еще и гуси.</a:t>
                      </a:r>
                    </a:p>
                    <a:p>
                      <a:pPr>
                        <a:lnSpc>
                          <a:spcPct val="115000"/>
                        </a:lnSpc>
                        <a:spcAft>
                          <a:spcPts val="1000"/>
                        </a:spcAft>
                      </a:pPr>
                      <a:r>
                        <a:rPr lang="ru-RU" sz="1100">
                          <a:latin typeface="Calibri"/>
                          <a:ea typeface="Calibri"/>
                          <a:cs typeface="Times New Roman"/>
                        </a:rPr>
                        <a:t>Отличия: - Филиппок сам хотел идти в школу и пошел, хотя был маленький и его никто не провожал. Филиппок настойчив. Артема провожала мама, он не хотел идти в школу, он пошел, чтобы не огорчать маму ( Артем добрый!). Филиппок знал буквы,  Артем – нет. Филиппок интересовался школой, Артему ничего не было известно.</a:t>
                      </a:r>
                    </a:p>
                  </a:txBody>
                  <a:tcPr marL="47625" marR="47625" marT="47625" marB="47625"/>
                </a:tc>
                <a:tc>
                  <a:txBody>
                    <a:bodyPr/>
                    <a:lstStyle/>
                    <a:p>
                      <a:pPr>
                        <a:lnSpc>
                          <a:spcPct val="115000"/>
                        </a:lnSpc>
                        <a:spcAft>
                          <a:spcPts val="1000"/>
                        </a:spcAft>
                      </a:pPr>
                      <a:r>
                        <a:rPr lang="ru-RU" sz="1100">
                          <a:latin typeface="Calibri"/>
                          <a:ea typeface="Calibri"/>
                          <a:cs typeface="Times New Roman"/>
                        </a:rPr>
                        <a:t>(приложение 3)</a:t>
                      </a:r>
                    </a:p>
                  </a:txBody>
                  <a:tcPr marL="47625" marR="47625" marT="47625" marB="47625"/>
                </a:tc>
              </a:tr>
              <a:tr h="424515">
                <a:tc>
                  <a:txBody>
                    <a:bodyPr/>
                    <a:lstStyle/>
                    <a:p>
                      <a:pPr>
                        <a:lnSpc>
                          <a:spcPct val="115000"/>
                        </a:lnSpc>
                      </a:pPr>
                      <a:endParaRPr lang="ru-RU" sz="1100">
                        <a:latin typeface="Calibri"/>
                      </a:endParaRPr>
                    </a:p>
                  </a:txBody>
                  <a:tcPr marL="47625" marR="47625" marT="47625" marB="47625"/>
                </a:tc>
                <a:tc>
                  <a:txBody>
                    <a:bodyPr/>
                    <a:lstStyle/>
                    <a:p>
                      <a:pPr>
                        <a:lnSpc>
                          <a:spcPct val="115000"/>
                        </a:lnSpc>
                        <a:spcAft>
                          <a:spcPts val="1000"/>
                        </a:spcAft>
                      </a:pPr>
                      <a:r>
                        <a:rPr lang="ru-RU" sz="1100" dirty="0" err="1">
                          <a:latin typeface="Calibri"/>
                          <a:ea typeface="Calibri"/>
                          <a:cs typeface="Times New Roman"/>
                        </a:rPr>
                        <a:t>Физкульпауза</a:t>
                      </a:r>
                      <a:r>
                        <a:rPr lang="ru-RU" sz="1100" dirty="0">
                          <a:latin typeface="Calibri"/>
                          <a:ea typeface="Calibri"/>
                          <a:cs typeface="Times New Roman"/>
                        </a:rPr>
                        <a:t>.</a:t>
                      </a:r>
                    </a:p>
                  </a:txBody>
                  <a:tcPr marL="47625" marR="47625" marT="47625" marB="47625"/>
                </a:tc>
                <a:tc>
                  <a:txBody>
                    <a:bodyPr/>
                    <a:lstStyle/>
                    <a:p>
                      <a:pPr>
                        <a:lnSpc>
                          <a:spcPct val="115000"/>
                        </a:lnSpc>
                      </a:pPr>
                      <a:endParaRPr lang="ru-RU" sz="1100">
                        <a:latin typeface="Calibri"/>
                      </a:endParaRP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16632"/>
          <a:ext cx="9143999" cy="7174675"/>
        </p:xfrm>
        <a:graphic>
          <a:graphicData uri="http://schemas.openxmlformats.org/drawingml/2006/table">
            <a:tbl>
              <a:tblPr firstRow="1" bandRow="1">
                <a:tableStyleId>{5C22544A-7EE6-4342-B048-85BDC9FD1C3A}</a:tableStyleId>
              </a:tblPr>
              <a:tblGrid>
                <a:gridCol w="720079"/>
                <a:gridCol w="1440160"/>
                <a:gridCol w="5680631"/>
                <a:gridCol w="1303129"/>
              </a:tblGrid>
              <a:tr h="6336704">
                <a:tc>
                  <a:txBody>
                    <a:bodyPr/>
                    <a:lstStyle/>
                    <a:p>
                      <a:pPr>
                        <a:lnSpc>
                          <a:spcPct val="115000"/>
                        </a:lnSpc>
                      </a:pPr>
                      <a:endParaRPr lang="ru-RU" sz="1100" dirty="0">
                        <a:latin typeface="Calibri"/>
                      </a:endParaRPr>
                    </a:p>
                  </a:txBody>
                  <a:tcPr marL="47625" marR="47625" marT="47625" marB="47625"/>
                </a:tc>
                <a:tc>
                  <a:txBody>
                    <a:bodyPr/>
                    <a:lstStyle/>
                    <a:p>
                      <a:pPr>
                        <a:lnSpc>
                          <a:spcPct val="115000"/>
                        </a:lnSpc>
                        <a:spcAft>
                          <a:spcPts val="1000"/>
                        </a:spcAft>
                      </a:pPr>
                      <a:r>
                        <a:rPr lang="ru-RU" sz="1100" dirty="0" err="1">
                          <a:latin typeface="Calibri"/>
                          <a:ea typeface="Calibri"/>
                          <a:cs typeface="Times New Roman"/>
                        </a:rPr>
                        <a:t>Погореловский</a:t>
                      </a:r>
                      <a:r>
                        <a:rPr lang="ru-RU" sz="1100" dirty="0">
                          <a:latin typeface="Calibri"/>
                          <a:ea typeface="Calibri"/>
                          <a:cs typeface="Times New Roman"/>
                        </a:rPr>
                        <a:t> « Попробуй волшебником стать».</a:t>
                      </a:r>
                    </a:p>
                  </a:txBody>
                  <a:tcPr marL="47625" marR="47625" marT="47625" marB="47625"/>
                </a:tc>
                <a:tc>
                  <a:txBody>
                    <a:bodyPr/>
                    <a:lstStyle/>
                    <a:p>
                      <a:pPr>
                        <a:lnSpc>
                          <a:spcPct val="115000"/>
                        </a:lnSpc>
                        <a:spcAft>
                          <a:spcPts val="1000"/>
                        </a:spcAft>
                      </a:pPr>
                      <a:r>
                        <a:rPr lang="ru-RU" sz="800" dirty="0">
                          <a:latin typeface="Calibri"/>
                          <a:ea typeface="Calibri"/>
                          <a:cs typeface="Times New Roman"/>
                        </a:rPr>
                        <a:t>Егор: Хоть мама еще не вернулась с работы, </a:t>
                      </a:r>
                    </a:p>
                    <a:p>
                      <a:pPr>
                        <a:lnSpc>
                          <a:spcPct val="115000"/>
                        </a:lnSpc>
                        <a:spcAft>
                          <a:spcPts val="1000"/>
                        </a:spcAft>
                      </a:pPr>
                      <a:r>
                        <a:rPr lang="ru-RU" sz="800" dirty="0">
                          <a:latin typeface="Calibri"/>
                          <a:ea typeface="Calibri"/>
                          <a:cs typeface="Times New Roman"/>
                        </a:rPr>
                        <a:t>           Нетрудно узнать ее думы, заботы.</a:t>
                      </a:r>
                    </a:p>
                    <a:p>
                      <a:pPr>
                        <a:lnSpc>
                          <a:spcPct val="115000"/>
                        </a:lnSpc>
                        <a:spcAft>
                          <a:spcPts val="1000"/>
                        </a:spcAft>
                      </a:pPr>
                      <a:r>
                        <a:rPr lang="ru-RU" sz="800" dirty="0">
                          <a:latin typeface="Calibri"/>
                          <a:ea typeface="Calibri"/>
                          <a:cs typeface="Times New Roman"/>
                        </a:rPr>
                        <a:t>Вика: «Вернусь – </a:t>
                      </a:r>
                    </a:p>
                    <a:p>
                      <a:pPr>
                        <a:lnSpc>
                          <a:spcPct val="115000"/>
                        </a:lnSpc>
                        <a:spcAft>
                          <a:spcPts val="1000"/>
                        </a:spcAft>
                      </a:pPr>
                      <a:r>
                        <a:rPr lang="ru-RU" sz="800" dirty="0">
                          <a:latin typeface="Calibri"/>
                          <a:ea typeface="Calibri"/>
                          <a:cs typeface="Times New Roman"/>
                        </a:rPr>
                        <a:t>           Хорошо бы пошить, почитать,</a:t>
                      </a:r>
                    </a:p>
                    <a:p>
                      <a:pPr>
                        <a:lnSpc>
                          <a:spcPct val="115000"/>
                        </a:lnSpc>
                        <a:spcAft>
                          <a:spcPts val="1000"/>
                        </a:spcAft>
                      </a:pPr>
                      <a:r>
                        <a:rPr lang="ru-RU" sz="800" dirty="0">
                          <a:latin typeface="Calibri"/>
                          <a:ea typeface="Calibri"/>
                          <a:cs typeface="Times New Roman"/>
                        </a:rPr>
                        <a:t>           Да надо  с уборкой возиться опять».</a:t>
                      </a:r>
                    </a:p>
                    <a:p>
                      <a:pPr>
                        <a:lnSpc>
                          <a:spcPct val="115000"/>
                        </a:lnSpc>
                        <a:spcAft>
                          <a:spcPts val="1000"/>
                        </a:spcAft>
                      </a:pPr>
                      <a:r>
                        <a:rPr lang="ru-RU" sz="800" dirty="0">
                          <a:latin typeface="Calibri"/>
                          <a:ea typeface="Calibri"/>
                          <a:cs typeface="Times New Roman"/>
                        </a:rPr>
                        <a:t>Олеся: Стать добрым волшебником </a:t>
                      </a:r>
                    </a:p>
                    <a:p>
                      <a:pPr>
                        <a:lnSpc>
                          <a:spcPct val="115000"/>
                        </a:lnSpc>
                        <a:spcAft>
                          <a:spcPts val="1000"/>
                        </a:spcAft>
                      </a:pPr>
                      <a:r>
                        <a:rPr lang="ru-RU" sz="800" dirty="0">
                          <a:latin typeface="Calibri"/>
                          <a:ea typeface="Calibri"/>
                          <a:cs typeface="Times New Roman"/>
                        </a:rPr>
                        <a:t>              Ну-ка попробуй</a:t>
                      </a:r>
                      <a:r>
                        <a:rPr lang="ru-RU" sz="800" dirty="0" smtClean="0">
                          <a:latin typeface="Calibri"/>
                          <a:ea typeface="Calibri"/>
                          <a:cs typeface="Times New Roman"/>
                        </a:rPr>
                        <a:t>,</a:t>
                      </a:r>
                    </a:p>
                    <a:p>
                      <a:pPr>
                        <a:lnSpc>
                          <a:spcPct val="115000"/>
                        </a:lnSpc>
                        <a:spcAft>
                          <a:spcPts val="1000"/>
                        </a:spcAft>
                      </a:pPr>
                      <a:r>
                        <a:rPr lang="ru-RU" sz="800" dirty="0" smtClean="0">
                          <a:latin typeface="Calibri"/>
                          <a:ea typeface="Calibri"/>
                          <a:cs typeface="Times New Roman"/>
                        </a:rPr>
                        <a:t>               Тут хитрости</a:t>
                      </a:r>
                    </a:p>
                    <a:p>
                      <a:pPr>
                        <a:lnSpc>
                          <a:spcPct val="115000"/>
                        </a:lnSpc>
                        <a:spcAft>
                          <a:spcPts val="1000"/>
                        </a:spcAft>
                      </a:pPr>
                      <a:r>
                        <a:rPr lang="ru-RU" sz="800" dirty="0" smtClean="0">
                          <a:latin typeface="Calibri"/>
                          <a:ea typeface="Calibri"/>
                          <a:cs typeface="Times New Roman"/>
                        </a:rPr>
                        <a:t>               Вовсе не нужно особой.</a:t>
                      </a:r>
                    </a:p>
                    <a:p>
                      <a:pPr>
                        <a:lnSpc>
                          <a:spcPct val="115000"/>
                        </a:lnSpc>
                        <a:spcAft>
                          <a:spcPts val="1000"/>
                        </a:spcAft>
                      </a:pPr>
                      <a:r>
                        <a:rPr lang="ru-RU" sz="800" dirty="0" smtClean="0">
                          <a:latin typeface="Calibri"/>
                          <a:ea typeface="Calibri"/>
                          <a:cs typeface="Times New Roman"/>
                        </a:rPr>
                        <a:t>Егор</a:t>
                      </a:r>
                      <a:r>
                        <a:rPr lang="ru-RU" sz="800" dirty="0">
                          <a:latin typeface="Calibri"/>
                          <a:ea typeface="Calibri"/>
                          <a:cs typeface="Times New Roman"/>
                        </a:rPr>
                        <a:t>: Понять и  исполнить</a:t>
                      </a:r>
                    </a:p>
                    <a:p>
                      <a:pPr>
                        <a:lnSpc>
                          <a:spcPct val="115000"/>
                        </a:lnSpc>
                        <a:spcAft>
                          <a:spcPts val="1000"/>
                        </a:spcAft>
                      </a:pPr>
                      <a:r>
                        <a:rPr lang="ru-RU" sz="800" dirty="0">
                          <a:latin typeface="Calibri"/>
                          <a:ea typeface="Calibri"/>
                          <a:cs typeface="Times New Roman"/>
                        </a:rPr>
                        <a:t>            Желанья другого-</a:t>
                      </a:r>
                    </a:p>
                    <a:p>
                      <a:pPr>
                        <a:lnSpc>
                          <a:spcPct val="115000"/>
                        </a:lnSpc>
                        <a:spcAft>
                          <a:spcPts val="1000"/>
                        </a:spcAft>
                      </a:pPr>
                      <a:r>
                        <a:rPr lang="ru-RU" sz="800" dirty="0">
                          <a:latin typeface="Calibri"/>
                          <a:ea typeface="Calibri"/>
                          <a:cs typeface="Times New Roman"/>
                        </a:rPr>
                        <a:t>            Одно удовольствие, честное слово.</a:t>
                      </a:r>
                    </a:p>
                    <a:p>
                      <a:pPr>
                        <a:lnSpc>
                          <a:spcPct val="115000"/>
                        </a:lnSpc>
                        <a:spcAft>
                          <a:spcPts val="1000"/>
                        </a:spcAft>
                      </a:pPr>
                      <a:r>
                        <a:rPr lang="ru-RU" sz="800" dirty="0">
                          <a:latin typeface="Calibri"/>
                          <a:ea typeface="Calibri"/>
                          <a:cs typeface="Times New Roman"/>
                        </a:rPr>
                        <a:t>Кирилл: - И ты совершаешь</a:t>
                      </a:r>
                    </a:p>
                    <a:p>
                      <a:pPr>
                        <a:lnSpc>
                          <a:spcPct val="115000"/>
                        </a:lnSpc>
                        <a:spcAft>
                          <a:spcPts val="1000"/>
                        </a:spcAft>
                      </a:pPr>
                      <a:r>
                        <a:rPr lang="ru-RU" sz="800" dirty="0">
                          <a:latin typeface="Calibri"/>
                          <a:ea typeface="Calibri"/>
                          <a:cs typeface="Times New Roman"/>
                        </a:rPr>
                        <a:t>                  Веселое чудо;</a:t>
                      </a:r>
                    </a:p>
                    <a:p>
                      <a:pPr>
                        <a:lnSpc>
                          <a:spcPct val="115000"/>
                        </a:lnSpc>
                        <a:spcAft>
                          <a:spcPts val="1000"/>
                        </a:spcAft>
                      </a:pPr>
                      <a:r>
                        <a:rPr lang="ru-RU" sz="800" dirty="0">
                          <a:latin typeface="Calibri"/>
                          <a:ea typeface="Calibri"/>
                          <a:cs typeface="Times New Roman"/>
                        </a:rPr>
                        <a:t>                  Ковер засверкал,</a:t>
                      </a:r>
                    </a:p>
                    <a:p>
                      <a:pPr>
                        <a:lnSpc>
                          <a:spcPct val="115000"/>
                        </a:lnSpc>
                        <a:spcAft>
                          <a:spcPts val="1000"/>
                        </a:spcAft>
                      </a:pPr>
                      <a:r>
                        <a:rPr lang="ru-RU" sz="800" dirty="0">
                          <a:latin typeface="Calibri"/>
                          <a:ea typeface="Calibri"/>
                          <a:cs typeface="Times New Roman"/>
                        </a:rPr>
                        <a:t>                  Засияла посуда,</a:t>
                      </a:r>
                    </a:p>
                    <a:p>
                      <a:pPr>
                        <a:lnSpc>
                          <a:spcPct val="115000"/>
                        </a:lnSpc>
                        <a:spcAft>
                          <a:spcPts val="1000"/>
                        </a:spcAft>
                      </a:pPr>
                      <a:r>
                        <a:rPr lang="ru-RU" sz="800" dirty="0">
                          <a:latin typeface="Calibri"/>
                          <a:ea typeface="Calibri"/>
                          <a:cs typeface="Times New Roman"/>
                        </a:rPr>
                        <a:t>                  И ахнула мама, </a:t>
                      </a:r>
                    </a:p>
                    <a:p>
                      <a:pPr>
                        <a:lnSpc>
                          <a:spcPct val="115000"/>
                        </a:lnSpc>
                        <a:spcAft>
                          <a:spcPts val="1000"/>
                        </a:spcAft>
                      </a:pPr>
                      <a:r>
                        <a:rPr lang="ru-RU" sz="800" dirty="0">
                          <a:latin typeface="Calibri"/>
                          <a:ea typeface="Calibri"/>
                          <a:cs typeface="Times New Roman"/>
                        </a:rPr>
                        <a:t>                  Вернувшись  домой:</a:t>
                      </a:r>
                    </a:p>
                    <a:p>
                      <a:pPr>
                        <a:lnSpc>
                          <a:spcPct val="115000"/>
                        </a:lnSpc>
                        <a:spcAft>
                          <a:spcPts val="1000"/>
                        </a:spcAft>
                      </a:pPr>
                      <a:r>
                        <a:rPr lang="ru-RU" sz="800" dirty="0">
                          <a:latin typeface="Calibri"/>
                          <a:ea typeface="Calibri"/>
                          <a:cs typeface="Times New Roman"/>
                        </a:rPr>
                        <a:t>Вика: - Да это как в сказке,</a:t>
                      </a:r>
                    </a:p>
                    <a:p>
                      <a:pPr>
                        <a:lnSpc>
                          <a:spcPct val="115000"/>
                        </a:lnSpc>
                        <a:spcAft>
                          <a:spcPts val="1000"/>
                        </a:spcAft>
                      </a:pPr>
                      <a:r>
                        <a:rPr lang="ru-RU" sz="800" dirty="0">
                          <a:latin typeface="Calibri"/>
                          <a:ea typeface="Calibri"/>
                          <a:cs typeface="Times New Roman"/>
                        </a:rPr>
                        <a:t>             Волшебник ты мой.</a:t>
                      </a:r>
                    </a:p>
                    <a:p>
                      <a:pPr>
                        <a:lnSpc>
                          <a:spcPct val="115000"/>
                        </a:lnSpc>
                        <a:spcAft>
                          <a:spcPts val="1000"/>
                        </a:spcAft>
                      </a:pPr>
                      <a:r>
                        <a:rPr lang="ru-RU" sz="800" dirty="0">
                          <a:latin typeface="Calibri"/>
                          <a:ea typeface="Calibri"/>
                          <a:cs typeface="Times New Roman"/>
                        </a:rPr>
                        <a:t>Кирилл проговаривает слова, все ребята выполняют эти движения:</a:t>
                      </a:r>
                    </a:p>
                    <a:p>
                      <a:pPr>
                        <a:lnSpc>
                          <a:spcPct val="115000"/>
                        </a:lnSpc>
                        <a:spcAft>
                          <a:spcPts val="1000"/>
                        </a:spcAft>
                      </a:pPr>
                      <a:r>
                        <a:rPr lang="ru-RU" sz="800" dirty="0">
                          <a:latin typeface="Calibri"/>
                          <a:ea typeface="Calibri"/>
                          <a:cs typeface="Times New Roman"/>
                        </a:rPr>
                        <a:t>« Маму я свою люблю,</a:t>
                      </a:r>
                    </a:p>
                    <a:p>
                      <a:pPr>
                        <a:lnSpc>
                          <a:spcPct val="115000"/>
                        </a:lnSpc>
                        <a:spcAft>
                          <a:spcPts val="1000"/>
                        </a:spcAft>
                      </a:pPr>
                      <a:r>
                        <a:rPr lang="ru-RU" sz="800" dirty="0">
                          <a:latin typeface="Calibri"/>
                          <a:ea typeface="Calibri"/>
                          <a:cs typeface="Times New Roman"/>
                        </a:rPr>
                        <a:t>   Я ей дров наколю,</a:t>
                      </a:r>
                    </a:p>
                    <a:p>
                      <a:pPr>
                        <a:lnSpc>
                          <a:spcPct val="115000"/>
                        </a:lnSpc>
                        <a:spcAft>
                          <a:spcPts val="1000"/>
                        </a:spcAft>
                      </a:pPr>
                      <a:r>
                        <a:rPr lang="ru-RU" sz="800" dirty="0">
                          <a:latin typeface="Calibri"/>
                          <a:ea typeface="Calibri"/>
                          <a:cs typeface="Times New Roman"/>
                        </a:rPr>
                        <a:t>   Я стираю, </a:t>
                      </a:r>
                      <a:r>
                        <a:rPr lang="ru-RU" sz="800" dirty="0" err="1">
                          <a:latin typeface="Calibri"/>
                          <a:ea typeface="Calibri"/>
                          <a:cs typeface="Times New Roman"/>
                        </a:rPr>
                        <a:t>полоскаю</a:t>
                      </a:r>
                      <a:r>
                        <a:rPr lang="ru-RU" sz="800" dirty="0">
                          <a:latin typeface="Calibri"/>
                          <a:ea typeface="Calibri"/>
                          <a:cs typeface="Times New Roman"/>
                        </a:rPr>
                        <a:t>,</a:t>
                      </a:r>
                    </a:p>
                    <a:p>
                      <a:pPr>
                        <a:lnSpc>
                          <a:spcPct val="115000"/>
                        </a:lnSpc>
                        <a:spcAft>
                          <a:spcPts val="1000"/>
                        </a:spcAft>
                      </a:pPr>
                      <a:r>
                        <a:rPr lang="ru-RU" sz="800" dirty="0">
                          <a:latin typeface="Calibri"/>
                          <a:ea typeface="Calibri"/>
                          <a:cs typeface="Times New Roman"/>
                        </a:rPr>
                        <a:t>   С ручек воду </a:t>
                      </a:r>
                      <a:r>
                        <a:rPr lang="ru-RU" sz="800" dirty="0" err="1">
                          <a:latin typeface="Calibri"/>
                          <a:ea typeface="Calibri"/>
                          <a:cs typeface="Times New Roman"/>
                        </a:rPr>
                        <a:t>отряхаю</a:t>
                      </a:r>
                      <a:r>
                        <a:rPr lang="ru-RU" sz="800" dirty="0">
                          <a:latin typeface="Calibri"/>
                          <a:ea typeface="Calibri"/>
                          <a:cs typeface="Times New Roman"/>
                        </a:rPr>
                        <a:t>,</a:t>
                      </a:r>
                    </a:p>
                    <a:p>
                      <a:pPr>
                        <a:lnSpc>
                          <a:spcPct val="115000"/>
                        </a:lnSpc>
                        <a:spcAft>
                          <a:spcPts val="1000"/>
                        </a:spcAft>
                      </a:pPr>
                      <a:r>
                        <a:rPr lang="ru-RU" sz="800" dirty="0">
                          <a:latin typeface="Calibri"/>
                          <a:ea typeface="Calibri"/>
                          <a:cs typeface="Times New Roman"/>
                        </a:rPr>
                        <a:t>   Пол я чисто подметаю </a:t>
                      </a:r>
                    </a:p>
                    <a:p>
                      <a:pPr>
                        <a:lnSpc>
                          <a:spcPct val="115000"/>
                        </a:lnSpc>
                        <a:spcAft>
                          <a:spcPts val="1000"/>
                        </a:spcAft>
                      </a:pPr>
                      <a:r>
                        <a:rPr lang="ru-RU" sz="800" dirty="0">
                          <a:latin typeface="Calibri"/>
                          <a:ea typeface="Calibri"/>
                          <a:cs typeface="Times New Roman"/>
                        </a:rPr>
                        <a:t>   И уроки повторяю.»</a:t>
                      </a: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40568" y="1"/>
          <a:ext cx="9684569" cy="6745605"/>
        </p:xfrm>
        <a:graphic>
          <a:graphicData uri="http://schemas.openxmlformats.org/drawingml/2006/table">
            <a:tbl>
              <a:tblPr firstRow="1" bandRow="1">
                <a:tableStyleId>{5C22544A-7EE6-4342-B048-85BDC9FD1C3A}</a:tableStyleId>
              </a:tblPr>
              <a:tblGrid>
                <a:gridCol w="1008112"/>
                <a:gridCol w="2160240"/>
                <a:gridCol w="3528392"/>
                <a:gridCol w="2987825"/>
              </a:tblGrid>
              <a:tr h="3230814">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Садимся  за парты и выполняем  упражнения для глаз</a:t>
                      </a: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Ребята выполняют упражнения.</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1.Взгляд вверх, вниз, вправо, влево ( 5-6 раз);</a:t>
                      </a:r>
                    </a:p>
                    <a:p>
                      <a:pPr>
                        <a:lnSpc>
                          <a:spcPct val="115000"/>
                        </a:lnSpc>
                        <a:spcAft>
                          <a:spcPts val="1000"/>
                        </a:spcAft>
                      </a:pPr>
                      <a:r>
                        <a:rPr lang="ru-RU" sz="1100">
                          <a:latin typeface="Calibri"/>
                          <a:ea typeface="Calibri"/>
                          <a:cs typeface="Times New Roman"/>
                        </a:rPr>
                        <a:t>2.</a:t>
                      </a:r>
                      <a:r>
                        <a:rPr lang="ru-RU" sz="600">
                          <a:latin typeface="Verdana"/>
                          <a:ea typeface="Calibri"/>
                          <a:cs typeface="Times New Roman"/>
                        </a:rPr>
                        <a:t> </a:t>
                      </a:r>
                      <a:r>
                        <a:rPr lang="ru-RU" sz="1100">
                          <a:latin typeface="Calibri"/>
                          <a:ea typeface="Calibri"/>
                          <a:cs typeface="Times New Roman"/>
                        </a:rPr>
                        <a:t>Зажмуривания глаз на 3-5 секунд и легкое быстрое моргание улучшают кровообращение.</a:t>
                      </a:r>
                    </a:p>
                    <a:p>
                      <a:pPr>
                        <a:lnSpc>
                          <a:spcPct val="115000"/>
                        </a:lnSpc>
                        <a:spcAft>
                          <a:spcPts val="1000"/>
                        </a:spcAft>
                      </a:pPr>
                      <a:r>
                        <a:rPr lang="ru-RU" sz="1100">
                          <a:latin typeface="Calibri"/>
                          <a:ea typeface="Calibri"/>
                          <a:cs typeface="Times New Roman"/>
                        </a:rPr>
                        <a:t>3. Дотроньтесь указательным пальцем до носа и зафиксируйте на нем взгляд. Палец медленно отводить на расстояние 30-35 см и так же медленно приближать обратно к кончику носа,  не отрывая взгляда.(повторить 3 раза)</a:t>
                      </a:r>
                    </a:p>
                    <a:p>
                      <a:pPr>
                        <a:lnSpc>
                          <a:spcPct val="115000"/>
                        </a:lnSpc>
                        <a:spcAft>
                          <a:spcPts val="1000"/>
                        </a:spcAft>
                      </a:pPr>
                      <a:r>
                        <a:rPr lang="ru-RU" sz="1100">
                          <a:latin typeface="Calibri"/>
                          <a:ea typeface="Calibri"/>
                          <a:cs typeface="Times New Roman"/>
                        </a:rPr>
                        <a:t>4.Круговыми движениями массируйте круговую мышцу глаза и мышцу, поднимающую верхнее веко.(3-5 раз).</a:t>
                      </a:r>
                    </a:p>
                    <a:p>
                      <a:pPr>
                        <a:lnSpc>
                          <a:spcPct val="115000"/>
                        </a:lnSpc>
                        <a:spcAft>
                          <a:spcPts val="1000"/>
                        </a:spcAft>
                      </a:pPr>
                      <a:r>
                        <a:rPr lang="ru-RU" sz="1100">
                          <a:latin typeface="Calibri"/>
                          <a:ea typeface="Calibri"/>
                          <a:cs typeface="Times New Roman"/>
                        </a:rPr>
                        <a:t>5.Пальминг.</a:t>
                      </a:r>
                    </a:p>
                  </a:txBody>
                  <a:tcPr marL="47625" marR="47625" marT="47625" marB="47625"/>
                </a:tc>
              </a:tr>
              <a:tr h="731371">
                <a:tc>
                  <a:txBody>
                    <a:bodyPr/>
                    <a:lstStyle/>
                    <a:p>
                      <a:pPr>
                        <a:lnSpc>
                          <a:spcPct val="115000"/>
                        </a:lnSpc>
                        <a:spcAft>
                          <a:spcPts val="1000"/>
                        </a:spcAft>
                      </a:pP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Итак, Артем приходит в школу. Прочитаем встречу с учительницей по ролям, за мальчика – Егор.</a:t>
                      </a:r>
                    </a:p>
                  </a:txBody>
                  <a:tcPr marL="47625" marR="47625" marT="47625" marB="47625"/>
                </a:tc>
                <a:tc>
                  <a:txBody>
                    <a:bodyPr/>
                    <a:lstStyle/>
                    <a:p>
                      <a:pPr>
                        <a:lnSpc>
                          <a:spcPct val="115000"/>
                        </a:lnSpc>
                        <a:spcAft>
                          <a:spcPts val="1000"/>
                        </a:spcAft>
                      </a:pPr>
                      <a:r>
                        <a:rPr lang="ru-RU" sz="1100">
                          <a:latin typeface="Calibri"/>
                          <a:ea typeface="Calibri"/>
                          <a:cs typeface="Times New Roman"/>
                        </a:rPr>
                        <a:t>Чтение по ролям</a:t>
                      </a:r>
                    </a:p>
                  </a:txBody>
                  <a:tcPr marL="47625" marR="47625" marT="47625" marB="47625"/>
                </a:tc>
                <a:tc>
                  <a:txBody>
                    <a:bodyPr/>
                    <a:lstStyle/>
                    <a:p>
                      <a:pPr>
                        <a:lnSpc>
                          <a:spcPct val="115000"/>
                        </a:lnSpc>
                        <a:spcAft>
                          <a:spcPts val="1000"/>
                        </a:spcAft>
                      </a:pPr>
                      <a:r>
                        <a:rPr lang="ru-RU" sz="1100">
                          <a:latin typeface="Calibri"/>
                          <a:ea typeface="Calibri"/>
                          <a:cs typeface="Times New Roman"/>
                        </a:rPr>
                        <a:t>(приложение 4)</a:t>
                      </a:r>
                    </a:p>
                  </a:txBody>
                  <a:tcPr marL="47625" marR="47625" marT="47625" marB="47625"/>
                </a:tc>
              </a:tr>
              <a:tr h="2203119">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Понравилась ли вам учительница? Чем? Какие ее поступки говорят о том, что она поступает как мама.</a:t>
                      </a:r>
                    </a:p>
                  </a:txBody>
                  <a:tcPr marL="47625" marR="47625" marT="47625" marB="47625"/>
                </a:tc>
                <a:tc>
                  <a:txBody>
                    <a:bodyPr/>
                    <a:lstStyle/>
                    <a:p>
                      <a:pPr>
                        <a:lnSpc>
                          <a:spcPct val="115000"/>
                        </a:lnSpc>
                        <a:spcAft>
                          <a:spcPts val="1000"/>
                        </a:spcAft>
                      </a:pPr>
                      <a:r>
                        <a:rPr lang="ru-RU" sz="1000" dirty="0">
                          <a:latin typeface="Calibri"/>
                          <a:ea typeface="Calibri"/>
                          <a:cs typeface="Times New Roman"/>
                        </a:rPr>
                        <a:t>- Как мама, она смогла убедить  сделать то, что не хотел.</a:t>
                      </a:r>
                    </a:p>
                    <a:p>
                      <a:pPr>
                        <a:lnSpc>
                          <a:spcPct val="115000"/>
                        </a:lnSpc>
                        <a:spcAft>
                          <a:spcPts val="1000"/>
                        </a:spcAft>
                      </a:pPr>
                      <a:r>
                        <a:rPr lang="ru-RU" sz="1000" dirty="0">
                          <a:latin typeface="Calibri"/>
                          <a:ea typeface="Calibri"/>
                          <a:cs typeface="Times New Roman"/>
                        </a:rPr>
                        <a:t>- Как мама подняла на руки и понесла.</a:t>
                      </a:r>
                    </a:p>
                    <a:p>
                      <a:pPr>
                        <a:lnSpc>
                          <a:spcPct val="115000"/>
                        </a:lnSpc>
                        <a:spcAft>
                          <a:spcPts val="1000"/>
                        </a:spcAft>
                      </a:pPr>
                      <a:r>
                        <a:rPr lang="ru-RU" sz="1000" dirty="0">
                          <a:latin typeface="Calibri"/>
                          <a:ea typeface="Calibri"/>
                          <a:cs typeface="Times New Roman"/>
                        </a:rPr>
                        <a:t>- Пахнет от нее так же как от матери - « теплым хлебом и сухою травой».</a:t>
                      </a:r>
                    </a:p>
                    <a:p>
                      <a:pPr>
                        <a:lnSpc>
                          <a:spcPct val="115000"/>
                        </a:lnSpc>
                        <a:spcAft>
                          <a:spcPts val="1000"/>
                        </a:spcAft>
                      </a:pPr>
                      <a:r>
                        <a:rPr lang="ru-RU" sz="1000" dirty="0">
                          <a:latin typeface="Calibri"/>
                          <a:ea typeface="Calibri"/>
                          <a:cs typeface="Times New Roman"/>
                        </a:rPr>
                        <a:t>- Прижался к ней , и она оставила его у себя на коленях.</a:t>
                      </a:r>
                    </a:p>
                    <a:p>
                      <a:pPr>
                        <a:lnSpc>
                          <a:spcPct val="115000"/>
                        </a:lnSpc>
                        <a:spcAft>
                          <a:spcPts val="1000"/>
                        </a:spcAft>
                      </a:pPr>
                      <a:r>
                        <a:rPr lang="ru-RU" sz="1000" dirty="0">
                          <a:latin typeface="Calibri"/>
                          <a:ea typeface="Calibri"/>
                          <a:cs typeface="Times New Roman"/>
                        </a:rPr>
                        <a:t> - С неподдельным участием чутко и внимательно отнеслась к его ране.</a:t>
                      </a:r>
                    </a:p>
                    <a:p>
                      <a:pPr>
                        <a:lnSpc>
                          <a:spcPct val="115000"/>
                        </a:lnSpc>
                        <a:spcAft>
                          <a:spcPts val="1000"/>
                        </a:spcAft>
                      </a:pPr>
                      <a:r>
                        <a:rPr lang="ru-RU" sz="1000" dirty="0">
                          <a:latin typeface="Calibri"/>
                          <a:ea typeface="Calibri"/>
                          <a:cs typeface="Times New Roman"/>
                        </a:rPr>
                        <a:t>- Почувствовала его тревожное состояние, успокоила.</a:t>
                      </a:r>
                    </a:p>
                    <a:p>
                      <a:pPr>
                        <a:lnSpc>
                          <a:spcPct val="115000"/>
                        </a:lnSpc>
                        <a:spcAft>
                          <a:spcPts val="1000"/>
                        </a:spcAft>
                      </a:pPr>
                      <a:r>
                        <a:rPr lang="ru-RU" sz="1000" dirty="0">
                          <a:latin typeface="Calibri"/>
                          <a:ea typeface="Calibri"/>
                          <a:cs typeface="Times New Roman"/>
                        </a:rPr>
                        <a:t> - Лицом белая, добрая, глаза ее весело смотрели на него, как будто она играть с ним хотела, как маленькая.</a:t>
                      </a:r>
                    </a:p>
                  </a:txBody>
                  <a:tcPr marL="47625" marR="47625" marT="47625" marB="47625"/>
                </a:tc>
                <a:tc>
                  <a:txBody>
                    <a:bodyPr/>
                    <a:lstStyle/>
                    <a:p>
                      <a:pPr>
                        <a:lnSpc>
                          <a:spcPct val="115000"/>
                        </a:lnSpc>
                        <a:spcAft>
                          <a:spcPts val="1000"/>
                        </a:spcAft>
                      </a:pPr>
                      <a:r>
                        <a:rPr lang="ru-RU" sz="1100" dirty="0">
                          <a:latin typeface="Calibri"/>
                          <a:ea typeface="Calibri"/>
                          <a:cs typeface="Times New Roman"/>
                        </a:rPr>
                        <a:t>(приложение 5).</a:t>
                      </a: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503" y="-1"/>
          <a:ext cx="9036500" cy="6741369"/>
        </p:xfrm>
        <a:graphic>
          <a:graphicData uri="http://schemas.openxmlformats.org/drawingml/2006/table">
            <a:tbl>
              <a:tblPr firstRow="1" bandRow="1">
                <a:tableStyleId>{5C22544A-7EE6-4342-B048-85BDC9FD1C3A}</a:tableStyleId>
              </a:tblPr>
              <a:tblGrid>
                <a:gridCol w="1296145"/>
                <a:gridCol w="3222105"/>
                <a:gridCol w="2259125"/>
                <a:gridCol w="2259125"/>
              </a:tblGrid>
              <a:tr h="4338458">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Во всех ситуациях </a:t>
                      </a:r>
                      <a:r>
                        <a:rPr lang="ru-RU" sz="1100" dirty="0" err="1">
                          <a:latin typeface="Calibri"/>
                          <a:ea typeface="Calibri"/>
                          <a:cs typeface="Times New Roman"/>
                        </a:rPr>
                        <a:t>Аполлинария</a:t>
                      </a:r>
                      <a:r>
                        <a:rPr lang="ru-RU" sz="1100" dirty="0">
                          <a:latin typeface="Calibri"/>
                          <a:ea typeface="Calibri"/>
                          <a:cs typeface="Times New Roman"/>
                        </a:rPr>
                        <a:t> Николаевна поступает как мама, подтверждаются слова Евдокии Алексеевны, « она, </a:t>
                      </a:r>
                      <a:r>
                        <a:rPr lang="ru-RU" sz="1100" dirty="0" err="1">
                          <a:latin typeface="Calibri"/>
                          <a:ea typeface="Calibri"/>
                          <a:cs typeface="Times New Roman"/>
                        </a:rPr>
                        <a:t>Аполлинария</a:t>
                      </a:r>
                      <a:r>
                        <a:rPr lang="ru-RU" sz="1100" dirty="0">
                          <a:latin typeface="Calibri"/>
                          <a:ea typeface="Calibri"/>
                          <a:cs typeface="Times New Roman"/>
                        </a:rPr>
                        <a:t> Николаевна, будет еще одной мамой»</a:t>
                      </a:r>
                    </a:p>
                    <a:p>
                      <a:pPr>
                        <a:lnSpc>
                          <a:spcPct val="115000"/>
                        </a:lnSpc>
                        <a:spcAft>
                          <a:spcPts val="1000"/>
                        </a:spcAft>
                      </a:pPr>
                      <a:r>
                        <a:rPr lang="ru-RU" sz="1100" dirty="0">
                          <a:latin typeface="Calibri"/>
                          <a:ea typeface="Calibri"/>
                          <a:cs typeface="Times New Roman"/>
                        </a:rPr>
                        <a:t>Поведение Артема на уроке. Идет урок, а о чем же думает Артем?</a:t>
                      </a:r>
                    </a:p>
                    <a:p>
                      <a:pPr>
                        <a:lnSpc>
                          <a:spcPct val="115000"/>
                        </a:lnSpc>
                        <a:spcAft>
                          <a:spcPts val="1000"/>
                        </a:spcAft>
                      </a:pPr>
                      <a:r>
                        <a:rPr lang="ru-RU" sz="1100" dirty="0">
                          <a:latin typeface="Calibri"/>
                          <a:ea typeface="Calibri"/>
                          <a:cs typeface="Times New Roman"/>
                        </a:rPr>
                        <a:t>От имени Артема его мысли передаст Кирилл ( от первого лица – «Я»)</a:t>
                      </a:r>
                    </a:p>
                  </a:txBody>
                  <a:tcPr marL="47625" marR="47625" marT="47625" marB="47625"/>
                </a:tc>
                <a:tc>
                  <a:txBody>
                    <a:bodyPr/>
                    <a:lstStyle/>
                    <a:p>
                      <a:pPr>
                        <a:lnSpc>
                          <a:spcPct val="115000"/>
                        </a:lnSpc>
                        <a:spcAft>
                          <a:spcPts val="1000"/>
                        </a:spcAft>
                      </a:pPr>
                      <a:r>
                        <a:rPr lang="ru-RU" sz="1000">
                          <a:solidFill>
                            <a:srgbClr val="000000"/>
                          </a:solidFill>
                          <a:latin typeface="Arial"/>
                          <a:ea typeface="Times New Roman"/>
                          <a:cs typeface="Times New Roman"/>
                        </a:rPr>
                        <a:t>Рассказывает Кирилл</a:t>
                      </a:r>
                      <a:endParaRPr lang="ru-RU" sz="1100">
                        <a:latin typeface="Calibri"/>
                        <a:ea typeface="Calibri"/>
                        <a:cs typeface="Times New Roman"/>
                      </a:endParaRPr>
                    </a:p>
                  </a:txBody>
                  <a:tcPr marL="47625" marR="47625" marT="47625" marB="47625"/>
                </a:tc>
                <a:tc>
                  <a:txBody>
                    <a:bodyPr/>
                    <a:lstStyle/>
                    <a:p>
                      <a:pPr>
                        <a:lnSpc>
                          <a:spcPct val="115000"/>
                        </a:lnSpc>
                      </a:pPr>
                      <a:endParaRPr lang="ru-RU" sz="1100">
                        <a:latin typeface="Calibri"/>
                      </a:endParaRPr>
                    </a:p>
                  </a:txBody>
                  <a:tcPr marL="47625" marR="47625" marT="47625" marB="47625"/>
                </a:tc>
              </a:tr>
              <a:tr h="1000816">
                <a:tc>
                  <a:txBody>
                    <a:bodyPr/>
                    <a:lstStyle/>
                    <a:p>
                      <a:pPr>
                        <a:lnSpc>
                          <a:spcPct val="115000"/>
                        </a:lnSpc>
                        <a:spcAft>
                          <a:spcPts val="1000"/>
                        </a:spcAft>
                      </a:pP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Что  тревожило Артема?</a:t>
                      </a:r>
                    </a:p>
                  </a:txBody>
                  <a:tcPr marL="47625" marR="47625" marT="47625" marB="47625"/>
                </a:tc>
                <a:tc>
                  <a:txBody>
                    <a:bodyPr/>
                    <a:lstStyle/>
                    <a:p>
                      <a:pPr>
                        <a:lnSpc>
                          <a:spcPct val="115000"/>
                        </a:lnSpc>
                        <a:spcAft>
                          <a:spcPts val="1000"/>
                        </a:spcAft>
                      </a:pPr>
                      <a:r>
                        <a:rPr lang="ru-RU" sz="1100">
                          <a:latin typeface="Calibri"/>
                          <a:ea typeface="Calibri"/>
                          <a:cs typeface="Times New Roman"/>
                        </a:rPr>
                        <a:t>Переживает за маму. «А жива ли она, не померла ли от чего-нибудь?»</a:t>
                      </a:r>
                    </a:p>
                  </a:txBody>
                  <a:tcPr marL="47625" marR="47625" marT="47625" marB="47625"/>
                </a:tc>
                <a:tc>
                  <a:txBody>
                    <a:bodyPr/>
                    <a:lstStyle/>
                    <a:p>
                      <a:pPr>
                        <a:lnSpc>
                          <a:spcPct val="115000"/>
                        </a:lnSpc>
                      </a:pPr>
                      <a:endParaRPr lang="ru-RU" sz="1100">
                        <a:latin typeface="Calibri"/>
                      </a:endParaRPr>
                    </a:p>
                  </a:txBody>
                  <a:tcPr marL="47625" marR="47625" marT="47625" marB="47625"/>
                </a:tc>
              </a:tr>
              <a:tr h="1402095">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Отношение учительницы к ученику? </a:t>
                      </a:r>
                    </a:p>
                  </a:txBody>
                  <a:tcPr marL="47625" marR="47625" marT="47625" marB="47625"/>
                </a:tc>
                <a:tc>
                  <a:txBody>
                    <a:bodyPr/>
                    <a:lstStyle/>
                    <a:p>
                      <a:pPr>
                        <a:lnSpc>
                          <a:spcPct val="115000"/>
                        </a:lnSpc>
                        <a:spcAft>
                          <a:spcPts val="1000"/>
                        </a:spcAft>
                      </a:pPr>
                      <a:r>
                        <a:rPr lang="ru-RU" sz="1100">
                          <a:latin typeface="Calibri"/>
                          <a:ea typeface="Calibri"/>
                          <a:cs typeface="Times New Roman"/>
                        </a:rPr>
                        <a:t>Она почувствовала его тревогу, поинтересовалась, успокоила( чуткая, внимательная, заботливая.)</a:t>
                      </a: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503" y="0"/>
          <a:ext cx="9036496" cy="6669360"/>
        </p:xfrm>
        <a:graphic>
          <a:graphicData uri="http://schemas.openxmlformats.org/drawingml/2006/table">
            <a:tbl>
              <a:tblPr firstRow="1" bandRow="1">
                <a:tableStyleId>{5C22544A-7EE6-4342-B048-85BDC9FD1C3A}</a:tableStyleId>
              </a:tblPr>
              <a:tblGrid>
                <a:gridCol w="955076"/>
                <a:gridCol w="3306035"/>
                <a:gridCol w="1763219"/>
                <a:gridCol w="3012166"/>
              </a:tblGrid>
              <a:tr h="5324210">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А сейчас рассмотрим иллюстрацию на стр. 141( учебник « Литературное чтение»)</a:t>
                      </a:r>
                    </a:p>
                    <a:p>
                      <a:pPr>
                        <a:lnSpc>
                          <a:spcPct val="115000"/>
                        </a:lnSpc>
                        <a:spcAft>
                          <a:spcPts val="1000"/>
                        </a:spcAft>
                      </a:pPr>
                      <a:r>
                        <a:rPr lang="ru-RU" sz="1100" dirty="0">
                          <a:latin typeface="Calibri"/>
                          <a:ea typeface="Calibri"/>
                          <a:cs typeface="Times New Roman"/>
                        </a:rPr>
                        <a:t>Обратимся к изображению главных героев на стр. 141, чтобы точнее передать характер действующих лиц, их настроение, соотнести этот эпизод с описанием в произведении. Иллюстрация помогает увидеть сцену и по позе, выражению лиц героев судить о их переживаниях.</a:t>
                      </a:r>
                    </a:p>
                    <a:p>
                      <a:pPr>
                        <a:lnSpc>
                          <a:spcPct val="115000"/>
                        </a:lnSpc>
                        <a:spcAft>
                          <a:spcPts val="1000"/>
                        </a:spcAft>
                      </a:pPr>
                      <a:r>
                        <a:rPr lang="ru-RU" sz="1100" dirty="0">
                          <a:latin typeface="Calibri"/>
                          <a:ea typeface="Calibri"/>
                          <a:cs typeface="Times New Roman"/>
                        </a:rPr>
                        <a:t>-Кого изобразил художник? В какой обстановке?</a:t>
                      </a:r>
                    </a:p>
                    <a:p>
                      <a:pPr>
                        <a:lnSpc>
                          <a:spcPct val="115000"/>
                        </a:lnSpc>
                        <a:spcAft>
                          <a:spcPts val="1000"/>
                        </a:spcAft>
                      </a:pPr>
                      <a:r>
                        <a:rPr lang="ru-RU" sz="1100" dirty="0">
                          <a:latin typeface="Calibri"/>
                          <a:ea typeface="Calibri"/>
                          <a:cs typeface="Times New Roman"/>
                        </a:rPr>
                        <a:t>- Как они нарисованы?</a:t>
                      </a:r>
                    </a:p>
                    <a:p>
                      <a:pPr>
                        <a:lnSpc>
                          <a:spcPct val="115000"/>
                        </a:lnSpc>
                        <a:spcAft>
                          <a:spcPts val="1000"/>
                        </a:spcAft>
                      </a:pPr>
                      <a:r>
                        <a:rPr lang="ru-RU" sz="1100" dirty="0">
                          <a:latin typeface="Calibri"/>
                          <a:ea typeface="Calibri"/>
                          <a:cs typeface="Times New Roman"/>
                        </a:rPr>
                        <a:t>- Что делает учительница?</a:t>
                      </a:r>
                    </a:p>
                    <a:p>
                      <a:pPr>
                        <a:lnSpc>
                          <a:spcPct val="115000"/>
                        </a:lnSpc>
                        <a:spcAft>
                          <a:spcPts val="1000"/>
                        </a:spcAft>
                      </a:pPr>
                      <a:r>
                        <a:rPr lang="ru-RU" sz="1100" dirty="0">
                          <a:latin typeface="Calibri"/>
                          <a:ea typeface="Calibri"/>
                          <a:cs typeface="Times New Roman"/>
                        </a:rPr>
                        <a:t>- Ответные действия Артема?</a:t>
                      </a:r>
                    </a:p>
                  </a:txBody>
                  <a:tcPr marL="47625" marR="47625" marT="47625" marB="47625"/>
                </a:tc>
                <a:tc>
                  <a:txBody>
                    <a:bodyPr/>
                    <a:lstStyle/>
                    <a:p>
                      <a:pPr>
                        <a:lnSpc>
                          <a:spcPct val="115000"/>
                        </a:lnSpc>
                        <a:spcAft>
                          <a:spcPts val="1000"/>
                        </a:spcAft>
                      </a:pPr>
                      <a:r>
                        <a:rPr lang="ru-RU" sz="1100" dirty="0">
                          <a:latin typeface="Calibri"/>
                          <a:ea typeface="Calibri"/>
                          <a:cs typeface="Times New Roman"/>
                        </a:rPr>
                        <a:t>Художник изобразил  Артема и </a:t>
                      </a:r>
                      <a:r>
                        <a:rPr lang="ru-RU" sz="1100" dirty="0" err="1">
                          <a:latin typeface="Calibri"/>
                          <a:ea typeface="Calibri"/>
                          <a:cs typeface="Times New Roman"/>
                        </a:rPr>
                        <a:t>Аполлинарию</a:t>
                      </a:r>
                      <a:r>
                        <a:rPr lang="ru-RU" sz="1100" dirty="0">
                          <a:latin typeface="Calibri"/>
                          <a:ea typeface="Calibri"/>
                          <a:cs typeface="Times New Roman"/>
                        </a:rPr>
                        <a:t> Николаевну в ее доме.</a:t>
                      </a:r>
                    </a:p>
                    <a:p>
                      <a:pPr>
                        <a:lnSpc>
                          <a:spcPct val="115000"/>
                        </a:lnSpc>
                        <a:spcAft>
                          <a:spcPts val="1000"/>
                        </a:spcAft>
                      </a:pPr>
                      <a:r>
                        <a:rPr lang="ru-RU" sz="1100" dirty="0">
                          <a:latin typeface="Calibri"/>
                          <a:ea typeface="Calibri"/>
                          <a:cs typeface="Times New Roman"/>
                        </a:rPr>
                        <a:t>На стене различные картины и фотографии, видна верхняя спинка дивана. У учительницы живые цветы.</a:t>
                      </a:r>
                    </a:p>
                    <a:p>
                      <a:pPr>
                        <a:lnSpc>
                          <a:spcPct val="115000"/>
                        </a:lnSpc>
                        <a:spcAft>
                          <a:spcPts val="1000"/>
                        </a:spcAft>
                      </a:pPr>
                      <a:r>
                        <a:rPr lang="ru-RU" sz="1100" dirty="0">
                          <a:latin typeface="Calibri"/>
                          <a:ea typeface="Calibri"/>
                          <a:cs typeface="Times New Roman"/>
                        </a:rPr>
                        <a:t>Учительница изображена в лиловом платье и синем </a:t>
                      </a:r>
                      <a:r>
                        <a:rPr lang="ru-RU" sz="1100" dirty="0" err="1">
                          <a:latin typeface="Calibri"/>
                          <a:ea typeface="Calibri"/>
                          <a:cs typeface="Times New Roman"/>
                        </a:rPr>
                        <a:t>жикете</a:t>
                      </a:r>
                      <a:r>
                        <a:rPr lang="ru-RU" sz="1100" dirty="0">
                          <a:latin typeface="Calibri"/>
                          <a:ea typeface="Calibri"/>
                          <a:cs typeface="Times New Roman"/>
                        </a:rPr>
                        <a:t>. На Артеме голубая рубашка, Необыкновенные волосы солнечного цвета.</a:t>
                      </a:r>
                    </a:p>
                    <a:p>
                      <a:pPr>
                        <a:lnSpc>
                          <a:spcPct val="115000"/>
                        </a:lnSpc>
                        <a:spcAft>
                          <a:spcPts val="1000"/>
                        </a:spcAft>
                      </a:pPr>
                      <a:r>
                        <a:rPr lang="ru-RU" sz="1100" dirty="0">
                          <a:latin typeface="Calibri"/>
                          <a:ea typeface="Calibri"/>
                          <a:cs typeface="Times New Roman"/>
                        </a:rPr>
                        <a:t>Учительница что-то весело рассказывает, жестикулирует, улыбается.</a:t>
                      </a:r>
                    </a:p>
                    <a:p>
                      <a:pPr>
                        <a:lnSpc>
                          <a:spcPct val="115000"/>
                        </a:lnSpc>
                        <a:spcAft>
                          <a:spcPts val="1000"/>
                        </a:spcAft>
                      </a:pPr>
                      <a:r>
                        <a:rPr lang="ru-RU" sz="1100" dirty="0">
                          <a:latin typeface="Calibri"/>
                          <a:ea typeface="Calibri"/>
                          <a:cs typeface="Times New Roman"/>
                        </a:rPr>
                        <a:t>Артем внимательно с неподдельным интересом смотрит на учительницу.</a:t>
                      </a:r>
                    </a:p>
                  </a:txBody>
                  <a:tcPr marL="47625" marR="47625" marT="47625" marB="47625"/>
                </a:tc>
                <a:tc>
                  <a:txBody>
                    <a:bodyPr/>
                    <a:lstStyle/>
                    <a:p>
                      <a:pPr>
                        <a:lnSpc>
                          <a:spcPct val="115000"/>
                        </a:lnSpc>
                        <a:spcAft>
                          <a:spcPts val="1000"/>
                        </a:spcAft>
                      </a:pPr>
                      <a:endParaRPr lang="ru-RU" sz="1000" dirty="0">
                        <a:solidFill>
                          <a:srgbClr val="000000"/>
                        </a:solidFill>
                        <a:latin typeface="Arial"/>
                        <a:ea typeface="Times New Roman"/>
                        <a:cs typeface="Times New Roman"/>
                      </a:endParaRPr>
                    </a:p>
                  </a:txBody>
                  <a:tcPr marL="47625" marR="47625" marT="47625" marB="47625"/>
                </a:tc>
              </a:tr>
              <a:tr h="1345150">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Соотнесите этот рисунок с описанием в произведении. Способствует ли рисунок тому, чтобы точнее передать характеры героев?</a:t>
                      </a:r>
                    </a:p>
                  </a:txBody>
                  <a:tcPr marL="47625" marR="47625" marT="47625" marB="47625"/>
                </a:tc>
                <a:tc>
                  <a:txBody>
                    <a:bodyPr/>
                    <a:lstStyle/>
                    <a:p>
                      <a:pPr>
                        <a:lnSpc>
                          <a:spcPct val="115000"/>
                        </a:lnSpc>
                        <a:spcAft>
                          <a:spcPts val="1000"/>
                        </a:spcAft>
                      </a:pPr>
                      <a:r>
                        <a:rPr lang="ru-RU" sz="1100">
                          <a:latin typeface="Calibri"/>
                          <a:ea typeface="Calibri"/>
                          <a:cs typeface="Times New Roman"/>
                        </a:rPr>
                        <a:t>Да, способствует лучшему пониманию характеров героев ( добрая, отзывчивая учительница и любознательный ученик).</a:t>
                      </a: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pic>
        <p:nvPicPr>
          <p:cNvPr id="5" name="Рисунок 4" descr="L:\DCIM\102_PANA\P1020242.JPG"/>
          <p:cNvPicPr/>
          <p:nvPr/>
        </p:nvPicPr>
        <p:blipFill>
          <a:blip r:embed="rId2" cstate="print"/>
          <a:srcRect/>
          <a:stretch>
            <a:fillRect/>
          </a:stretch>
        </p:blipFill>
        <p:spPr bwMode="auto">
          <a:xfrm>
            <a:off x="6178927" y="620688"/>
            <a:ext cx="2965073"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07503" y="-1"/>
          <a:ext cx="9036500" cy="6835347"/>
        </p:xfrm>
        <a:graphic>
          <a:graphicData uri="http://schemas.openxmlformats.org/drawingml/2006/table">
            <a:tbl>
              <a:tblPr firstRow="1" bandRow="1">
                <a:tableStyleId>{5C22544A-7EE6-4342-B048-85BDC9FD1C3A}</a:tableStyleId>
              </a:tblPr>
              <a:tblGrid>
                <a:gridCol w="1296145"/>
                <a:gridCol w="3222105"/>
                <a:gridCol w="2259125"/>
                <a:gridCol w="2259125"/>
              </a:tblGrid>
              <a:tr h="964658">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Сценку урока покажут Кирилл и Олеся</a:t>
                      </a:r>
                    </a:p>
                    <a:p>
                      <a:pPr>
                        <a:lnSpc>
                          <a:spcPct val="115000"/>
                        </a:lnSpc>
                        <a:spcAft>
                          <a:spcPts val="1000"/>
                        </a:spcAft>
                      </a:pPr>
                      <a:r>
                        <a:rPr lang="ru-RU" sz="1100" dirty="0">
                          <a:latin typeface="Calibri"/>
                          <a:ea typeface="Calibri"/>
                          <a:cs typeface="Times New Roman"/>
                        </a:rPr>
                        <a:t>Как она убедила учиться Артема, ведь он не хотел?</a:t>
                      </a:r>
                    </a:p>
                  </a:txBody>
                  <a:tcPr marL="47625" marR="47625" marT="47625" marB="47625"/>
                </a:tc>
                <a:tc>
                  <a:txBody>
                    <a:bodyPr/>
                    <a:lstStyle/>
                    <a:p>
                      <a:pPr>
                        <a:lnSpc>
                          <a:spcPct val="115000"/>
                        </a:lnSpc>
                        <a:spcAft>
                          <a:spcPts val="1000"/>
                        </a:spcAft>
                      </a:pPr>
                      <a:r>
                        <a:rPr lang="ru-RU" sz="1000" b="1">
                          <a:solidFill>
                            <a:srgbClr val="000000"/>
                          </a:solidFill>
                          <a:latin typeface="Arial"/>
                          <a:ea typeface="Times New Roman"/>
                          <a:cs typeface="Times New Roman"/>
                        </a:rPr>
                        <a:t>инсценировка</a:t>
                      </a: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 Приложение 6)</a:t>
                      </a:r>
                    </a:p>
                  </a:txBody>
                  <a:tcPr marL="47625" marR="47625" marT="47625" marB="47625"/>
                </a:tc>
              </a:tr>
              <a:tr h="1740791">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Как она убедила учиться Артема, ведь он не хотел?</a:t>
                      </a:r>
                    </a:p>
                  </a:txBody>
                  <a:tcPr marL="47625" marR="47625" marT="47625" marB="47625"/>
                </a:tc>
                <a:tc>
                  <a:txBody>
                    <a:bodyPr/>
                    <a:lstStyle/>
                    <a:p>
                      <a:pPr>
                        <a:lnSpc>
                          <a:spcPct val="115000"/>
                        </a:lnSpc>
                        <a:spcAft>
                          <a:spcPts val="1000"/>
                        </a:spcAft>
                      </a:pPr>
                      <a:r>
                        <a:rPr lang="ru-RU" sz="1100">
                          <a:latin typeface="Calibri"/>
                          <a:ea typeface="Calibri"/>
                          <a:cs typeface="Times New Roman"/>
                        </a:rPr>
                        <a:t>Она объяснила ему, что мама будет горевать : «</a:t>
                      </a:r>
                      <a:r>
                        <a:rPr lang="ru-RU" sz="1100">
                          <a:solidFill>
                            <a:srgbClr val="000000"/>
                          </a:solidFill>
                          <a:latin typeface="Calibri"/>
                          <a:ea typeface="Times New Roman"/>
                          <a:cs typeface="Times New Roman"/>
                        </a:rPr>
                        <a:t>Эх, скажет, зачем Артем в школу нынче ходил? Ничего он там не узнал, а пошел учиться, – значит, он маму обманул, значит, он меня не любит, скажет она, и сама заплачет.»</a:t>
                      </a:r>
                      <a:br>
                        <a:rPr lang="ru-RU" sz="1100">
                          <a:solidFill>
                            <a:srgbClr val="000000"/>
                          </a:solidFill>
                          <a:latin typeface="Calibri"/>
                          <a:ea typeface="Times New Roman"/>
                          <a:cs typeface="Times New Roman"/>
                        </a:rPr>
                      </a:br>
                      <a:endParaRPr lang="ru-RU" sz="1100">
                        <a:latin typeface="Calibri"/>
                        <a:ea typeface="Calibri"/>
                        <a:cs typeface="Times New Roman"/>
                      </a:endParaRPr>
                    </a:p>
                  </a:txBody>
                  <a:tcPr marL="47625" marR="47625" marT="47625" marB="47625"/>
                </a:tc>
                <a:tc>
                  <a:txBody>
                    <a:bodyPr/>
                    <a:lstStyle/>
                    <a:p>
                      <a:pPr>
                        <a:lnSpc>
                          <a:spcPct val="115000"/>
                        </a:lnSpc>
                      </a:pPr>
                      <a:endParaRPr lang="ru-RU" sz="1100">
                        <a:latin typeface="Calibri"/>
                      </a:endParaRPr>
                    </a:p>
                  </a:txBody>
                  <a:tcPr marL="47625" marR="47625" marT="47625" marB="47625"/>
                </a:tc>
              </a:tr>
              <a:tr h="579346">
                <a:tc>
                  <a:txBody>
                    <a:bodyPr/>
                    <a:lstStyle/>
                    <a:p>
                      <a:pPr>
                        <a:lnSpc>
                          <a:spcPct val="115000"/>
                        </a:lnSpc>
                        <a:spcAft>
                          <a:spcPts val="1000"/>
                        </a:spcAft>
                      </a:pP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Научился ли Артем чему-нибудь в первый школьный день?</a:t>
                      </a:r>
                    </a:p>
                  </a:txBody>
                  <a:tcPr marL="47625" marR="47625" marT="47625" marB="47625"/>
                </a:tc>
                <a:tc>
                  <a:txBody>
                    <a:bodyPr/>
                    <a:lstStyle/>
                    <a:p>
                      <a:pPr>
                        <a:lnSpc>
                          <a:spcPct val="115000"/>
                        </a:lnSpc>
                        <a:spcAft>
                          <a:spcPts val="1000"/>
                        </a:spcAft>
                      </a:pPr>
                      <a:r>
                        <a:rPr lang="ru-RU" sz="1100">
                          <a:latin typeface="Calibri"/>
                          <a:ea typeface="Calibri"/>
                          <a:cs typeface="Times New Roman"/>
                        </a:rPr>
                        <a:t>Да, научился писать</a:t>
                      </a:r>
                    </a:p>
                  </a:txBody>
                  <a:tcPr marL="47625" marR="47625" marT="47625" marB="47625"/>
                </a:tc>
                <a:tc>
                  <a:txBody>
                    <a:bodyPr/>
                    <a:lstStyle/>
                    <a:p>
                      <a:pPr>
                        <a:lnSpc>
                          <a:spcPct val="115000"/>
                        </a:lnSpc>
                      </a:pPr>
                      <a:endParaRPr lang="ru-RU" sz="1100">
                        <a:latin typeface="Calibri"/>
                      </a:endParaRPr>
                    </a:p>
                  </a:txBody>
                  <a:tcPr marL="47625" marR="47625" marT="47625" marB="47625"/>
                </a:tc>
              </a:tr>
              <a:tr h="446827">
                <a:tc>
                  <a:txBody>
                    <a:bodyPr/>
                    <a:lstStyle/>
                    <a:p>
                      <a:pPr>
                        <a:lnSpc>
                          <a:spcPct val="115000"/>
                        </a:lnSpc>
                        <a:spcAft>
                          <a:spcPts val="1000"/>
                        </a:spcAft>
                      </a:pP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Какие первые слова написал мальчик.</a:t>
                      </a:r>
                    </a:p>
                  </a:txBody>
                  <a:tcPr marL="47625" marR="47625" marT="47625" marB="47625"/>
                </a:tc>
                <a:tc>
                  <a:txBody>
                    <a:bodyPr/>
                    <a:lstStyle/>
                    <a:p>
                      <a:pPr>
                        <a:lnSpc>
                          <a:spcPct val="115000"/>
                        </a:lnSpc>
                        <a:spcAft>
                          <a:spcPts val="1000"/>
                        </a:spcAft>
                      </a:pPr>
                      <a:r>
                        <a:rPr lang="ru-RU" sz="1100">
                          <a:latin typeface="Calibri"/>
                          <a:ea typeface="Calibri"/>
                          <a:cs typeface="Times New Roman"/>
                        </a:rPr>
                        <a:t> «Мама», «Родина»</a:t>
                      </a:r>
                    </a:p>
                  </a:txBody>
                  <a:tcPr marL="47625" marR="47625" marT="47625" marB="47625"/>
                </a:tc>
                <a:tc>
                  <a:txBody>
                    <a:bodyPr/>
                    <a:lstStyle/>
                    <a:p>
                      <a:pPr>
                        <a:lnSpc>
                          <a:spcPct val="115000"/>
                        </a:lnSpc>
                      </a:pPr>
                      <a:endParaRPr lang="ru-RU" sz="1100">
                        <a:latin typeface="Calibri"/>
                      </a:endParaRPr>
                    </a:p>
                  </a:txBody>
                  <a:tcPr marL="47625" marR="47625" marT="47625" marB="47625"/>
                </a:tc>
              </a:tr>
              <a:tr h="579346">
                <a:tc>
                  <a:txBody>
                    <a:bodyPr/>
                    <a:lstStyle/>
                    <a:p>
                      <a:pPr>
                        <a:lnSpc>
                          <a:spcPct val="115000"/>
                        </a:lnSpc>
                        <a:spcAft>
                          <a:spcPts val="1000"/>
                        </a:spcAft>
                      </a:pPr>
                      <a:endParaRPr lang="ru-RU" sz="110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Инсценировка, мама провожает в школу сына</a:t>
                      </a:r>
                    </a:p>
                  </a:txBody>
                  <a:tcPr marL="47625" marR="47625" marT="47625" marB="47625"/>
                </a:tc>
                <a:tc>
                  <a:txBody>
                    <a:bodyPr/>
                    <a:lstStyle/>
                    <a:p>
                      <a:pPr>
                        <a:lnSpc>
                          <a:spcPct val="115000"/>
                        </a:lnSpc>
                        <a:spcAft>
                          <a:spcPts val="1000"/>
                        </a:spcAft>
                      </a:pPr>
                      <a:r>
                        <a:rPr lang="ru-RU" sz="1100">
                          <a:latin typeface="Calibri"/>
                          <a:ea typeface="Calibri"/>
                          <a:cs typeface="Times New Roman"/>
                        </a:rPr>
                        <a:t>Инсценировка</a:t>
                      </a:r>
                    </a:p>
                  </a:txBody>
                  <a:tcPr marL="47625" marR="47625" marT="47625" marB="47625"/>
                </a:tc>
                <a:tc>
                  <a:txBody>
                    <a:bodyPr/>
                    <a:lstStyle/>
                    <a:p>
                      <a:pPr>
                        <a:lnSpc>
                          <a:spcPct val="115000"/>
                        </a:lnSpc>
                        <a:spcAft>
                          <a:spcPts val="1000"/>
                        </a:spcAft>
                      </a:pPr>
                      <a:r>
                        <a:rPr lang="ru-RU" sz="1100">
                          <a:latin typeface="Calibri"/>
                          <a:ea typeface="Calibri"/>
                          <a:cs typeface="Times New Roman"/>
                        </a:rPr>
                        <a:t>(Приложение 7)</a:t>
                      </a:r>
                    </a:p>
                  </a:txBody>
                  <a:tcPr marL="47625" marR="47625" marT="47625" marB="47625"/>
                </a:tc>
              </a:tr>
              <a:tr h="2358393">
                <a:tc>
                  <a:txBody>
                    <a:bodyPr/>
                    <a:lstStyle/>
                    <a:p>
                      <a:pPr>
                        <a:lnSpc>
                          <a:spcPct val="115000"/>
                        </a:lnSpc>
                        <a:spcAft>
                          <a:spcPts val="1000"/>
                        </a:spcAft>
                      </a:pP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a:latin typeface="Calibri"/>
                          <a:ea typeface="Calibri"/>
                          <a:cs typeface="Times New Roman"/>
                        </a:rPr>
                        <a:t>Как восприняла Евдокия Алексеевна сообщение сына, что ему пора в школу? Не обиделась ли она?</a:t>
                      </a:r>
                    </a:p>
                  </a:txBody>
                  <a:tcPr marL="47625" marR="47625" marT="47625" marB="47625"/>
                </a:tc>
                <a:tc>
                  <a:txBody>
                    <a:bodyPr/>
                    <a:lstStyle/>
                    <a:p>
                      <a:pPr>
                        <a:lnSpc>
                          <a:spcPct val="115000"/>
                        </a:lnSpc>
                        <a:spcAft>
                          <a:spcPts val="1000"/>
                        </a:spcAft>
                      </a:pPr>
                      <a:r>
                        <a:rPr lang="ru-RU" sz="1100">
                          <a:latin typeface="Calibri"/>
                          <a:ea typeface="Calibri"/>
                          <a:cs typeface="Times New Roman"/>
                        </a:rPr>
                        <a:t>Сообщение сына, что ему пора в школу, восприняла немного с грустью, но и с радостью одновременно,  потому что она поняла, что к учительнице Артем относится как к маме, следовательно, будет стараться делать все, чтобы не огорчать учительницу; и все это будет только радовать маму!</a:t>
                      </a:r>
                    </a:p>
                    <a:p>
                      <a:pPr>
                        <a:lnSpc>
                          <a:spcPct val="115000"/>
                        </a:lnSpc>
                        <a:spcAft>
                          <a:spcPts val="1000"/>
                        </a:spcAft>
                      </a:pPr>
                      <a:r>
                        <a:rPr lang="ru-RU" sz="1100">
                          <a:latin typeface="Calibri"/>
                          <a:ea typeface="Calibri"/>
                          <a:cs typeface="Times New Roman"/>
                        </a:rPr>
                        <a:t>И мама пожелала Артему: « Учись там и расти большой».</a:t>
                      </a: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latin typeface="Gabriola" pitchFamily="82" charset="0"/>
              </a:rPr>
              <a:t>Материалы, которые были использованы в работе.</a:t>
            </a:r>
            <a:endParaRPr lang="ru-RU" dirty="0">
              <a:solidFill>
                <a:srgbClr val="0070C0"/>
              </a:solidFill>
              <a:latin typeface="Gabriola" pitchFamily="82" charset="0"/>
            </a:endParaRPr>
          </a:p>
        </p:txBody>
      </p:sp>
      <p:sp>
        <p:nvSpPr>
          <p:cNvPr id="3" name="Содержимое 2"/>
          <p:cNvSpPr>
            <a:spLocks noGrp="1"/>
          </p:cNvSpPr>
          <p:nvPr>
            <p:ph idx="1"/>
          </p:nvPr>
        </p:nvSpPr>
        <p:spPr/>
        <p:txBody>
          <a:bodyPr>
            <a:normAutofit fontScale="92500" lnSpcReduction="20000"/>
          </a:bodyPr>
          <a:lstStyle/>
          <a:p>
            <a:r>
              <a:rPr lang="ru-RU" dirty="0" smtClean="0"/>
              <a:t>Учебник Л.Ф. Климановой « Литературное чтение» 3 класс, М. «Просвещение» 2009 год.</a:t>
            </a:r>
          </a:p>
          <a:p>
            <a:r>
              <a:rPr lang="ru-RU" dirty="0" smtClean="0"/>
              <a:t>Иллюстрация из учебника </a:t>
            </a:r>
            <a:r>
              <a:rPr lang="ru-RU" dirty="0" smtClean="0"/>
              <a:t>Л.Ф. Климановой « Литературное чтение» 3 класс, М. «Просвещение» 2009 год – с 141.</a:t>
            </a:r>
            <a:endParaRPr lang="ru-RU" dirty="0" smtClean="0"/>
          </a:p>
          <a:p>
            <a:r>
              <a:rPr lang="ru-RU" dirty="0" smtClean="0"/>
              <a:t>Портрет писателя А.Платонова.</a:t>
            </a:r>
          </a:p>
          <a:p>
            <a:r>
              <a:rPr lang="ru-RU" dirty="0" smtClean="0"/>
              <a:t>Презентация к уроку( компьютер, проектор, экран).</a:t>
            </a:r>
          </a:p>
          <a:p>
            <a:r>
              <a:rPr lang="ru-RU" dirty="0" smtClean="0"/>
              <a:t>Костюмы для инсценировки отдельных фрагментов урока.</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8964488" cy="6858000"/>
        </p:xfrm>
        <a:graphic>
          <a:graphicData uri="http://schemas.openxmlformats.org/drawingml/2006/table">
            <a:tbl>
              <a:tblPr firstRow="1" bandRow="1">
                <a:tableStyleId>{5C22544A-7EE6-4342-B048-85BDC9FD1C3A}</a:tableStyleId>
              </a:tblPr>
              <a:tblGrid>
                <a:gridCol w="2241122"/>
                <a:gridCol w="2241122"/>
                <a:gridCol w="2241122"/>
                <a:gridCol w="2241122"/>
              </a:tblGrid>
              <a:tr h="6067848">
                <a:tc>
                  <a:txBody>
                    <a:bodyPr/>
                    <a:lstStyle/>
                    <a:p>
                      <a:pPr>
                        <a:lnSpc>
                          <a:spcPct val="115000"/>
                        </a:lnSpc>
                        <a:spcAft>
                          <a:spcPts val="1000"/>
                        </a:spcAft>
                      </a:pPr>
                      <a:r>
                        <a:rPr lang="ru-RU" sz="1100" dirty="0" smtClean="0">
                          <a:latin typeface="Calibri"/>
                          <a:ea typeface="Calibri"/>
                          <a:cs typeface="Times New Roman"/>
                        </a:rPr>
                        <a:t>Закрепление.</a:t>
                      </a:r>
                    </a:p>
                    <a:p>
                      <a:pPr>
                        <a:lnSpc>
                          <a:spcPct val="115000"/>
                        </a:lnSpc>
                        <a:spcAft>
                          <a:spcPts val="1000"/>
                        </a:spcAft>
                      </a:pPr>
                      <a:r>
                        <a:rPr lang="ru-RU" sz="1100" dirty="0" smtClean="0">
                          <a:latin typeface="Calibri"/>
                          <a:ea typeface="Calibri"/>
                          <a:cs typeface="Times New Roman"/>
                        </a:rPr>
                        <a:t>Подведение итогов.</a:t>
                      </a:r>
                      <a:endParaRPr lang="ru-RU" sz="1100" dirty="0">
                        <a:latin typeface="Calibri"/>
                        <a:ea typeface="Calibri"/>
                        <a:cs typeface="Times New Roman"/>
                      </a:endParaRPr>
                    </a:p>
                  </a:txBody>
                  <a:tcPr marL="47625" marR="47625" marT="47625" marB="47625"/>
                </a:tc>
                <a:tc>
                  <a:txBody>
                    <a:bodyPr/>
                    <a:lstStyle/>
                    <a:p>
                      <a:pPr>
                        <a:lnSpc>
                          <a:spcPct val="115000"/>
                        </a:lnSpc>
                        <a:spcAft>
                          <a:spcPts val="1000"/>
                        </a:spcAft>
                      </a:pPr>
                      <a:r>
                        <a:rPr lang="ru-RU" sz="1100" dirty="0">
                          <a:latin typeface="Calibri"/>
                          <a:ea typeface="Calibri"/>
                          <a:cs typeface="Times New Roman"/>
                        </a:rPr>
                        <a:t>Школьные годы у Платонова описаны так: « Потом наступило для меня время ученья – отдали меня в церковно-приходскую школу. Была там учительница – </a:t>
                      </a:r>
                      <a:r>
                        <a:rPr lang="ru-RU" sz="1100" dirty="0" err="1">
                          <a:latin typeface="Calibri"/>
                          <a:ea typeface="Calibri"/>
                          <a:cs typeface="Times New Roman"/>
                        </a:rPr>
                        <a:t>Аполлинария</a:t>
                      </a:r>
                      <a:r>
                        <a:rPr lang="ru-RU" sz="1100" dirty="0">
                          <a:latin typeface="Calibri"/>
                          <a:ea typeface="Calibri"/>
                          <a:cs typeface="Times New Roman"/>
                        </a:rPr>
                        <a:t> Николаевна, я ее никогда не забуду, потому что через нее я узнал, что есть пропетая сердцем сказка про человека, родимого всякому дыханию, траве и зверю, а не властвующего Бога, чуждого буйной зеленой земле».</a:t>
                      </a:r>
                    </a:p>
                    <a:p>
                      <a:pPr>
                        <a:lnSpc>
                          <a:spcPct val="115000"/>
                        </a:lnSpc>
                        <a:spcAft>
                          <a:spcPts val="1000"/>
                        </a:spcAft>
                      </a:pPr>
                      <a:r>
                        <a:rPr lang="ru-RU" sz="1100" dirty="0">
                          <a:latin typeface="Calibri"/>
                          <a:ea typeface="Calibri"/>
                          <a:cs typeface="Times New Roman"/>
                        </a:rPr>
                        <a:t>Своим рассказом « Еще мама» А. Платонов отдал дань уважения учительнице, которая поступает как мама.</a:t>
                      </a:r>
                    </a:p>
                  </a:txBody>
                  <a:tcPr marL="47625" marR="47625" marT="47625" marB="47625"/>
                </a:tc>
                <a:tc>
                  <a:txBody>
                    <a:bodyPr/>
                    <a:lstStyle/>
                    <a:p>
                      <a:pPr>
                        <a:lnSpc>
                          <a:spcPct val="115000"/>
                        </a:lnSpc>
                      </a:pPr>
                      <a:endParaRPr lang="ru-RU" sz="1100">
                        <a:latin typeface="Calibri"/>
                      </a:endParaRPr>
                    </a:p>
                  </a:txBody>
                  <a:tcPr marL="47625" marR="47625" marT="47625" marB="47625"/>
                </a:tc>
                <a:tc>
                  <a:txBody>
                    <a:bodyPr/>
                    <a:lstStyle/>
                    <a:p>
                      <a:pPr>
                        <a:lnSpc>
                          <a:spcPct val="115000"/>
                        </a:lnSpc>
                      </a:pPr>
                      <a:endParaRPr lang="ru-RU" sz="1100">
                        <a:latin typeface="Calibri"/>
                      </a:endParaRPr>
                    </a:p>
                  </a:txBody>
                  <a:tcPr marL="47625" marR="47625" marT="47625" marB="47625"/>
                </a:tc>
              </a:tr>
              <a:tr h="790152">
                <a:tc>
                  <a:txBody>
                    <a:bodyPr/>
                    <a:lstStyle/>
                    <a:p>
                      <a:pPr>
                        <a:lnSpc>
                          <a:spcPct val="115000"/>
                        </a:lnSpc>
                        <a:spcAft>
                          <a:spcPts val="1000"/>
                        </a:spcAft>
                      </a:pPr>
                      <a:r>
                        <a:rPr lang="ru-RU" sz="1100">
                          <a:latin typeface="Calibri"/>
                          <a:ea typeface="Calibri"/>
                          <a:cs typeface="Times New Roman"/>
                        </a:rPr>
                        <a:t>Домашнее задание</a:t>
                      </a:r>
                    </a:p>
                  </a:txBody>
                  <a:tcPr marL="47625" marR="47625" marT="47625" marB="47625"/>
                </a:tc>
                <a:tc>
                  <a:txBody>
                    <a:bodyPr/>
                    <a:lstStyle/>
                    <a:p>
                      <a:pPr>
                        <a:lnSpc>
                          <a:spcPct val="115000"/>
                        </a:lnSpc>
                        <a:spcAft>
                          <a:spcPts val="1000"/>
                        </a:spcAft>
                      </a:pPr>
                      <a:r>
                        <a:rPr lang="ru-RU" sz="1100">
                          <a:latin typeface="Calibri"/>
                          <a:ea typeface="Calibri"/>
                          <a:cs typeface="Times New Roman"/>
                        </a:rPr>
                        <a:t>Подробный пересказ эпизода: « Встреча с учительницей»</a:t>
                      </a:r>
                    </a:p>
                  </a:txBody>
                  <a:tcPr marL="47625" marR="47625" marT="47625" marB="47625"/>
                </a:tc>
                <a:tc>
                  <a:txBody>
                    <a:bodyPr/>
                    <a:lstStyle/>
                    <a:p>
                      <a:pPr>
                        <a:lnSpc>
                          <a:spcPct val="115000"/>
                        </a:lnSpc>
                      </a:pPr>
                      <a:endParaRPr lang="ru-RU" sz="1100">
                        <a:latin typeface="Calibri"/>
                      </a:endParaRPr>
                    </a:p>
                  </a:txBody>
                  <a:tcPr marL="47625" marR="47625" marT="47625" marB="47625"/>
                </a:tc>
                <a:tc>
                  <a:txBody>
                    <a:bodyPr/>
                    <a:lstStyle/>
                    <a:p>
                      <a:pPr>
                        <a:lnSpc>
                          <a:spcPct val="115000"/>
                        </a:lnSpc>
                      </a:pPr>
                      <a:endParaRPr lang="ru-RU" sz="1100" dirty="0">
                        <a:latin typeface="Calibri"/>
                      </a:endParaRPr>
                    </a:p>
                  </a:txBody>
                  <a:tcPr marL="47625" marR="47625" marT="47625" marB="47625"/>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lstStyle/>
          <a:p>
            <a:r>
              <a:rPr lang="ru-RU" b="1" dirty="0" smtClean="0">
                <a:solidFill>
                  <a:srgbClr val="0070C0"/>
                </a:solidFill>
                <a:latin typeface="Gabriola" pitchFamily="82" charset="0"/>
              </a:rPr>
              <a:t>Благодарю за внимание!</a:t>
            </a:r>
            <a:endParaRPr lang="ru-RU" b="1" dirty="0">
              <a:solidFill>
                <a:srgbClr val="0070C0"/>
              </a:solidFill>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latin typeface="Gabriola" pitchFamily="82" charset="0"/>
                <a:cs typeface="Estrangelo Edessa" pitchFamily="66"/>
              </a:rPr>
              <a:t>Цели и задачи.</a:t>
            </a:r>
            <a:endParaRPr lang="ru-RU" dirty="0">
              <a:solidFill>
                <a:srgbClr val="0070C0"/>
              </a:solidFill>
              <a:latin typeface="Gabriola" pitchFamily="82" charset="0"/>
              <a:cs typeface="Estrangelo Edessa" pitchFamily="66"/>
            </a:endParaRPr>
          </a:p>
        </p:txBody>
      </p:sp>
      <p:sp>
        <p:nvSpPr>
          <p:cNvPr id="3" name="Содержимое 2"/>
          <p:cNvSpPr>
            <a:spLocks noGrp="1"/>
          </p:cNvSpPr>
          <p:nvPr>
            <p:ph idx="1"/>
          </p:nvPr>
        </p:nvSpPr>
        <p:spPr/>
        <p:txBody>
          <a:bodyPr>
            <a:normAutofit fontScale="47500" lnSpcReduction="20000"/>
          </a:bodyPr>
          <a:lstStyle/>
          <a:p>
            <a:pPr>
              <a:buNone/>
            </a:pPr>
            <a:r>
              <a:rPr lang="ru-RU" dirty="0" smtClean="0"/>
              <a:t>    Цель</a:t>
            </a:r>
            <a:r>
              <a:rPr lang="ru-RU" dirty="0"/>
              <a:t>: Осознание детьми смысла названия рассказа « Еще мама</a:t>
            </a:r>
            <a:r>
              <a:rPr lang="ru-RU" dirty="0" smtClean="0"/>
              <a:t>».</a:t>
            </a:r>
          </a:p>
          <a:p>
            <a:pPr>
              <a:buNone/>
            </a:pPr>
            <a:endParaRPr lang="ru-RU" dirty="0" smtClean="0"/>
          </a:p>
          <a:p>
            <a:pPr>
              <a:buNone/>
            </a:pPr>
            <a:r>
              <a:rPr lang="ru-RU" dirty="0" smtClean="0"/>
              <a:t>    Задачи:</a:t>
            </a:r>
          </a:p>
          <a:p>
            <a:pPr>
              <a:buAutoNum type="arabicPeriod"/>
            </a:pPr>
            <a:r>
              <a:rPr lang="ru-RU" dirty="0"/>
              <a:t> Образовательные</a:t>
            </a:r>
          </a:p>
          <a:p>
            <a:r>
              <a:rPr lang="ru-RU" dirty="0"/>
              <a:t>активизировать познавательный процесс, развитие основных навыков чтения: правильности, выразительности;</a:t>
            </a:r>
          </a:p>
          <a:p>
            <a:r>
              <a:rPr lang="ru-RU" dirty="0"/>
              <a:t>способствовать более вдумчивому восприятию текста, обращая внимание на изобразительно-выразительные средства языка;</a:t>
            </a:r>
          </a:p>
          <a:p>
            <a:r>
              <a:rPr lang="ru-RU" dirty="0"/>
              <a:t>совершенствование устной речи;</a:t>
            </a:r>
          </a:p>
          <a:p>
            <a:r>
              <a:rPr lang="ru-RU" dirty="0"/>
              <a:t>уточнение и обогащение словаря.</a:t>
            </a:r>
          </a:p>
          <a:p>
            <a:endParaRPr lang="ru-RU" dirty="0"/>
          </a:p>
          <a:p>
            <a:r>
              <a:rPr lang="ru-RU" dirty="0"/>
              <a:t>2. Развивающие</a:t>
            </a:r>
          </a:p>
          <a:p>
            <a:r>
              <a:rPr lang="ru-RU" dirty="0"/>
              <a:t>развитие памяти, воображения, мышления, творческих способностей;</a:t>
            </a:r>
          </a:p>
          <a:p>
            <a:r>
              <a:rPr lang="ru-RU" dirty="0"/>
              <a:t>развитие мимики, пантомимики;</a:t>
            </a:r>
          </a:p>
          <a:p>
            <a:r>
              <a:rPr lang="ru-RU" dirty="0"/>
              <a:t>развитие четкой дикции;</a:t>
            </a:r>
          </a:p>
          <a:p>
            <a:r>
              <a:rPr lang="ru-RU" dirty="0"/>
              <a:t>развитие зрительного восприятия.</a:t>
            </a:r>
          </a:p>
          <a:p>
            <a:endParaRPr lang="ru-RU" dirty="0"/>
          </a:p>
          <a:p>
            <a:r>
              <a:rPr lang="ru-RU" dirty="0"/>
              <a:t>3.Воспитательные</a:t>
            </a:r>
          </a:p>
          <a:p>
            <a:r>
              <a:rPr lang="ru-RU" dirty="0"/>
              <a:t>развитие внимательного, бережного отношения к родителям, уважительного отношения к учителям</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560840" cy="1143000"/>
          </a:xfrm>
        </p:spPr>
        <p:txBody>
          <a:bodyPr>
            <a:normAutofit fontScale="90000"/>
          </a:bodyPr>
          <a:lstStyle/>
          <a:p>
            <a:r>
              <a:rPr lang="ru-RU" dirty="0">
                <a:solidFill>
                  <a:srgbClr val="0070C0"/>
                </a:solidFill>
                <a:latin typeface="Gabriola" pitchFamily="82" charset="0"/>
              </a:rPr>
              <a:t>Психолого-педагогическая характеристика 3 "Б" класса.</a:t>
            </a:r>
            <a:r>
              <a:rPr lang="ru-RU" dirty="0"/>
              <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pPr>
              <a:buNone/>
            </a:pPr>
            <a:r>
              <a:rPr lang="ru-RU" dirty="0"/>
              <a:t> </a:t>
            </a:r>
          </a:p>
          <a:p>
            <a:r>
              <a:rPr lang="ru-RU" dirty="0"/>
              <a:t>В 3"Б" классе обучается 5 человек: 3 мальчика и 2 девочки. </a:t>
            </a:r>
            <a:r>
              <a:rPr lang="ru-RU" dirty="0" err="1"/>
              <a:t>Купоросова</a:t>
            </a:r>
            <a:r>
              <a:rPr lang="ru-RU" dirty="0"/>
              <a:t> Олеся и </a:t>
            </a:r>
            <a:r>
              <a:rPr lang="ru-RU" dirty="0" err="1"/>
              <a:t>Гурылева</a:t>
            </a:r>
            <a:r>
              <a:rPr lang="ru-RU" dirty="0"/>
              <a:t> Вика учатся в классе с первого года обучения, мальчики, </a:t>
            </a:r>
            <a:r>
              <a:rPr lang="ru-RU" dirty="0" err="1"/>
              <a:t>Куянов</a:t>
            </a:r>
            <a:r>
              <a:rPr lang="ru-RU" dirty="0"/>
              <a:t> Кирилл и Антипин Максим, пришли в третий класс на повторный год обучения. Мартынов Егор пришел в класс на второй год обучения. Ребята относятся друг к другу доброжелательно, в классе организована взаимопомощь.</a:t>
            </a:r>
          </a:p>
          <a:p>
            <a:r>
              <a:rPr lang="ru-RU" dirty="0"/>
              <a:t>На "4" и "5" учатся две девочки. У </a:t>
            </a:r>
            <a:r>
              <a:rPr lang="ru-RU" dirty="0" err="1"/>
              <a:t>Купоросовой</a:t>
            </a:r>
            <a:r>
              <a:rPr lang="ru-RU" dirty="0"/>
              <a:t> Олеси хорошие способности к обучению, проявляет интерес к точным дисциплинам. У </a:t>
            </a:r>
            <a:r>
              <a:rPr lang="ru-RU" dirty="0" err="1"/>
              <a:t>Гурылевой</a:t>
            </a:r>
            <a:r>
              <a:rPr lang="ru-RU" dirty="0"/>
              <a:t> Вики средние способности, испытывает затруднения при усвоении точных дисциплин. Мальчики испытывают затруднения как при усвоении точных </a:t>
            </a:r>
            <a:r>
              <a:rPr lang="ru-RU" dirty="0" err="1"/>
              <a:t>дисциплин,так</a:t>
            </a:r>
            <a:r>
              <a:rPr lang="ru-RU" dirty="0"/>
              <a:t> и гуманитарных, но техника чтения соответствует норме ( 50-60 слов в минуту).Дети трудолюбивы, работоспособны, с удовольствием участвуют в общешкольных мероприятиях. Девочки занимаются музыкой, мальчики посещают спортивные секции. </a:t>
            </a:r>
          </a:p>
          <a:p>
            <a:r>
              <a:rPr lang="ru-RU" dirty="0"/>
              <a:t>Девочки воспитываются в полных семьях, мальчики - в неполных. С родителями сложились хорошие отношения, они интересуются жизнью класса, успеваемостью детей, посещают родительские собрания.</a:t>
            </a:r>
          </a:p>
          <a:p>
            <a:r>
              <a:rPr lang="ru-RU" dirty="0"/>
              <a:t>Психологический климат в классе бодрый, жизнерадостный.</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latin typeface="Gabriola" pitchFamily="82" charset="0"/>
              </a:rPr>
              <a:t>Ожидаемые результаты.</a:t>
            </a:r>
            <a:endParaRPr lang="ru-RU" dirty="0">
              <a:solidFill>
                <a:srgbClr val="0070C0"/>
              </a:solidFill>
              <a:latin typeface="Gabriola" pitchFamily="82" charset="0"/>
            </a:endParaRPr>
          </a:p>
        </p:txBody>
      </p:sp>
      <p:sp>
        <p:nvSpPr>
          <p:cNvPr id="3" name="Содержимое 2"/>
          <p:cNvSpPr>
            <a:spLocks noGrp="1"/>
          </p:cNvSpPr>
          <p:nvPr>
            <p:ph idx="1"/>
          </p:nvPr>
        </p:nvSpPr>
        <p:spPr/>
        <p:txBody>
          <a:bodyPr>
            <a:normAutofit fontScale="92500" lnSpcReduction="10000"/>
          </a:bodyPr>
          <a:lstStyle/>
          <a:p>
            <a:r>
              <a:rPr lang="ru-RU" dirty="0" smtClean="0"/>
              <a:t>Развивать навык правильного выразительного чтения,</a:t>
            </a:r>
          </a:p>
          <a:p>
            <a:r>
              <a:rPr lang="ru-RU" dirty="0"/>
              <a:t>ф</a:t>
            </a:r>
            <a:r>
              <a:rPr lang="ru-RU" dirty="0" smtClean="0"/>
              <a:t>ормировать умение использовать изобразительно-выразительные средства языка при анализе художественного произведения,</a:t>
            </a:r>
          </a:p>
          <a:p>
            <a:r>
              <a:rPr lang="ru-RU" dirty="0"/>
              <a:t>с</a:t>
            </a:r>
            <a:r>
              <a:rPr lang="ru-RU" dirty="0" smtClean="0"/>
              <a:t>овершенствовать навыки устной речи,</a:t>
            </a:r>
          </a:p>
          <a:p>
            <a:r>
              <a:rPr lang="ru-RU" dirty="0"/>
              <a:t>о</a:t>
            </a:r>
            <a:r>
              <a:rPr lang="ru-RU" dirty="0" smtClean="0"/>
              <a:t>братить внимание на необходимость бережного отношения к родителям, уважительного отношения к учителям.</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18058"/>
          </a:xfrm>
        </p:spPr>
        <p:txBody>
          <a:bodyPr>
            <a:normAutofit fontScale="90000"/>
          </a:bodyPr>
          <a:lstStyle/>
          <a:p>
            <a:r>
              <a:rPr lang="ru-RU" dirty="0" smtClean="0">
                <a:solidFill>
                  <a:srgbClr val="0070C0"/>
                </a:solidFill>
                <a:latin typeface="Gabriola" pitchFamily="82" charset="0"/>
              </a:rPr>
              <a:t>Место урока в планировании.</a:t>
            </a:r>
            <a:endParaRPr lang="ru-RU" dirty="0">
              <a:solidFill>
                <a:srgbClr val="0070C0"/>
              </a:solidFill>
              <a:latin typeface="Gabriola" pitchFamily="82" charset="0"/>
            </a:endParaRPr>
          </a:p>
        </p:txBody>
      </p:sp>
      <p:graphicFrame>
        <p:nvGraphicFramePr>
          <p:cNvPr id="4" name="Содержимое 3"/>
          <p:cNvGraphicFramePr>
            <a:graphicFrameLocks noGrp="1"/>
          </p:cNvGraphicFramePr>
          <p:nvPr>
            <p:ph idx="1"/>
          </p:nvPr>
        </p:nvGraphicFramePr>
        <p:xfrm>
          <a:off x="-4" y="548680"/>
          <a:ext cx="9144003" cy="1479614"/>
        </p:xfrm>
        <a:graphic>
          <a:graphicData uri="http://schemas.openxmlformats.org/drawingml/2006/table">
            <a:tbl>
              <a:tblPr firstRow="1" bandRow="1">
                <a:tableStyleId>{5C22544A-7EE6-4342-B048-85BDC9FD1C3A}</a:tableStyleId>
              </a:tblPr>
              <a:tblGrid>
                <a:gridCol w="539556"/>
                <a:gridCol w="720080"/>
                <a:gridCol w="1440160"/>
                <a:gridCol w="288032"/>
                <a:gridCol w="936104"/>
                <a:gridCol w="1440160"/>
                <a:gridCol w="1501626"/>
                <a:gridCol w="586606"/>
                <a:gridCol w="648072"/>
                <a:gridCol w="576064"/>
                <a:gridCol w="467543"/>
              </a:tblGrid>
              <a:tr h="370840">
                <a:tc>
                  <a:txBody>
                    <a:bodyPr/>
                    <a:lstStyle/>
                    <a:p>
                      <a:pPr>
                        <a:lnSpc>
                          <a:spcPts val="1350"/>
                        </a:lnSpc>
                        <a:spcAft>
                          <a:spcPts val="0"/>
                        </a:spcAft>
                      </a:pPr>
                      <a:r>
                        <a:rPr lang="ru-RU" sz="900" dirty="0">
                          <a:solidFill>
                            <a:srgbClr val="444444"/>
                          </a:solidFill>
                          <a:latin typeface="Arial"/>
                          <a:ea typeface="Times New Roman"/>
                          <a:cs typeface="Times New Roman"/>
                        </a:rPr>
                        <a:t>№</a:t>
                      </a:r>
                      <a:endParaRPr lang="ru-RU" sz="1100" dirty="0">
                        <a:latin typeface="Calibri"/>
                        <a:ea typeface="Calibri"/>
                        <a:cs typeface="Times New Roman"/>
                      </a:endParaRPr>
                    </a:p>
                    <a:p>
                      <a:pPr>
                        <a:lnSpc>
                          <a:spcPts val="1350"/>
                        </a:lnSpc>
                        <a:spcAft>
                          <a:spcPts val="0"/>
                        </a:spcAft>
                      </a:pPr>
                      <a:r>
                        <a:rPr lang="ru-RU" sz="900" dirty="0" err="1">
                          <a:solidFill>
                            <a:srgbClr val="444444"/>
                          </a:solidFill>
                          <a:latin typeface="Arial"/>
                          <a:ea typeface="Times New Roman"/>
                          <a:cs typeface="Times New Roman"/>
                        </a:rPr>
                        <a:t>п\п</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dirty="0">
                          <a:solidFill>
                            <a:srgbClr val="444444"/>
                          </a:solidFill>
                          <a:latin typeface="Arial"/>
                          <a:ea typeface="Times New Roman"/>
                          <a:cs typeface="Times New Roman"/>
                        </a:rPr>
                        <a:t>Наименование раздела программы</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Тема урока</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Количество часов</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Тип урока</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dirty="0">
                          <a:solidFill>
                            <a:srgbClr val="444444"/>
                          </a:solidFill>
                          <a:latin typeface="Arial"/>
                          <a:ea typeface="Times New Roman"/>
                          <a:cs typeface="Times New Roman"/>
                        </a:rPr>
                        <a:t>Элементы</a:t>
                      </a:r>
                      <a:endParaRPr lang="ru-RU" sz="1100" dirty="0">
                        <a:latin typeface="Calibri"/>
                        <a:ea typeface="Calibri"/>
                        <a:cs typeface="Times New Roman"/>
                      </a:endParaRPr>
                    </a:p>
                    <a:p>
                      <a:pPr>
                        <a:lnSpc>
                          <a:spcPts val="1350"/>
                        </a:lnSpc>
                        <a:spcAft>
                          <a:spcPts val="0"/>
                        </a:spcAft>
                      </a:pPr>
                      <a:r>
                        <a:rPr lang="ru-RU" sz="900" dirty="0">
                          <a:solidFill>
                            <a:srgbClr val="444444"/>
                          </a:solidFill>
                          <a:latin typeface="Arial"/>
                          <a:ea typeface="Times New Roman"/>
                          <a:cs typeface="Times New Roman"/>
                        </a:rPr>
                        <a:t>содержания</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dirty="0">
                          <a:solidFill>
                            <a:srgbClr val="444444"/>
                          </a:solidFill>
                          <a:latin typeface="Arial"/>
                          <a:ea typeface="Times New Roman"/>
                          <a:cs typeface="Times New Roman"/>
                        </a:rPr>
                        <a:t>Требования к уровню подготовленности учащихся</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Вид контроля</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dirty="0">
                          <a:solidFill>
                            <a:srgbClr val="444444"/>
                          </a:solidFill>
                          <a:latin typeface="Arial"/>
                          <a:ea typeface="Times New Roman"/>
                          <a:cs typeface="Times New Roman"/>
                        </a:rPr>
                        <a:t>Элементы дополнительного содержания</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Домашнее</a:t>
                      </a:r>
                      <a:endParaRPr lang="ru-RU" sz="1100">
                        <a:latin typeface="Calibri"/>
                        <a:ea typeface="Calibri"/>
                        <a:cs typeface="Times New Roman"/>
                      </a:endParaRPr>
                    </a:p>
                    <a:p>
                      <a:pPr>
                        <a:lnSpc>
                          <a:spcPts val="1350"/>
                        </a:lnSpc>
                        <a:spcAft>
                          <a:spcPts val="0"/>
                        </a:spcAft>
                      </a:pPr>
                      <a:r>
                        <a:rPr lang="ru-RU" sz="900">
                          <a:solidFill>
                            <a:srgbClr val="444444"/>
                          </a:solidFill>
                          <a:latin typeface="Arial"/>
                          <a:ea typeface="Times New Roman"/>
                          <a:cs typeface="Times New Roman"/>
                        </a:rPr>
                        <a:t> задание</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Дата проведения</a:t>
                      </a:r>
                      <a:endParaRPr lang="ru-RU" sz="1100">
                        <a:latin typeface="Calibri"/>
                        <a:ea typeface="Calibri"/>
                        <a:cs typeface="Times New Roman"/>
                      </a:endParaRPr>
                    </a:p>
                  </a:txBody>
                  <a:tcPr marL="28575" marR="28575" marT="28575" marB="28575" anchor="ctr"/>
                </a:tc>
              </a:tr>
              <a:tr h="370840">
                <a:tc>
                  <a:txBody>
                    <a:bodyPr/>
                    <a:lstStyle/>
                    <a:p>
                      <a:pPr>
                        <a:lnSpc>
                          <a:spcPts val="1350"/>
                        </a:lnSpc>
                        <a:spcAft>
                          <a:spcPts val="0"/>
                        </a:spcAft>
                      </a:pPr>
                      <a:r>
                        <a:rPr lang="ru-RU" sz="900">
                          <a:solidFill>
                            <a:srgbClr val="444444"/>
                          </a:solidFill>
                          <a:latin typeface="Arial"/>
                          <a:ea typeface="Times New Roman"/>
                          <a:cs typeface="Times New Roman"/>
                        </a:rPr>
                        <a:t>1</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2</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3</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dirty="0">
                          <a:solidFill>
                            <a:srgbClr val="444444"/>
                          </a:solidFill>
                          <a:latin typeface="Arial"/>
                          <a:ea typeface="Times New Roman"/>
                          <a:cs typeface="Times New Roman"/>
                        </a:rPr>
                        <a:t>4</a:t>
                      </a:r>
                      <a:endParaRPr lang="ru-RU" sz="11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5</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6</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7</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8</a:t>
                      </a:r>
                      <a:endParaRPr lang="ru-RU" sz="1100">
                        <a:latin typeface="Calibri"/>
                        <a:ea typeface="Calibri"/>
                        <a:cs typeface="Times New Roman"/>
                      </a:endParaRPr>
                    </a:p>
                  </a:txBody>
                  <a:tcPr marL="28575" marR="28575" marT="28575" marB="28575" anchor="ctr"/>
                </a:tc>
                <a:tc>
                  <a:txBody>
                    <a:bodyPr/>
                    <a:lstStyle/>
                    <a:p>
                      <a:pPr>
                        <a:lnSpc>
                          <a:spcPts val="1350"/>
                        </a:lnSpc>
                        <a:spcAft>
                          <a:spcPts val="0"/>
                        </a:spcAft>
                      </a:pPr>
                      <a:r>
                        <a:rPr lang="ru-RU" sz="900">
                          <a:solidFill>
                            <a:srgbClr val="444444"/>
                          </a:solidFill>
                          <a:latin typeface="Arial"/>
                          <a:ea typeface="Times New Roman"/>
                          <a:cs typeface="Times New Roman"/>
                        </a:rPr>
                        <a:t>9</a:t>
                      </a:r>
                      <a:endParaRPr lang="ru-RU" sz="1100">
                        <a:latin typeface="Calibri"/>
                        <a:ea typeface="Calibri"/>
                        <a:cs typeface="Times New Roman"/>
                      </a:endParaRPr>
                    </a:p>
                  </a:txBody>
                  <a:tcPr marL="28575" marR="28575" marT="28575" marB="28575" anchor="ctr"/>
                </a:tc>
                <a:tc>
                  <a:txBody>
                    <a:bodyPr/>
                    <a:lstStyle/>
                    <a:p>
                      <a:endParaRPr lang="ru-RU" sz="1100">
                        <a:latin typeface="Calibri"/>
                        <a:ea typeface="Times New Roman"/>
                      </a:endParaRPr>
                    </a:p>
                  </a:txBody>
                  <a:tcPr marL="0" marR="0" marT="0" marB="0" anchor="ctr"/>
                </a:tc>
                <a:tc>
                  <a:txBody>
                    <a:bodyPr/>
                    <a:lstStyle/>
                    <a:p>
                      <a:endParaRPr lang="ru-RU" sz="1100" dirty="0">
                        <a:latin typeface="Calibri"/>
                        <a:ea typeface="Times New Roman"/>
                      </a:endParaRPr>
                    </a:p>
                  </a:txBody>
                  <a:tcPr marL="0" marR="0" marT="0" marB="0" anchor="ctr"/>
                </a:tc>
              </a:tr>
            </a:tbl>
          </a:graphicData>
        </a:graphic>
      </p:graphicFrame>
      <p:graphicFrame>
        <p:nvGraphicFramePr>
          <p:cNvPr id="5" name="Таблица 4"/>
          <p:cNvGraphicFramePr>
            <a:graphicFrameLocks noGrp="1"/>
          </p:cNvGraphicFramePr>
          <p:nvPr/>
        </p:nvGraphicFramePr>
        <p:xfrm>
          <a:off x="0" y="1916832"/>
          <a:ext cx="9180512" cy="5696435"/>
        </p:xfrm>
        <a:graphic>
          <a:graphicData uri="http://schemas.openxmlformats.org/drawingml/2006/table">
            <a:tbl>
              <a:tblPr firstRow="1" bandRow="1">
                <a:tableStyleId>{5C22544A-7EE6-4342-B048-85BDC9FD1C3A}</a:tableStyleId>
              </a:tblPr>
              <a:tblGrid>
                <a:gridCol w="539552"/>
                <a:gridCol w="703718"/>
                <a:gridCol w="1456522"/>
                <a:gridCol w="288032"/>
                <a:gridCol w="936104"/>
                <a:gridCol w="1440160"/>
                <a:gridCol w="1473897"/>
                <a:gridCol w="621635"/>
                <a:gridCol w="621635"/>
                <a:gridCol w="621635"/>
                <a:gridCol w="477622"/>
              </a:tblGrid>
              <a:tr h="5696435">
                <a:tc>
                  <a:txBody>
                    <a:bodyPr/>
                    <a:lstStyle/>
                    <a:p>
                      <a:pPr>
                        <a:lnSpc>
                          <a:spcPts val="1350"/>
                        </a:lnSpc>
                        <a:spcAft>
                          <a:spcPts val="0"/>
                        </a:spcAft>
                      </a:pPr>
                      <a:r>
                        <a:rPr lang="ru-RU" sz="800" dirty="0">
                          <a:solidFill>
                            <a:srgbClr val="444444"/>
                          </a:solidFill>
                          <a:latin typeface="Arial"/>
                          <a:ea typeface="Times New Roman"/>
                          <a:cs typeface="Times New Roman"/>
                        </a:rPr>
                        <a:t>114</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Собирай по ягодке- наберёшь кузовок</a:t>
                      </a:r>
                      <a:endParaRPr lang="ru-RU" sz="800" dirty="0">
                        <a:latin typeface="Calibri"/>
                        <a:ea typeface="Calibri"/>
                        <a:cs typeface="Times New Roman"/>
                      </a:endParaRPr>
                    </a:p>
                    <a:p>
                      <a:pPr>
                        <a:lnSpc>
                          <a:spcPts val="1350"/>
                        </a:lnSpc>
                        <a:spcAft>
                          <a:spcPts val="0"/>
                        </a:spcAft>
                      </a:pPr>
                      <a:r>
                        <a:rPr lang="ru-RU" sz="800" dirty="0">
                          <a:solidFill>
                            <a:srgbClr val="444444"/>
                          </a:solidFill>
                          <a:latin typeface="Arial"/>
                          <a:ea typeface="Times New Roman"/>
                          <a:cs typeface="Times New Roman"/>
                        </a:rPr>
                        <a:t>(     ч)</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Б. В. Шергин «Собирай по ягодке – наберешь кузовок»</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1</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Изучение нового материала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Основные темы детского чтения: произведения о детях, о взаимоотношениях людей, добре и зле; о приключениях и др. Герои произведения, восприятие и понимание их эмоционально-нравственных переживаний</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smtClean="0">
                          <a:solidFill>
                            <a:srgbClr val="444444"/>
                          </a:solidFill>
                          <a:latin typeface="Arial"/>
                          <a:ea typeface="Times New Roman"/>
                          <a:cs typeface="Times New Roman"/>
                        </a:rPr>
                        <a:t>Учащиеся </a:t>
                      </a:r>
                      <a:r>
                        <a:rPr lang="ru-RU" sz="800" dirty="0" err="1" smtClean="0">
                          <a:solidFill>
                            <a:srgbClr val="444444"/>
                          </a:solidFill>
                          <a:latin typeface="Arial"/>
                          <a:ea typeface="Times New Roman"/>
                          <a:cs typeface="Times New Roman"/>
                        </a:rPr>
                        <a:t>должныуметь</a:t>
                      </a:r>
                      <a:r>
                        <a:rPr lang="ru-RU" sz="800" dirty="0" smtClean="0">
                          <a:solidFill>
                            <a:srgbClr val="444444"/>
                          </a:solidFill>
                          <a:latin typeface="Arial"/>
                          <a:ea typeface="Times New Roman"/>
                          <a:cs typeface="Times New Roman"/>
                        </a:rPr>
                        <a:t>:</a:t>
                      </a:r>
                      <a:br>
                        <a:rPr lang="ru-RU" sz="800" dirty="0" smtClean="0">
                          <a:solidFill>
                            <a:srgbClr val="444444"/>
                          </a:solidFill>
                          <a:latin typeface="Arial"/>
                          <a:ea typeface="Times New Roman"/>
                          <a:cs typeface="Times New Roman"/>
                        </a:rPr>
                      </a:br>
                      <a:r>
                        <a:rPr lang="ru-RU" sz="800" dirty="0" smtClean="0">
                          <a:solidFill>
                            <a:srgbClr val="444444"/>
                          </a:solidFill>
                          <a:latin typeface="Arial"/>
                          <a:ea typeface="Times New Roman"/>
                          <a:cs typeface="Times New Roman"/>
                        </a:rPr>
                        <a:t>– составлять </a:t>
                      </a:r>
                      <a:r>
                        <a:rPr lang="ru-RU" sz="800" dirty="0">
                          <a:solidFill>
                            <a:srgbClr val="444444"/>
                          </a:solidFill>
                          <a:latin typeface="Arial"/>
                          <a:ea typeface="Times New Roman"/>
                          <a:cs typeface="Times New Roman"/>
                        </a:rPr>
                        <a:t>небольшое монологическое высказывание с опорой на авторский текст;</a:t>
                      </a:r>
                      <a:endParaRPr lang="ru-RU" sz="800" dirty="0">
                        <a:latin typeface="Calibri"/>
                        <a:ea typeface="Calibri"/>
                        <a:cs typeface="Times New Roman"/>
                      </a:endParaRPr>
                    </a:p>
                    <a:p>
                      <a:pPr>
                        <a:lnSpc>
                          <a:spcPts val="1350"/>
                        </a:lnSpc>
                        <a:spcAft>
                          <a:spcPts val="0"/>
                        </a:spcAft>
                      </a:pPr>
                      <a:r>
                        <a:rPr lang="ru-RU" sz="800" dirty="0">
                          <a:solidFill>
                            <a:srgbClr val="444444"/>
                          </a:solidFill>
                          <a:latin typeface="Arial"/>
                          <a:ea typeface="Times New Roman"/>
                          <a:cs typeface="Times New Roman"/>
                        </a:rPr>
                        <a:t>– оценивать события, героев произведения;</a:t>
                      </a:r>
                      <a:br>
                        <a:rPr lang="ru-RU" sz="800" dirty="0">
                          <a:solidFill>
                            <a:srgbClr val="444444"/>
                          </a:solidFill>
                          <a:latin typeface="Arial"/>
                          <a:ea typeface="Times New Roman"/>
                          <a:cs typeface="Times New Roman"/>
                        </a:rPr>
                      </a:br>
                      <a:r>
                        <a:rPr lang="ru-RU" sz="800" dirty="0">
                          <a:solidFill>
                            <a:srgbClr val="444444"/>
                          </a:solidFill>
                          <a:latin typeface="Arial"/>
                          <a:ea typeface="Times New Roman"/>
                          <a:cs typeface="Times New Roman"/>
                        </a:rPr>
                        <a:t>– использовать приобретенные знания и умения в практической деятельности и повседневной жизни для высказывания оценочных суждений о прочитанном произведении (герое произведения, событии)</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Фронтальный, индивидуальный</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Характер героя, его поступки и их мотивы</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Выразительное чтение, пересказ, рисунок*</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idx="1"/>
          </p:nvPr>
        </p:nvGraphicFramePr>
        <p:xfrm>
          <a:off x="0" y="0"/>
          <a:ext cx="9144002" cy="6669360"/>
        </p:xfrm>
        <a:graphic>
          <a:graphicData uri="http://schemas.openxmlformats.org/drawingml/2006/table">
            <a:tbl>
              <a:tblPr firstRow="1" bandRow="1">
                <a:tableStyleId>{5C22544A-7EE6-4342-B048-85BDC9FD1C3A}</a:tableStyleId>
              </a:tblPr>
              <a:tblGrid>
                <a:gridCol w="831273"/>
                <a:gridCol w="831273"/>
                <a:gridCol w="687850"/>
                <a:gridCol w="367250"/>
                <a:gridCol w="774234"/>
                <a:gridCol w="1728192"/>
                <a:gridCol w="1368152"/>
                <a:gridCol w="792088"/>
                <a:gridCol w="648072"/>
                <a:gridCol w="712162"/>
                <a:gridCol w="403456"/>
              </a:tblGrid>
              <a:tr h="1178917">
                <a:tc>
                  <a:txBody>
                    <a:bodyPr/>
                    <a:lstStyle/>
                    <a:p>
                      <a:pPr>
                        <a:lnSpc>
                          <a:spcPts val="1350"/>
                        </a:lnSpc>
                        <a:spcAft>
                          <a:spcPts val="0"/>
                        </a:spcAft>
                      </a:pPr>
                      <a:r>
                        <a:rPr lang="ru-RU" sz="800" dirty="0">
                          <a:solidFill>
                            <a:srgbClr val="444444"/>
                          </a:solidFill>
                          <a:latin typeface="Arial"/>
                          <a:ea typeface="Times New Roman"/>
                          <a:cs typeface="Times New Roman"/>
                        </a:rPr>
                        <a:t>115</a:t>
                      </a:r>
                      <a:endParaRPr lang="ru-RU" sz="800" dirty="0">
                        <a:latin typeface="Calibri"/>
                        <a:ea typeface="Calibri"/>
                        <a:cs typeface="Times New Roman"/>
                      </a:endParaRPr>
                    </a:p>
                    <a:p>
                      <a:pPr>
                        <a:lnSpc>
                          <a:spcPts val="1350"/>
                        </a:lnSpc>
                        <a:spcAft>
                          <a:spcPts val="0"/>
                        </a:spcAft>
                      </a:pPr>
                      <a:r>
                        <a:rPr lang="ru-RU" sz="800" dirty="0">
                          <a:solidFill>
                            <a:srgbClr val="444444"/>
                          </a:solidFill>
                          <a:latin typeface="Arial"/>
                          <a:ea typeface="Times New Roman"/>
                          <a:cs typeface="Times New Roman"/>
                        </a:rPr>
                        <a:t>116</a:t>
                      </a:r>
                      <a:endParaRPr lang="ru-RU" sz="800" dirty="0">
                        <a:latin typeface="Calibri"/>
                        <a:ea typeface="Calibri"/>
                        <a:cs typeface="Times New Roman"/>
                      </a:endParaRPr>
                    </a:p>
                  </a:txBody>
                  <a:tcPr marL="28575" marR="28575" marT="28575" marB="28575" anchor="ctr"/>
                </a:tc>
                <a:tc>
                  <a:txBody>
                    <a:bodyPr/>
                    <a:lstStyle/>
                    <a:p>
                      <a:pPr>
                        <a:spcAft>
                          <a:spcPts val="0"/>
                        </a:spcAft>
                      </a:pPr>
                      <a:endParaRPr lang="ru-RU" sz="800" dirty="0">
                        <a:solidFill>
                          <a:srgbClr val="444444"/>
                        </a:solidFill>
                        <a:latin typeface="Arial"/>
                        <a:ea typeface="Times New Roman"/>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А. П. Платонов «Цветок на земле»</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2</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Изучение нового материала</a:t>
                      </a:r>
                      <a:endParaRPr lang="ru-RU" sz="800" dirty="0">
                        <a:latin typeface="Calibri"/>
                        <a:ea typeface="Calibri"/>
                        <a:cs typeface="Times New Roman"/>
                      </a:endParaRPr>
                    </a:p>
                  </a:txBody>
                  <a:tcPr marL="28575" marR="28575" marT="28575" marB="28575" anchor="ctr"/>
                </a:tc>
                <a:tc>
                  <a:txBody>
                    <a:bodyPr/>
                    <a:lstStyle/>
                    <a:p>
                      <a:endParaRPr lang="ru-RU"/>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Выразительное чтение, пересказ (творческий)*</a:t>
                      </a:r>
                      <a:endParaRPr lang="ru-RU" sz="80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r>
              <a:tr h="2674683">
                <a:tc>
                  <a:txBody>
                    <a:bodyPr/>
                    <a:lstStyle/>
                    <a:p>
                      <a:pPr>
                        <a:lnSpc>
                          <a:spcPts val="1350"/>
                        </a:lnSpc>
                        <a:spcAft>
                          <a:spcPts val="0"/>
                        </a:spcAft>
                      </a:pPr>
                      <a:r>
                        <a:rPr lang="ru-RU" sz="1200" b="1" i="1" dirty="0" smtClean="0">
                          <a:solidFill>
                            <a:srgbClr val="FF0000"/>
                          </a:solidFill>
                          <a:latin typeface="Arial"/>
                          <a:ea typeface="Times New Roman"/>
                          <a:cs typeface="Times New Roman"/>
                        </a:rPr>
                        <a:t>117</a:t>
                      </a:r>
                    </a:p>
                    <a:p>
                      <a:pPr>
                        <a:lnSpc>
                          <a:spcPts val="1350"/>
                        </a:lnSpc>
                        <a:spcAft>
                          <a:spcPts val="0"/>
                        </a:spcAft>
                      </a:pPr>
                      <a:r>
                        <a:rPr lang="ru-RU" sz="1200" b="1" i="1" dirty="0" smtClean="0">
                          <a:solidFill>
                            <a:srgbClr val="FF0000"/>
                          </a:solidFill>
                          <a:latin typeface="Arial"/>
                          <a:ea typeface="Calibri"/>
                          <a:cs typeface="Times New Roman"/>
                        </a:rPr>
                        <a:t>118</a:t>
                      </a:r>
                      <a:endParaRPr lang="ru-RU" sz="1200" b="1" i="1" dirty="0">
                        <a:solidFill>
                          <a:srgbClr val="FF0000"/>
                        </a:solidFill>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1100" b="1" i="1" dirty="0">
                          <a:solidFill>
                            <a:srgbClr val="FF0000"/>
                          </a:solidFill>
                          <a:latin typeface="Arial"/>
                          <a:ea typeface="Times New Roman"/>
                          <a:cs typeface="Times New Roman"/>
                        </a:rPr>
                        <a:t>А. П. Платонов «Еще мама»</a:t>
                      </a:r>
                      <a:endParaRPr lang="ru-RU" sz="1100" b="1" i="1"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b="1" dirty="0">
                          <a:solidFill>
                            <a:srgbClr val="FF0000"/>
                          </a:solidFill>
                          <a:latin typeface="Arial"/>
                          <a:ea typeface="Calibri"/>
                          <a:cs typeface="Times New Roman"/>
                        </a:rPr>
                        <a:t>2</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1100" b="1" i="1" dirty="0">
                          <a:solidFill>
                            <a:srgbClr val="FF0000"/>
                          </a:solidFill>
                          <a:latin typeface="Arial"/>
                          <a:ea typeface="Times New Roman"/>
                          <a:cs typeface="Times New Roman"/>
                        </a:rPr>
                        <a:t>Изучение нового материала</a:t>
                      </a:r>
                      <a:endParaRPr lang="ru-RU" sz="1100" i="1" dirty="0">
                        <a:latin typeface="Calibri"/>
                        <a:ea typeface="Calibri"/>
                        <a:cs typeface="Times New Roman"/>
                      </a:endParaRPr>
                    </a:p>
                  </a:txBody>
                  <a:tcPr marL="28575" marR="28575" marT="28575" marB="285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kern="1200" dirty="0" smtClean="0">
                          <a:solidFill>
                            <a:srgbClr val="FF0000"/>
                          </a:solidFill>
                          <a:latin typeface="Arial"/>
                          <a:ea typeface="Times New Roman"/>
                          <a:cs typeface="Times New Roman"/>
                        </a:rPr>
                        <a:t>Участие в диалоге при обсуждении произведения. Построение небольшого монологического высказывания:</a:t>
                      </a:r>
                    </a:p>
                    <a:p>
                      <a:endParaRPr lang="ru-RU" dirty="0"/>
                    </a:p>
                  </a:txBody>
                  <a:tcPr marL="28575" marR="28575" marT="28575" marB="285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b="1" i="1" kern="1200" dirty="0" smtClean="0">
                          <a:solidFill>
                            <a:srgbClr val="FF0000"/>
                          </a:solidFill>
                          <a:latin typeface="Arial"/>
                          <a:ea typeface="Times New Roman"/>
                          <a:cs typeface="Times New Roman"/>
                        </a:rPr>
                        <a:t>Учащиеся </a:t>
                      </a:r>
                      <a:r>
                        <a:rPr lang="ru-RU" sz="800" b="1" i="1" kern="1200" dirty="0" err="1" smtClean="0">
                          <a:solidFill>
                            <a:srgbClr val="FF0000"/>
                          </a:solidFill>
                          <a:latin typeface="Arial"/>
                          <a:ea typeface="Times New Roman"/>
                          <a:cs typeface="Times New Roman"/>
                        </a:rPr>
                        <a:t>должныуметь</a:t>
                      </a:r>
                      <a:r>
                        <a:rPr lang="ru-RU" sz="800" b="1" i="1" kern="1200" dirty="0" smtClean="0">
                          <a:solidFill>
                            <a:srgbClr val="FF0000"/>
                          </a:solidFill>
                          <a:latin typeface="Arial"/>
                          <a:ea typeface="Times New Roman"/>
                          <a:cs typeface="Times New Roman"/>
                        </a:rPr>
                        <a:t>:</a:t>
                      </a:r>
                      <a:br>
                        <a:rPr lang="ru-RU" sz="800" b="1" i="1" kern="1200" dirty="0" smtClean="0">
                          <a:solidFill>
                            <a:srgbClr val="FF0000"/>
                          </a:solidFill>
                          <a:latin typeface="Arial"/>
                          <a:ea typeface="Times New Roman"/>
                          <a:cs typeface="Times New Roman"/>
                        </a:rPr>
                      </a:br>
                      <a:r>
                        <a:rPr lang="ru-RU" sz="800" b="1" i="1" kern="1200" dirty="0" smtClean="0">
                          <a:solidFill>
                            <a:srgbClr val="FF0000"/>
                          </a:solidFill>
                          <a:latin typeface="Arial"/>
                          <a:ea typeface="Times New Roman"/>
                          <a:cs typeface="Times New Roman"/>
                        </a:rPr>
                        <a:t>– составлять небольшое монологическое высказывание с опорой на авторский текст;</a:t>
                      </a:r>
                    </a:p>
                    <a:p>
                      <a:pPr marL="0" marR="0" indent="0" algn="l" defTabSz="914400" rtl="0" eaLnBrk="1" fontAlgn="auto" latinLnBrk="0" hangingPunct="1">
                        <a:lnSpc>
                          <a:spcPct val="100000"/>
                        </a:lnSpc>
                        <a:spcBef>
                          <a:spcPts val="0"/>
                        </a:spcBef>
                        <a:spcAft>
                          <a:spcPts val="0"/>
                        </a:spcAft>
                        <a:buClrTx/>
                        <a:buSzTx/>
                        <a:buFontTx/>
                        <a:buNone/>
                        <a:tabLst/>
                        <a:defRPr/>
                      </a:pPr>
                      <a:r>
                        <a:rPr lang="ru-RU" sz="800" b="1" i="1" kern="1200" dirty="0" smtClean="0">
                          <a:solidFill>
                            <a:srgbClr val="FF0000"/>
                          </a:solidFill>
                          <a:latin typeface="Arial"/>
                          <a:ea typeface="Times New Roman"/>
                          <a:cs typeface="Times New Roman"/>
                        </a:rPr>
                        <a:t>– оценивать события, героев произведения;</a:t>
                      </a:r>
                      <a:br>
                        <a:rPr lang="ru-RU" sz="800" b="1" i="1" kern="1200" dirty="0" smtClean="0">
                          <a:solidFill>
                            <a:srgbClr val="FF0000"/>
                          </a:solidFill>
                          <a:latin typeface="Arial"/>
                          <a:ea typeface="Times New Roman"/>
                          <a:cs typeface="Times New Roman"/>
                        </a:rPr>
                      </a:br>
                      <a:r>
                        <a:rPr lang="ru-RU" sz="800" b="1" i="1" kern="1200" dirty="0" smtClean="0">
                          <a:solidFill>
                            <a:srgbClr val="FF0000"/>
                          </a:solidFill>
                          <a:latin typeface="Arial"/>
                          <a:ea typeface="Times New Roman"/>
                          <a:cs typeface="Times New Roman"/>
                        </a:rPr>
                        <a:t>– использовать приобретенные знания и умения в практической деятельности и повседневной жизни для высказывания оценочных суждений о прочитанном произведении (герое произведения, событии)</a:t>
                      </a:r>
                    </a:p>
                    <a:p>
                      <a:endParaRPr lang="ru-RU" sz="800" dirty="0">
                        <a:latin typeface="Calibri"/>
                        <a:ea typeface="Times New Roman"/>
                      </a:endParaRPr>
                    </a:p>
                  </a:txBody>
                  <a:tcPr marL="28575" marR="28575" marT="28575" marB="285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kern="1200" dirty="0" smtClean="0">
                          <a:solidFill>
                            <a:srgbClr val="FF0000"/>
                          </a:solidFill>
                          <a:latin typeface="Arial"/>
                          <a:ea typeface="Times New Roman"/>
                          <a:cs typeface="Times New Roman"/>
                        </a:rPr>
                        <a:t>Фронтальный, индивидуальный</a:t>
                      </a:r>
                    </a:p>
                    <a:p>
                      <a:endParaRPr lang="ru-RU" sz="800" dirty="0">
                        <a:latin typeface="Calibri"/>
                        <a:ea typeface="Times New Roman"/>
                      </a:endParaRPr>
                    </a:p>
                  </a:txBody>
                  <a:tcPr marL="28575" marR="28575" marT="28575" marB="285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kern="1200" dirty="0" smtClean="0">
                          <a:solidFill>
                            <a:srgbClr val="FF0000"/>
                          </a:solidFill>
                          <a:latin typeface="Arial"/>
                          <a:ea typeface="Times New Roman"/>
                          <a:cs typeface="Times New Roman"/>
                        </a:rPr>
                        <a:t>Характер героя, его поступки и их мотивы</a:t>
                      </a:r>
                    </a:p>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1100" b="1" i="1" dirty="0">
                          <a:solidFill>
                            <a:srgbClr val="FF0000"/>
                          </a:solidFill>
                          <a:latin typeface="Arial"/>
                          <a:ea typeface="Times New Roman"/>
                          <a:cs typeface="Times New Roman"/>
                        </a:rPr>
                        <a:t>Пересказ отрывка</a:t>
                      </a:r>
                      <a:endParaRPr lang="ru-RU" sz="1100" b="1" i="1"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r>
              <a:tr h="2815760">
                <a:tc>
                  <a:txBody>
                    <a:bodyPr/>
                    <a:lstStyle/>
                    <a:p>
                      <a:pPr>
                        <a:lnSpc>
                          <a:spcPts val="1350"/>
                        </a:lnSpc>
                        <a:spcAft>
                          <a:spcPts val="0"/>
                        </a:spcAft>
                      </a:pPr>
                      <a:r>
                        <a:rPr lang="ru-RU" sz="800" dirty="0" smtClean="0">
                          <a:solidFill>
                            <a:srgbClr val="444444"/>
                          </a:solidFill>
                          <a:latin typeface="Arial"/>
                          <a:ea typeface="Times New Roman"/>
                          <a:cs typeface="Times New Roman"/>
                        </a:rPr>
                        <a:t>119</a:t>
                      </a:r>
                      <a:endParaRPr lang="ru-RU" sz="800" dirty="0">
                        <a:latin typeface="Calibri"/>
                        <a:ea typeface="Calibri"/>
                        <a:cs typeface="Times New Roman"/>
                      </a:endParaRPr>
                    </a:p>
                    <a:p>
                      <a:pPr>
                        <a:lnSpc>
                          <a:spcPts val="1350"/>
                        </a:lnSpc>
                        <a:spcAft>
                          <a:spcPts val="0"/>
                        </a:spcAft>
                      </a:pPr>
                      <a:r>
                        <a:rPr lang="ru-RU" sz="800" dirty="0" smtClean="0">
                          <a:solidFill>
                            <a:srgbClr val="444444"/>
                          </a:solidFill>
                          <a:latin typeface="Arial"/>
                          <a:ea typeface="Times New Roman"/>
                          <a:cs typeface="Times New Roman"/>
                        </a:rPr>
                        <a:t>120</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М. М. Зощенко «Золотые слова»</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2</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Изучение нового материала</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Участие в диалоге при обсуждении произведения. Построение небольшого монологического высказывания:</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Фронтальный, индивидуальный</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Выразительное чтение, план, пересказ</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0" y="0"/>
          <a:ext cx="9144003" cy="6857999"/>
        </p:xfrm>
        <a:graphic>
          <a:graphicData uri="http://schemas.openxmlformats.org/drawingml/2006/table">
            <a:tbl>
              <a:tblPr firstRow="1" bandRow="1">
                <a:tableStyleId>{5C22544A-7EE6-4342-B048-85BDC9FD1C3A}</a:tableStyleId>
              </a:tblPr>
              <a:tblGrid>
                <a:gridCol w="831273"/>
                <a:gridCol w="831273"/>
                <a:gridCol w="831273"/>
                <a:gridCol w="831273"/>
                <a:gridCol w="831273"/>
                <a:gridCol w="831273"/>
                <a:gridCol w="831273"/>
                <a:gridCol w="831273"/>
                <a:gridCol w="831273"/>
                <a:gridCol w="831273"/>
                <a:gridCol w="831273"/>
              </a:tblGrid>
              <a:tr h="1939261">
                <a:tc>
                  <a:txBody>
                    <a:bodyPr/>
                    <a:lstStyle/>
                    <a:p>
                      <a:endParaRPr lang="ru-RU" sz="800" dirty="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рассказ о своих впечатлениях по прочитанному  произведению</a:t>
                      </a:r>
                      <a:br>
                        <a:rPr lang="ru-RU" sz="800" dirty="0">
                          <a:solidFill>
                            <a:srgbClr val="444444"/>
                          </a:solidFill>
                          <a:latin typeface="Arial"/>
                          <a:ea typeface="Times New Roman"/>
                          <a:cs typeface="Times New Roman"/>
                        </a:rPr>
                      </a:br>
                      <a:r>
                        <a:rPr lang="ru-RU" sz="800" dirty="0">
                          <a:solidFill>
                            <a:srgbClr val="444444"/>
                          </a:solidFill>
                          <a:latin typeface="Arial"/>
                          <a:ea typeface="Times New Roman"/>
                          <a:cs typeface="Times New Roman"/>
                        </a:rPr>
                        <a:t>(о героях, событиях)</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r h="1523174">
                <a:tc>
                  <a:txBody>
                    <a:bodyPr/>
                    <a:lstStyle/>
                    <a:p>
                      <a:pPr>
                        <a:lnSpc>
                          <a:spcPts val="1350"/>
                        </a:lnSpc>
                        <a:spcAft>
                          <a:spcPts val="0"/>
                        </a:spcAft>
                      </a:pPr>
                      <a:r>
                        <a:rPr lang="ru-RU" sz="800" dirty="0" smtClean="0">
                          <a:solidFill>
                            <a:srgbClr val="444444"/>
                          </a:solidFill>
                          <a:latin typeface="Arial"/>
                          <a:ea typeface="Times New Roman"/>
                          <a:cs typeface="Times New Roman"/>
                        </a:rPr>
                        <a:t>121</a:t>
                      </a:r>
                      <a:endParaRPr lang="ru-RU" sz="800" dirty="0">
                        <a:latin typeface="Calibri"/>
                        <a:ea typeface="Calibri"/>
                        <a:cs typeface="Times New Roman"/>
                      </a:endParaRPr>
                    </a:p>
                    <a:p>
                      <a:pPr>
                        <a:lnSpc>
                          <a:spcPts val="1350"/>
                        </a:lnSpc>
                        <a:spcAft>
                          <a:spcPts val="0"/>
                        </a:spcAft>
                      </a:pPr>
                      <a:r>
                        <a:rPr lang="ru-RU" sz="800" dirty="0" smtClean="0">
                          <a:solidFill>
                            <a:srgbClr val="444444"/>
                          </a:solidFill>
                          <a:latin typeface="Arial"/>
                          <a:ea typeface="Times New Roman"/>
                          <a:cs typeface="Times New Roman"/>
                        </a:rPr>
                        <a:t>122</a:t>
                      </a:r>
                      <a:endParaRPr lang="ru-RU" sz="800" dirty="0">
                        <a:latin typeface="Calibri"/>
                        <a:ea typeface="Calibri"/>
                        <a:cs typeface="Times New Roman"/>
                      </a:endParaRPr>
                    </a:p>
                    <a:p>
                      <a:pPr>
                        <a:lnSpc>
                          <a:spcPts val="1350"/>
                        </a:lnSpc>
                        <a:spcAft>
                          <a:spcPts val="0"/>
                        </a:spcAft>
                      </a:pPr>
                      <a:r>
                        <a:rPr lang="ru-RU" sz="800" dirty="0" smtClean="0">
                          <a:solidFill>
                            <a:srgbClr val="444444"/>
                          </a:solidFill>
                          <a:latin typeface="Arial"/>
                          <a:ea typeface="Times New Roman"/>
                          <a:cs typeface="Times New Roman"/>
                        </a:rPr>
                        <a:t>123</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М. М. Зощенко «Великие путешественники»</a:t>
                      </a:r>
                      <a:endParaRPr lang="ru-RU" sz="800">
                        <a:latin typeface="Calibri"/>
                        <a:ea typeface="Calibri"/>
                        <a:cs typeface="Times New Roman"/>
                      </a:endParaRPr>
                    </a:p>
                    <a:p>
                      <a:pPr>
                        <a:lnSpc>
                          <a:spcPts val="1350"/>
                        </a:lnSpc>
                        <a:spcAft>
                          <a:spcPts val="0"/>
                        </a:spcAft>
                      </a:pPr>
                      <a:r>
                        <a:rPr lang="ru-RU" sz="800">
                          <a:solidFill>
                            <a:srgbClr val="444444"/>
                          </a:solidFill>
                          <a:latin typeface="Arial"/>
                          <a:ea typeface="Times New Roman"/>
                          <a:cs typeface="Times New Roman"/>
                        </a:rPr>
                        <a:t>Внек чт</a:t>
                      </a:r>
                      <a:endParaRPr lang="ru-RU" sz="800">
                        <a:latin typeface="Calibri"/>
                        <a:ea typeface="Calibri"/>
                        <a:cs typeface="Times New Roman"/>
                      </a:endParaRPr>
                    </a:p>
                    <a:p>
                      <a:pPr>
                        <a:lnSpc>
                          <a:spcPts val="1350"/>
                        </a:lnSpc>
                        <a:spcAft>
                          <a:spcPts val="0"/>
                        </a:spcAft>
                      </a:pPr>
                      <a:r>
                        <a:rPr lang="ru-RU" sz="800">
                          <a:solidFill>
                            <a:srgbClr val="444444"/>
                          </a:solidFill>
                          <a:latin typeface="Arial"/>
                          <a:ea typeface="Times New Roman"/>
                          <a:cs typeface="Times New Roman"/>
                        </a:rPr>
                        <a:t>Стихи С Михалкова</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2</a:t>
                      </a:r>
                      <a:endParaRPr lang="ru-RU" sz="800" dirty="0">
                        <a:latin typeface="Calibri"/>
                        <a:ea typeface="Calibri"/>
                        <a:cs typeface="Times New Roman"/>
                      </a:endParaRPr>
                    </a:p>
                    <a:p>
                      <a:pPr>
                        <a:lnSpc>
                          <a:spcPts val="1350"/>
                        </a:lnSpc>
                        <a:spcAft>
                          <a:spcPts val="0"/>
                        </a:spcAft>
                      </a:pPr>
                      <a:r>
                        <a:rPr lang="ru-RU" sz="800" dirty="0">
                          <a:solidFill>
                            <a:srgbClr val="444444"/>
                          </a:solidFill>
                          <a:latin typeface="Arial"/>
                          <a:ea typeface="Times New Roman"/>
                          <a:cs typeface="Times New Roman"/>
                        </a:rPr>
                        <a:t>1</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Изучение нового материала</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Фронтальный, индивидуальный</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Выразительное чтение, составление плана, пересказ</a:t>
                      </a:r>
                      <a:endParaRPr lang="ru-RU" sz="80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r>
              <a:tr h="3395564">
                <a:tc>
                  <a:txBody>
                    <a:bodyPr/>
                    <a:lstStyle/>
                    <a:p>
                      <a:pPr>
                        <a:lnSpc>
                          <a:spcPts val="1350"/>
                        </a:lnSpc>
                        <a:spcAft>
                          <a:spcPts val="0"/>
                        </a:spcAft>
                      </a:pPr>
                      <a:r>
                        <a:rPr lang="ru-RU" sz="800" dirty="0" smtClean="0">
                          <a:solidFill>
                            <a:srgbClr val="444444"/>
                          </a:solidFill>
                          <a:latin typeface="Arial"/>
                          <a:ea typeface="Times New Roman"/>
                          <a:cs typeface="Times New Roman"/>
                        </a:rPr>
                        <a:t>124</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Н. Н. Носов</a:t>
                      </a:r>
                      <a:endParaRPr lang="ru-RU" sz="800" dirty="0">
                        <a:latin typeface="Calibri"/>
                        <a:ea typeface="Calibri"/>
                        <a:cs typeface="Times New Roman"/>
                      </a:endParaRPr>
                    </a:p>
                    <a:p>
                      <a:pPr>
                        <a:lnSpc>
                          <a:spcPts val="1350"/>
                        </a:lnSpc>
                        <a:spcAft>
                          <a:spcPts val="0"/>
                        </a:spcAft>
                      </a:pPr>
                      <a:r>
                        <a:rPr lang="ru-RU" sz="800" dirty="0">
                          <a:solidFill>
                            <a:srgbClr val="444444"/>
                          </a:solidFill>
                          <a:latin typeface="Arial"/>
                          <a:ea typeface="Times New Roman"/>
                          <a:cs typeface="Times New Roman"/>
                        </a:rPr>
                        <a:t>«Федина задача»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1</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Изучение нового материала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Умение участвовать в литературных играхФронтальный, индивидуальный (инсценирования). Создание небольших письменных ответов на поставленный вопрос по прочитанному произведению</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Учащиеся должны </a:t>
                      </a:r>
                      <a:r>
                        <a:rPr lang="ru-RU" sz="800" dirty="0" err="1">
                          <a:solidFill>
                            <a:srgbClr val="444444"/>
                          </a:solidFill>
                          <a:latin typeface="Arial"/>
                          <a:ea typeface="Times New Roman"/>
                          <a:cs typeface="Times New Roman"/>
                        </a:rPr>
                        <a:t>уметьсоздавать</a:t>
                      </a:r>
                      <a:r>
                        <a:rPr lang="ru-RU" sz="800" dirty="0">
                          <a:solidFill>
                            <a:srgbClr val="444444"/>
                          </a:solidFill>
                          <a:latin typeface="Arial"/>
                          <a:ea typeface="Times New Roman"/>
                          <a:cs typeface="Times New Roman"/>
                        </a:rPr>
                        <a:t> небольшой устный текст на заданную тему</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Фронтальный, индивидуальный</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Выразительное чтение, творческий пересказ*, </a:t>
                      </a:r>
                      <a:r>
                        <a:rPr lang="ru-RU" sz="800" dirty="0" err="1">
                          <a:solidFill>
                            <a:srgbClr val="444444"/>
                          </a:solidFill>
                          <a:latin typeface="Arial"/>
                          <a:ea typeface="Times New Roman"/>
                          <a:cs typeface="Times New Roman"/>
                        </a:rPr>
                        <a:t>инсценирование</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 y="0"/>
          <a:ext cx="9144003" cy="6858000"/>
        </p:xfrm>
        <a:graphic>
          <a:graphicData uri="http://schemas.openxmlformats.org/drawingml/2006/table">
            <a:tbl>
              <a:tblPr firstRow="1" bandRow="1">
                <a:tableStyleId>{5C22544A-7EE6-4342-B048-85BDC9FD1C3A}</a:tableStyleId>
              </a:tblPr>
              <a:tblGrid>
                <a:gridCol w="831273"/>
                <a:gridCol w="831273"/>
                <a:gridCol w="831273"/>
                <a:gridCol w="831273"/>
                <a:gridCol w="831273"/>
                <a:gridCol w="831273"/>
                <a:gridCol w="831273"/>
                <a:gridCol w="831273"/>
                <a:gridCol w="831273"/>
                <a:gridCol w="831273"/>
                <a:gridCol w="831273"/>
              </a:tblGrid>
              <a:tr h="2100115">
                <a:tc>
                  <a:txBody>
                    <a:bodyPr/>
                    <a:lstStyle/>
                    <a:p>
                      <a:pPr>
                        <a:lnSpc>
                          <a:spcPts val="1350"/>
                        </a:lnSpc>
                        <a:spcAft>
                          <a:spcPts val="0"/>
                        </a:spcAft>
                      </a:pPr>
                      <a:r>
                        <a:rPr lang="ru-RU" sz="800" dirty="0" smtClean="0">
                          <a:solidFill>
                            <a:srgbClr val="444444"/>
                          </a:solidFill>
                          <a:latin typeface="Arial"/>
                          <a:ea typeface="Times New Roman"/>
                          <a:cs typeface="Times New Roman"/>
                        </a:rPr>
                        <a:t>125</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Н. Н. Носов</a:t>
                      </a:r>
                      <a:endParaRPr lang="ru-RU" sz="800">
                        <a:latin typeface="Calibri"/>
                        <a:ea typeface="Calibri"/>
                        <a:cs typeface="Times New Roman"/>
                      </a:endParaRPr>
                    </a:p>
                    <a:p>
                      <a:pPr>
                        <a:lnSpc>
                          <a:spcPts val="1350"/>
                        </a:lnSpc>
                        <a:spcAft>
                          <a:spcPts val="0"/>
                        </a:spcAft>
                      </a:pPr>
                      <a:r>
                        <a:rPr lang="ru-RU" sz="800">
                          <a:solidFill>
                            <a:srgbClr val="444444"/>
                          </a:solidFill>
                          <a:latin typeface="Arial"/>
                          <a:ea typeface="Times New Roman"/>
                          <a:cs typeface="Times New Roman"/>
                        </a:rPr>
                        <a:t>«Телефон»</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1</a:t>
                      </a:r>
                      <a:endParaRPr lang="ru-RU" sz="80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Изучение нового материала</a:t>
                      </a:r>
                      <a:endParaRPr lang="ru-RU" sz="80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a:solidFill>
                            <a:srgbClr val="444444"/>
                          </a:solidFill>
                          <a:latin typeface="Arial"/>
                          <a:ea typeface="Times New Roman"/>
                          <a:cs typeface="Times New Roman"/>
                        </a:rPr>
                        <a:t>Выразительное чтение, творческий пересказ*, чтение по ролям</a:t>
                      </a:r>
                      <a:endParaRPr lang="ru-RU" sz="80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r h="4757885">
                <a:tc>
                  <a:txBody>
                    <a:bodyPr/>
                    <a:lstStyle/>
                    <a:p>
                      <a:pPr>
                        <a:lnSpc>
                          <a:spcPts val="1350"/>
                        </a:lnSpc>
                        <a:spcAft>
                          <a:spcPts val="0"/>
                        </a:spcAft>
                      </a:pPr>
                      <a:r>
                        <a:rPr lang="ru-RU" sz="800" dirty="0" smtClean="0">
                          <a:solidFill>
                            <a:srgbClr val="444444"/>
                          </a:solidFill>
                          <a:latin typeface="Arial"/>
                          <a:ea typeface="Times New Roman"/>
                          <a:cs typeface="Times New Roman"/>
                        </a:rPr>
                        <a:t>126</a:t>
                      </a:r>
                      <a:endParaRPr lang="ru-RU" sz="800" dirty="0">
                        <a:latin typeface="Calibri"/>
                        <a:ea typeface="Calibri"/>
                        <a:cs typeface="Times New Roman"/>
                      </a:endParaRPr>
                    </a:p>
                  </a:txBody>
                  <a:tcPr marL="28575" marR="28575" marT="28575" marB="28575" anchor="ctr"/>
                </a:tc>
                <a:tc>
                  <a:txBody>
                    <a:bodyPr/>
                    <a:lstStyle/>
                    <a:p>
                      <a:endParaRPr lang="ru-RU" sz="80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 Ю. Драгунский «Друг детства»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1</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Изучение нового материала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Восприятие на слух м понимание художественных произведений разных жанров, передача их содержания по вопросам (в пределах изучаемого материала)</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Учащиеся должны </a:t>
                      </a:r>
                      <a:r>
                        <a:rPr lang="ru-RU" sz="800" dirty="0" err="1">
                          <a:solidFill>
                            <a:srgbClr val="444444"/>
                          </a:solidFill>
                          <a:latin typeface="Arial"/>
                          <a:ea typeface="Times New Roman"/>
                          <a:cs typeface="Times New Roman"/>
                        </a:rPr>
                        <a:t>знать\понимать</a:t>
                      </a:r>
                      <a:r>
                        <a:rPr lang="ru-RU" sz="800" dirty="0">
                          <a:solidFill>
                            <a:srgbClr val="444444"/>
                          </a:solidFill>
                          <a:latin typeface="Arial"/>
                          <a:ea typeface="Times New Roman"/>
                          <a:cs typeface="Times New Roman"/>
                        </a:rPr>
                        <a:t> названия, основное содержание изученных литературных произведений, их авторов</a:t>
                      </a:r>
                      <a:endParaRPr lang="ru-RU" sz="800" dirty="0">
                        <a:latin typeface="Calibri"/>
                        <a:ea typeface="Calibri"/>
                        <a:cs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Фронтальный, индивидуальный</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c>
                  <a:txBody>
                    <a:bodyPr/>
                    <a:lstStyle/>
                    <a:p>
                      <a:pPr>
                        <a:lnSpc>
                          <a:spcPts val="1350"/>
                        </a:lnSpc>
                        <a:spcAft>
                          <a:spcPts val="0"/>
                        </a:spcAft>
                      </a:pPr>
                      <a:r>
                        <a:rPr lang="ru-RU" sz="800" dirty="0">
                          <a:solidFill>
                            <a:srgbClr val="444444"/>
                          </a:solidFill>
                          <a:latin typeface="Arial"/>
                          <a:ea typeface="Times New Roman"/>
                          <a:cs typeface="Times New Roman"/>
                        </a:rPr>
                        <a:t>Выразительное чтение</a:t>
                      </a:r>
                      <a:endParaRPr lang="ru-RU" sz="800" dirty="0">
                        <a:latin typeface="Calibri"/>
                        <a:ea typeface="Calibri"/>
                        <a:cs typeface="Times New Roman"/>
                      </a:endParaRPr>
                    </a:p>
                  </a:txBody>
                  <a:tcPr marL="28575" marR="28575" marT="28575" marB="28575" anchor="ctr"/>
                </a:tc>
                <a:tc>
                  <a:txBody>
                    <a:bodyPr/>
                    <a:lstStyle/>
                    <a:p>
                      <a:endParaRPr lang="ru-RU" sz="800" dirty="0">
                        <a:latin typeface="Calibri"/>
                        <a:ea typeface="Times New Roman"/>
                      </a:endParaRPr>
                    </a:p>
                  </a:txBody>
                  <a:tcPr marL="28575" marR="28575" marT="28575" marB="28575"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2128</Words>
  <Application>Microsoft Office PowerPoint</Application>
  <PresentationFormat>Экран (4:3)</PresentationFormat>
  <Paragraphs>295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А. Платонов « Еще мама».</vt:lpstr>
      <vt:lpstr>Материалы, которые были использованы в работе.</vt:lpstr>
      <vt:lpstr>Цели и задачи.</vt:lpstr>
      <vt:lpstr>Психолого-педагогическая характеристика 3 "Б" класса. </vt:lpstr>
      <vt:lpstr>Ожидаемые результаты.</vt:lpstr>
      <vt:lpstr>Место урока в планировании.</vt:lpstr>
      <vt:lpstr>Слайд 7</vt:lpstr>
      <vt:lpstr>Слайд 8</vt:lpstr>
      <vt:lpstr>Слайд 9</vt:lpstr>
      <vt:lpstr>Разработка урока.</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Благодарю за внимание!</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Кнопочка</dc:creator>
  <cp:lastModifiedBy>Кнопочка</cp:lastModifiedBy>
  <cp:revision>23</cp:revision>
  <dcterms:created xsi:type="dcterms:W3CDTF">2012-12-02T16:30:56Z</dcterms:created>
  <dcterms:modified xsi:type="dcterms:W3CDTF">2012-12-02T22:10:25Z</dcterms:modified>
</cp:coreProperties>
</file>