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56" r:id="rId2"/>
    <p:sldId id="261" r:id="rId3"/>
    <p:sldId id="257" r:id="rId4"/>
    <p:sldId id="262" r:id="rId5"/>
    <p:sldId id="266" r:id="rId6"/>
    <p:sldId id="268" r:id="rId7"/>
    <p:sldId id="271" r:id="rId8"/>
    <p:sldId id="272" r:id="rId9"/>
    <p:sldId id="269" r:id="rId10"/>
    <p:sldId id="274" r:id="rId11"/>
    <p:sldId id="276" r:id="rId12"/>
    <p:sldId id="360" r:id="rId13"/>
    <p:sldId id="279" r:id="rId14"/>
    <p:sldId id="336" r:id="rId15"/>
    <p:sldId id="306" r:id="rId16"/>
    <p:sldId id="337" r:id="rId17"/>
    <p:sldId id="307" r:id="rId18"/>
    <p:sldId id="338" r:id="rId19"/>
    <p:sldId id="281" r:id="rId20"/>
    <p:sldId id="339" r:id="rId21"/>
    <p:sldId id="282" r:id="rId22"/>
    <p:sldId id="283" r:id="rId23"/>
    <p:sldId id="340" r:id="rId24"/>
    <p:sldId id="284" r:id="rId25"/>
    <p:sldId id="341" r:id="rId26"/>
    <p:sldId id="286" r:id="rId27"/>
    <p:sldId id="342" r:id="rId28"/>
    <p:sldId id="287" r:id="rId29"/>
    <p:sldId id="343" r:id="rId30"/>
    <p:sldId id="288" r:id="rId31"/>
    <p:sldId id="290" r:id="rId32"/>
    <p:sldId id="292" r:id="rId33"/>
    <p:sldId id="275" r:id="rId34"/>
    <p:sldId id="273" r:id="rId35"/>
    <p:sldId id="293" r:id="rId36"/>
    <p:sldId id="294" r:id="rId37"/>
    <p:sldId id="295" r:id="rId38"/>
    <p:sldId id="297" r:id="rId39"/>
    <p:sldId id="298" r:id="rId40"/>
    <p:sldId id="299" r:id="rId41"/>
    <p:sldId id="344" r:id="rId42"/>
    <p:sldId id="300" r:id="rId43"/>
    <p:sldId id="301" r:id="rId44"/>
    <p:sldId id="345" r:id="rId45"/>
    <p:sldId id="332" r:id="rId46"/>
    <p:sldId id="302" r:id="rId47"/>
    <p:sldId id="346" r:id="rId48"/>
    <p:sldId id="304" r:id="rId49"/>
    <p:sldId id="347" r:id="rId50"/>
    <p:sldId id="305" r:id="rId51"/>
    <p:sldId id="348" r:id="rId52"/>
    <p:sldId id="349" r:id="rId53"/>
    <p:sldId id="314" r:id="rId54"/>
    <p:sldId id="350" r:id="rId55"/>
    <p:sldId id="355" r:id="rId56"/>
    <p:sldId id="330" r:id="rId57"/>
    <p:sldId id="321" r:id="rId58"/>
    <p:sldId id="331" r:id="rId59"/>
    <p:sldId id="329" r:id="rId60"/>
    <p:sldId id="322" r:id="rId61"/>
    <p:sldId id="354" r:id="rId62"/>
    <p:sldId id="326" r:id="rId63"/>
    <p:sldId id="327" r:id="rId64"/>
    <p:sldId id="328" r:id="rId65"/>
    <p:sldId id="358" r:id="rId66"/>
    <p:sldId id="359" r:id="rId67"/>
    <p:sldId id="356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624" autoAdjust="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87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03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AC4A-D5E3-472C-A736-FF35F43F3149}" type="datetimeFigureOut">
              <a:rPr lang="ru-RU" smtClean="0"/>
              <a:pPr/>
              <a:t>06-июн-2012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F6D27-9A4F-4F5C-92E5-39B9A5274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76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DC03D7D-2DD4-4C45-AB38-546851BFCACA}" type="datetimeFigureOut">
              <a:rPr lang="ru-RU" smtClean="0"/>
              <a:pPr/>
              <a:t>06-июн-2012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612076-6359-49ED-B868-52E7FF6439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03D7D-2DD4-4C45-AB38-546851BFCACA}" type="datetimeFigureOut">
              <a:rPr lang="ru-RU" smtClean="0"/>
              <a:pPr/>
              <a:t>06-июн-2012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2076-6359-49ED-B868-52E7FF643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03D7D-2DD4-4C45-AB38-546851BFCACA}" type="datetimeFigureOut">
              <a:rPr lang="ru-RU" smtClean="0"/>
              <a:pPr/>
              <a:t>06-июн-2012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2076-6359-49ED-B868-52E7FF643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03D7D-2DD4-4C45-AB38-546851BFCACA}" type="datetimeFigureOut">
              <a:rPr lang="ru-RU" smtClean="0"/>
              <a:pPr/>
              <a:t>06-июн-2012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2076-6359-49ED-B868-52E7FF643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03D7D-2DD4-4C45-AB38-546851BFCACA}" type="datetimeFigureOut">
              <a:rPr lang="ru-RU" smtClean="0"/>
              <a:pPr/>
              <a:t>06-июн-2012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2076-6359-49ED-B868-52E7FF643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03D7D-2DD4-4C45-AB38-546851BFCACA}" type="datetimeFigureOut">
              <a:rPr lang="ru-RU" smtClean="0"/>
              <a:pPr/>
              <a:t>06-июн-2012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2076-6359-49ED-B868-52E7FF6439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03D7D-2DD4-4C45-AB38-546851BFCACA}" type="datetimeFigureOut">
              <a:rPr lang="ru-RU" smtClean="0"/>
              <a:pPr/>
              <a:t>06-июн-2012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2076-6359-49ED-B868-52E7FF643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03D7D-2DD4-4C45-AB38-546851BFCACA}" type="datetimeFigureOut">
              <a:rPr lang="ru-RU" smtClean="0"/>
              <a:pPr/>
              <a:t>06-июн-2012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2076-6359-49ED-B868-52E7FF643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03D7D-2DD4-4C45-AB38-546851BFCACA}" type="datetimeFigureOut">
              <a:rPr lang="ru-RU" smtClean="0"/>
              <a:pPr/>
              <a:t>06-июн-2012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2076-6359-49ED-B868-52E7FF643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03D7D-2DD4-4C45-AB38-546851BFCACA}" type="datetimeFigureOut">
              <a:rPr lang="ru-RU" smtClean="0"/>
              <a:pPr/>
              <a:t>06-июн-2012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2076-6359-49ED-B868-52E7FF6439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03D7D-2DD4-4C45-AB38-546851BFCACA}" type="datetimeFigureOut">
              <a:rPr lang="ru-RU" smtClean="0"/>
              <a:pPr/>
              <a:t>06-июн-2012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2076-6359-49ED-B868-52E7FF643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DC03D7D-2DD4-4C45-AB38-546851BFCACA}" type="datetimeFigureOut">
              <a:rPr lang="ru-RU" smtClean="0"/>
              <a:pPr/>
              <a:t>06-июн-2012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8612076-6359-49ED-B868-52E7FF643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2276872"/>
            <a:ext cx="3313355" cy="3816424"/>
          </a:xfrm>
        </p:spPr>
        <p:txBody>
          <a:bodyPr anchor="ctr" anchorCtr="0">
            <a:noAutofit/>
          </a:bodyPr>
          <a:lstStyle/>
          <a:p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векторной диаграммы в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AutoCad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1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38690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/>
              <a:t>7. Построение векторов напряжений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257854" y="3434765"/>
            <a:ext cx="2628292" cy="2802547"/>
            <a:chOff x="7776356" y="2127781"/>
            <a:chExt cx="468052" cy="52223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44" t="21825" r="98256" b="74612"/>
            <a:stretch/>
          </p:blipFill>
          <p:spPr bwMode="auto">
            <a:xfrm>
              <a:off x="7776356" y="2127781"/>
              <a:ext cx="468052" cy="522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7776356" y="2204864"/>
              <a:ext cx="468052" cy="445151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79512" y="206084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1062" lvl="0" indent="-342900">
              <a:spcBef>
                <a:spcPct val="20000"/>
              </a:spcBef>
              <a:buClr>
                <a:srgbClr val="FDA023"/>
              </a:buClr>
              <a:buSzPct val="76000"/>
              <a:buFont typeface="Wingdings" pitchFamily="2" charset="2"/>
              <a:buChar char="q"/>
            </a:pPr>
            <a:r>
              <a:rPr lang="ru-RU" sz="2800" i="1" dirty="0">
                <a:solidFill>
                  <a:srgbClr val="465E9C"/>
                </a:solidFill>
              </a:rPr>
              <a:t>Выбрать инструмент </a:t>
            </a:r>
            <a:r>
              <a:rPr lang="ru-RU" sz="2800" b="1" i="1" dirty="0" err="1">
                <a:solidFill>
                  <a:srgbClr val="465E9C"/>
                </a:solidFill>
              </a:rPr>
              <a:t>Полилиния</a:t>
            </a:r>
            <a:r>
              <a:rPr lang="en-US" sz="2800" i="1" dirty="0">
                <a:solidFill>
                  <a:srgbClr val="465E9C"/>
                </a:solidFill>
              </a:rPr>
              <a:t> </a:t>
            </a:r>
            <a:r>
              <a:rPr lang="ru-RU" sz="2800" i="1" dirty="0">
                <a:solidFill>
                  <a:srgbClr val="465E9C"/>
                </a:solidFill>
              </a:rPr>
              <a:t>на панели инструментов </a:t>
            </a:r>
            <a:r>
              <a:rPr lang="ru-RU" sz="2800" b="1" i="1" dirty="0" smtClean="0">
                <a:solidFill>
                  <a:srgbClr val="465E9C"/>
                </a:solidFill>
              </a:rPr>
              <a:t>Рисование </a:t>
            </a:r>
            <a:br>
              <a:rPr lang="ru-RU" sz="2800" b="1" i="1" dirty="0" smtClean="0">
                <a:solidFill>
                  <a:srgbClr val="465E9C"/>
                </a:solidFill>
              </a:rPr>
            </a:br>
            <a:r>
              <a:rPr lang="ru-RU" sz="2800" i="1" dirty="0" smtClean="0">
                <a:solidFill>
                  <a:srgbClr val="465E9C"/>
                </a:solidFill>
              </a:rPr>
              <a:t>(слева от экрана</a:t>
            </a:r>
            <a:r>
              <a:rPr lang="ru-RU" sz="2800" i="1" dirty="0" smtClean="0">
                <a:solidFill>
                  <a:srgbClr val="465E9C"/>
                </a:solidFill>
              </a:rPr>
              <a:t>) или команда </a:t>
            </a:r>
            <a:r>
              <a:rPr lang="ru-RU" sz="2800" b="1" i="1" dirty="0" smtClean="0">
                <a:solidFill>
                  <a:srgbClr val="465E9C"/>
                </a:solidFill>
              </a:rPr>
              <a:t>ПЛ</a:t>
            </a:r>
            <a:endParaRPr lang="ru-RU" sz="2800" b="1" i="1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5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704856" cy="38690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 smtClean="0"/>
              <a:t>7. Построение векторов напряжений</a:t>
            </a:r>
            <a:endParaRPr lang="ru-RU" sz="28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621694"/>
            <a:ext cx="8424936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1062" lvl="0" indent="-342900">
              <a:spcBef>
                <a:spcPct val="20000"/>
              </a:spcBef>
              <a:buClr>
                <a:srgbClr val="FDA023"/>
              </a:buClr>
              <a:buSzPct val="76000"/>
              <a:buFont typeface="Wingdings" pitchFamily="2" charset="2"/>
              <a:buChar char="q"/>
            </a:pPr>
            <a:r>
              <a:rPr lang="ru-RU" sz="2800" i="1" dirty="0">
                <a:solidFill>
                  <a:srgbClr val="465E9C"/>
                </a:solidFill>
              </a:rPr>
              <a:t>Кликнуть в </a:t>
            </a:r>
            <a:r>
              <a:rPr lang="ru-RU" sz="2800" i="1" dirty="0" smtClean="0">
                <a:solidFill>
                  <a:srgbClr val="465E9C"/>
                </a:solidFill>
              </a:rPr>
              <a:t>предполагаемом </a:t>
            </a:r>
            <a:r>
              <a:rPr lang="ru-RU" sz="2800" b="1" i="1" dirty="0" smtClean="0">
                <a:solidFill>
                  <a:srgbClr val="465E9C"/>
                </a:solidFill>
              </a:rPr>
              <a:t>начале</a:t>
            </a:r>
            <a:r>
              <a:rPr lang="ru-RU" sz="2800" i="1" dirty="0" smtClean="0">
                <a:solidFill>
                  <a:srgbClr val="465E9C"/>
                </a:solidFill>
              </a:rPr>
              <a:t> </a:t>
            </a:r>
            <a:r>
              <a:rPr lang="ru-RU" sz="2800" i="1" dirty="0">
                <a:solidFill>
                  <a:srgbClr val="465E9C"/>
                </a:solidFill>
              </a:rPr>
              <a:t>вектора</a:t>
            </a:r>
          </a:p>
          <a:p>
            <a:pPr marL="881062" lvl="0" indent="-342900">
              <a:spcBef>
                <a:spcPct val="20000"/>
              </a:spcBef>
              <a:buClr>
                <a:srgbClr val="FDA023"/>
              </a:buClr>
              <a:buSzPct val="76000"/>
              <a:buFont typeface="Wingdings" pitchFamily="2" charset="2"/>
              <a:buChar char="q"/>
            </a:pPr>
            <a:r>
              <a:rPr lang="ru-RU" sz="2800" i="1" dirty="0">
                <a:solidFill>
                  <a:srgbClr val="465E9C"/>
                </a:solidFill>
              </a:rPr>
              <a:t>Задать </a:t>
            </a:r>
            <a:r>
              <a:rPr lang="ru-RU" sz="2800" b="1" i="1" dirty="0">
                <a:solidFill>
                  <a:srgbClr val="465E9C"/>
                </a:solidFill>
              </a:rPr>
              <a:t>направление</a:t>
            </a:r>
            <a:r>
              <a:rPr lang="ru-RU" sz="2800" i="1" dirty="0">
                <a:solidFill>
                  <a:srgbClr val="465E9C"/>
                </a:solidFill>
              </a:rPr>
              <a:t> </a:t>
            </a:r>
            <a:r>
              <a:rPr lang="ru-RU" sz="2800" i="1" dirty="0" smtClean="0">
                <a:solidFill>
                  <a:srgbClr val="465E9C"/>
                </a:solidFill>
              </a:rPr>
              <a:t>вектора с помощью полярного отслеживания</a:t>
            </a:r>
          </a:p>
          <a:p>
            <a:pPr marL="881062" lvl="0" indent="-342900">
              <a:spcBef>
                <a:spcPct val="20000"/>
              </a:spcBef>
              <a:buClr>
                <a:srgbClr val="FDA023"/>
              </a:buClr>
              <a:buSzPct val="76000"/>
              <a:buFont typeface="Wingdings" pitchFamily="2" charset="2"/>
              <a:buChar char="q"/>
            </a:pPr>
            <a:r>
              <a:rPr lang="ru-RU" sz="2800" i="1" dirty="0" smtClean="0">
                <a:solidFill>
                  <a:srgbClr val="465E9C"/>
                </a:solidFill>
              </a:rPr>
              <a:t>Задать начальную </a:t>
            </a:r>
            <a:r>
              <a:rPr lang="ru-RU" sz="2800" b="1" i="1" dirty="0" smtClean="0">
                <a:solidFill>
                  <a:srgbClr val="465E9C"/>
                </a:solidFill>
              </a:rPr>
              <a:t>ширину - 3</a:t>
            </a:r>
            <a:endParaRPr lang="ru-RU" sz="2800" i="1" dirty="0" smtClean="0">
              <a:solidFill>
                <a:srgbClr val="465E9C"/>
              </a:solidFill>
            </a:endParaRPr>
          </a:p>
          <a:p>
            <a:pPr marL="881062" lvl="0" indent="-342900">
              <a:spcBef>
                <a:spcPct val="20000"/>
              </a:spcBef>
              <a:buClr>
                <a:srgbClr val="FDA023"/>
              </a:buClr>
              <a:buSzPct val="76000"/>
              <a:buFont typeface="Wingdings" pitchFamily="2" charset="2"/>
              <a:buChar char="q"/>
            </a:pPr>
            <a:r>
              <a:rPr lang="ru-RU" sz="2800" i="1" dirty="0" smtClean="0">
                <a:solidFill>
                  <a:srgbClr val="465E9C"/>
                </a:solidFill>
              </a:rPr>
              <a:t>Задать конечную </a:t>
            </a:r>
            <a:r>
              <a:rPr lang="ru-RU" sz="2800" b="1" i="1" dirty="0" smtClean="0">
                <a:solidFill>
                  <a:srgbClr val="465E9C"/>
                </a:solidFill>
              </a:rPr>
              <a:t>ширину - 3</a:t>
            </a:r>
            <a:endParaRPr lang="ru-RU" sz="2800" b="1" i="1" dirty="0" smtClean="0">
              <a:solidFill>
                <a:srgbClr val="465E9C"/>
              </a:solidFill>
            </a:endParaRPr>
          </a:p>
          <a:p>
            <a:pPr marL="881062" lvl="0" indent="-342900">
              <a:spcBef>
                <a:spcPct val="20000"/>
              </a:spcBef>
              <a:buClr>
                <a:srgbClr val="FDA023"/>
              </a:buClr>
              <a:buSzPct val="76000"/>
              <a:buFont typeface="Wingdings" pitchFamily="2" charset="2"/>
              <a:buChar char="q"/>
            </a:pPr>
            <a:r>
              <a:rPr lang="ru-RU" sz="2800" i="1" dirty="0" smtClean="0">
                <a:solidFill>
                  <a:srgbClr val="465E9C"/>
                </a:solidFill>
              </a:rPr>
              <a:t>Ввести </a:t>
            </a:r>
            <a:r>
              <a:rPr lang="ru-RU" sz="2800" b="1" i="1" dirty="0" smtClean="0">
                <a:solidFill>
                  <a:srgbClr val="465E9C"/>
                </a:solidFill>
              </a:rPr>
              <a:t>длину</a:t>
            </a:r>
            <a:r>
              <a:rPr lang="ru-RU" sz="2800" i="1" dirty="0" smtClean="0">
                <a:solidFill>
                  <a:srgbClr val="465E9C"/>
                </a:solidFill>
              </a:rPr>
              <a:t> </a:t>
            </a:r>
            <a:r>
              <a:rPr lang="ru-RU" sz="2800" i="1" dirty="0" smtClean="0">
                <a:solidFill>
                  <a:srgbClr val="465E9C"/>
                </a:solidFill>
              </a:rPr>
              <a:t>вектора</a:t>
            </a:r>
            <a:endParaRPr lang="ru-RU" sz="2800" b="1" i="1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704856" cy="38690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 smtClean="0"/>
              <a:t>7. Построение </a:t>
            </a:r>
            <a:r>
              <a:rPr lang="ru-RU" sz="2800" dirty="0" smtClean="0"/>
              <a:t>стрелки</a:t>
            </a:r>
            <a:endParaRPr lang="ru-RU" sz="28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621694"/>
            <a:ext cx="8424936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1062" lvl="0" indent="-342900">
              <a:spcBef>
                <a:spcPct val="20000"/>
              </a:spcBef>
              <a:buClr>
                <a:srgbClr val="FDA023"/>
              </a:buClr>
              <a:buSzPct val="76000"/>
              <a:buFont typeface="Wingdings" pitchFamily="2" charset="2"/>
              <a:buChar char="q"/>
            </a:pPr>
            <a:r>
              <a:rPr lang="ru-RU" sz="2800" i="1" dirty="0" smtClean="0">
                <a:solidFill>
                  <a:srgbClr val="465E9C"/>
                </a:solidFill>
              </a:rPr>
              <a:t>Задать </a:t>
            </a:r>
            <a:r>
              <a:rPr lang="ru-RU" sz="2800" b="1" i="1" dirty="0">
                <a:solidFill>
                  <a:srgbClr val="465E9C"/>
                </a:solidFill>
              </a:rPr>
              <a:t>направление</a:t>
            </a:r>
            <a:r>
              <a:rPr lang="ru-RU" sz="2800" i="1" dirty="0">
                <a:solidFill>
                  <a:srgbClr val="465E9C"/>
                </a:solidFill>
              </a:rPr>
              <a:t> </a:t>
            </a:r>
            <a:r>
              <a:rPr lang="ru-RU" sz="2800" i="1" dirty="0" smtClean="0">
                <a:solidFill>
                  <a:srgbClr val="465E9C"/>
                </a:solidFill>
              </a:rPr>
              <a:t>с </a:t>
            </a:r>
            <a:r>
              <a:rPr lang="ru-RU" sz="2800" i="1" dirty="0" smtClean="0">
                <a:solidFill>
                  <a:srgbClr val="465E9C"/>
                </a:solidFill>
              </a:rPr>
              <a:t>помощью полярного отслеживания</a:t>
            </a:r>
          </a:p>
          <a:p>
            <a:pPr marL="881062" lvl="0" indent="-342900">
              <a:spcBef>
                <a:spcPct val="20000"/>
              </a:spcBef>
              <a:buClr>
                <a:srgbClr val="FDA023"/>
              </a:buClr>
              <a:buSzPct val="76000"/>
              <a:buFont typeface="Wingdings" pitchFamily="2" charset="2"/>
              <a:buChar char="q"/>
            </a:pPr>
            <a:r>
              <a:rPr lang="ru-RU" sz="2800" i="1" dirty="0" smtClean="0">
                <a:solidFill>
                  <a:srgbClr val="465E9C"/>
                </a:solidFill>
              </a:rPr>
              <a:t>Задать начальную </a:t>
            </a:r>
            <a:r>
              <a:rPr lang="ru-RU" sz="2800" b="1" i="1" dirty="0" smtClean="0">
                <a:solidFill>
                  <a:srgbClr val="465E9C"/>
                </a:solidFill>
              </a:rPr>
              <a:t>ширину - 0</a:t>
            </a:r>
            <a:endParaRPr lang="ru-RU" sz="2800" i="1" dirty="0" smtClean="0">
              <a:solidFill>
                <a:srgbClr val="465E9C"/>
              </a:solidFill>
            </a:endParaRPr>
          </a:p>
          <a:p>
            <a:pPr marL="881062" lvl="0" indent="-342900">
              <a:spcBef>
                <a:spcPct val="20000"/>
              </a:spcBef>
              <a:buClr>
                <a:srgbClr val="FDA023"/>
              </a:buClr>
              <a:buSzPct val="76000"/>
              <a:buFont typeface="Wingdings" pitchFamily="2" charset="2"/>
              <a:buChar char="q"/>
            </a:pPr>
            <a:r>
              <a:rPr lang="ru-RU" sz="2800" i="1" dirty="0" smtClean="0">
                <a:solidFill>
                  <a:srgbClr val="465E9C"/>
                </a:solidFill>
              </a:rPr>
              <a:t>Задать конечную </a:t>
            </a:r>
            <a:r>
              <a:rPr lang="ru-RU" sz="2800" b="1" i="1" dirty="0" smtClean="0">
                <a:solidFill>
                  <a:srgbClr val="465E9C"/>
                </a:solidFill>
              </a:rPr>
              <a:t>ширину - 4</a:t>
            </a:r>
            <a:endParaRPr lang="ru-RU" sz="2800" b="1" i="1" dirty="0" smtClean="0">
              <a:solidFill>
                <a:srgbClr val="465E9C"/>
              </a:solidFill>
            </a:endParaRPr>
          </a:p>
          <a:p>
            <a:pPr marL="881062" lvl="0" indent="-342900">
              <a:spcBef>
                <a:spcPct val="20000"/>
              </a:spcBef>
              <a:buClr>
                <a:srgbClr val="FDA023"/>
              </a:buClr>
              <a:buSzPct val="76000"/>
              <a:buFont typeface="Wingdings" pitchFamily="2" charset="2"/>
              <a:buChar char="q"/>
            </a:pPr>
            <a:r>
              <a:rPr lang="ru-RU" sz="2800" i="1" dirty="0" smtClean="0">
                <a:solidFill>
                  <a:srgbClr val="465E9C"/>
                </a:solidFill>
              </a:rPr>
              <a:t>Ввести </a:t>
            </a:r>
            <a:r>
              <a:rPr lang="ru-RU" sz="2800" b="1" i="1" dirty="0" smtClean="0">
                <a:solidFill>
                  <a:srgbClr val="465E9C"/>
                </a:solidFill>
              </a:rPr>
              <a:t>длину</a:t>
            </a:r>
            <a:r>
              <a:rPr lang="ru-RU" sz="2800" i="1" dirty="0" smtClean="0">
                <a:solidFill>
                  <a:srgbClr val="465E9C"/>
                </a:solidFill>
              </a:rPr>
              <a:t> </a:t>
            </a:r>
            <a:r>
              <a:rPr lang="ru-RU" sz="2800" i="1" dirty="0" smtClean="0">
                <a:solidFill>
                  <a:srgbClr val="465E9C"/>
                </a:solidFill>
              </a:rPr>
              <a:t>стрелки- </a:t>
            </a:r>
            <a:r>
              <a:rPr lang="ru-RU" sz="2800" b="1" i="1" dirty="0" smtClean="0">
                <a:solidFill>
                  <a:srgbClr val="465E9C"/>
                </a:solidFill>
              </a:rPr>
              <a:t>7</a:t>
            </a:r>
            <a:endParaRPr lang="ru-RU" sz="2800" b="1" i="1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704856" cy="38690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 smtClean="0"/>
              <a:t>9. </a:t>
            </a:r>
            <a:r>
              <a:rPr lang="ru-RU" sz="2800" dirty="0"/>
              <a:t>Построение векторов токов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376867"/>
            <a:ext cx="8496944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1062" lvl="0" indent="-342900">
              <a:spcBef>
                <a:spcPct val="20000"/>
              </a:spcBef>
              <a:buClr>
                <a:srgbClr val="FDA023"/>
              </a:buClr>
              <a:buSzPct val="76000"/>
              <a:buFont typeface="Wingdings" pitchFamily="2" charset="2"/>
              <a:buChar char="q"/>
            </a:pPr>
            <a:r>
              <a:rPr lang="ru-RU" sz="2800" i="1" dirty="0" smtClean="0">
                <a:solidFill>
                  <a:srgbClr val="465E9C"/>
                </a:solidFill>
              </a:rPr>
              <a:t>Развернуть ось </a:t>
            </a:r>
            <a:r>
              <a:rPr lang="ru-RU" sz="2800" b="1" i="1" dirty="0" smtClean="0">
                <a:solidFill>
                  <a:srgbClr val="465E9C"/>
                </a:solidFill>
              </a:rPr>
              <a:t>ОХ</a:t>
            </a:r>
            <a:r>
              <a:rPr lang="ru-RU" sz="2800" i="1" dirty="0" smtClean="0">
                <a:solidFill>
                  <a:srgbClr val="465E9C"/>
                </a:solidFill>
              </a:rPr>
              <a:t> в направлении нужного вектора напряжения</a:t>
            </a:r>
          </a:p>
          <a:p>
            <a:pPr marL="881062" indent="-342900">
              <a:spcBef>
                <a:spcPct val="20000"/>
              </a:spcBef>
              <a:buClr>
                <a:srgbClr val="FDA023"/>
              </a:buClr>
              <a:buSzPct val="76000"/>
              <a:buFontTx/>
              <a:buChar char="-"/>
            </a:pPr>
            <a:endParaRPr lang="en-US" sz="2800" i="1" dirty="0">
              <a:solidFill>
                <a:srgbClr val="465E9C"/>
              </a:solidFill>
            </a:endParaRPr>
          </a:p>
          <a:p>
            <a:pPr marL="881062" lvl="0" indent="-342900">
              <a:spcBef>
                <a:spcPct val="20000"/>
              </a:spcBef>
              <a:buClr>
                <a:srgbClr val="FDA023"/>
              </a:buClr>
              <a:buSzPct val="76000"/>
              <a:buFontTx/>
              <a:buChar char="-"/>
            </a:pPr>
            <a:endParaRPr lang="ru-RU" sz="2800" b="1" i="1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68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17617" r="13288" b="36794"/>
          <a:stretch/>
        </p:blipFill>
        <p:spPr bwMode="auto">
          <a:xfrm>
            <a:off x="159116" y="23976"/>
            <a:ext cx="8805372" cy="6834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4026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704856" cy="38690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 smtClean="0"/>
              <a:t>9. </a:t>
            </a:r>
            <a:r>
              <a:rPr lang="ru-RU" sz="2800" dirty="0"/>
              <a:t>Построение векторов токов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277681"/>
            <a:ext cx="8496944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1062" indent="-342900">
              <a:spcBef>
                <a:spcPct val="20000"/>
              </a:spcBef>
              <a:buClr>
                <a:srgbClr val="FDA023"/>
              </a:buClr>
              <a:buSzPct val="76000"/>
              <a:buFont typeface="Wingdings" pitchFamily="2" charset="2"/>
              <a:buChar char="q"/>
            </a:pPr>
            <a:r>
              <a:rPr lang="ru-RU" sz="2800" dirty="0">
                <a:solidFill>
                  <a:schemeClr val="tx2"/>
                </a:solidFill>
              </a:rPr>
              <a:t>Выбрать инструмент </a:t>
            </a:r>
            <a:r>
              <a:rPr lang="ru-RU" sz="2800" b="1" dirty="0" err="1">
                <a:solidFill>
                  <a:schemeClr val="tx2"/>
                </a:solidFill>
              </a:rPr>
              <a:t>Полилиния</a:t>
            </a:r>
            <a:endParaRPr lang="ru-RU" sz="2800" b="1" dirty="0">
              <a:solidFill>
                <a:schemeClr val="tx2"/>
              </a:solidFill>
            </a:endParaRPr>
          </a:p>
          <a:p>
            <a:pPr marL="881062" indent="-342900">
              <a:spcBef>
                <a:spcPct val="20000"/>
              </a:spcBef>
              <a:buClr>
                <a:srgbClr val="FDA023"/>
              </a:buClr>
              <a:buSzPct val="76000"/>
              <a:buFont typeface="Wingdings" pitchFamily="2" charset="2"/>
              <a:buChar char="q"/>
            </a:pPr>
            <a:r>
              <a:rPr lang="ru-RU" sz="2800" dirty="0">
                <a:solidFill>
                  <a:schemeClr val="tx2"/>
                </a:solidFill>
              </a:rPr>
              <a:t>Кликнуть в </a:t>
            </a:r>
            <a:r>
              <a:rPr lang="ru-RU" sz="2800" b="1" dirty="0" smtClean="0">
                <a:solidFill>
                  <a:schemeClr val="tx2"/>
                </a:solidFill>
              </a:rPr>
              <a:t>нулевой точке</a:t>
            </a:r>
            <a:endParaRPr lang="ru-RU" sz="2800" b="1" dirty="0">
              <a:solidFill>
                <a:schemeClr val="tx2"/>
              </a:solidFill>
            </a:endParaRPr>
          </a:p>
          <a:p>
            <a:pPr marL="881062" indent="-342900">
              <a:spcBef>
                <a:spcPct val="20000"/>
              </a:spcBef>
              <a:buClr>
                <a:srgbClr val="FDA023"/>
              </a:buClr>
              <a:buSzPct val="76000"/>
              <a:buFont typeface="Wingdings" pitchFamily="2" charset="2"/>
              <a:buChar char="q"/>
            </a:pPr>
            <a:r>
              <a:rPr lang="ru-RU" sz="2800" dirty="0">
                <a:solidFill>
                  <a:schemeClr val="tx2"/>
                </a:solidFill>
              </a:rPr>
              <a:t>Отследить </a:t>
            </a:r>
            <a:r>
              <a:rPr lang="ru-RU" sz="2800" b="1" dirty="0" smtClean="0">
                <a:solidFill>
                  <a:srgbClr val="465E9C"/>
                </a:solidFill>
              </a:rPr>
              <a:t>угол</a:t>
            </a:r>
          </a:p>
          <a:p>
            <a:pPr marL="881062" indent="-342900">
              <a:spcBef>
                <a:spcPct val="20000"/>
              </a:spcBef>
              <a:buClr>
                <a:srgbClr val="FDA023"/>
              </a:buClr>
              <a:buSzPct val="76000"/>
              <a:buFontTx/>
              <a:buChar char="-"/>
            </a:pPr>
            <a:endParaRPr lang="en-US" sz="2800" i="1" dirty="0">
              <a:solidFill>
                <a:srgbClr val="465E9C"/>
              </a:solidFill>
            </a:endParaRPr>
          </a:p>
          <a:p>
            <a:pPr marL="881062" lvl="0" indent="-342900">
              <a:spcBef>
                <a:spcPct val="20000"/>
              </a:spcBef>
              <a:buClr>
                <a:srgbClr val="FDA023"/>
              </a:buClr>
              <a:buSzPct val="76000"/>
              <a:buFontTx/>
              <a:buChar char="-"/>
            </a:pPr>
            <a:endParaRPr lang="ru-RU" sz="2800" b="1" i="1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1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18" t="17617" r="11370" b="34880"/>
          <a:stretch/>
        </p:blipFill>
        <p:spPr bwMode="auto">
          <a:xfrm>
            <a:off x="323528" y="165"/>
            <a:ext cx="8496944" cy="6871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9981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704856" cy="38690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 smtClean="0"/>
              <a:t>9. </a:t>
            </a:r>
            <a:r>
              <a:rPr lang="ru-RU" sz="2800" dirty="0"/>
              <a:t>Построение векторов токов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434706"/>
            <a:ext cx="928903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1062" indent="-342900">
              <a:spcBef>
                <a:spcPct val="20000"/>
              </a:spcBef>
              <a:buClr>
                <a:srgbClr val="FDA023"/>
              </a:buClr>
              <a:buSzPct val="76000"/>
              <a:buFont typeface="Wingdings" pitchFamily="2" charset="2"/>
              <a:buChar char="q"/>
            </a:pPr>
            <a:r>
              <a:rPr lang="ru-RU" sz="2800" i="1" dirty="0" smtClean="0">
                <a:solidFill>
                  <a:srgbClr val="465E9C"/>
                </a:solidFill>
              </a:rPr>
              <a:t>Ввести длину вектора, нажать </a:t>
            </a:r>
            <a:r>
              <a:rPr lang="en-US" sz="2800" b="1" i="1" dirty="0" smtClean="0">
                <a:solidFill>
                  <a:srgbClr val="465E9C"/>
                </a:solidFill>
              </a:rPr>
              <a:t>Enter</a:t>
            </a:r>
            <a:endParaRPr lang="ru-RU" sz="2800" b="1" i="1" dirty="0" smtClean="0">
              <a:solidFill>
                <a:srgbClr val="465E9C"/>
              </a:solidFill>
            </a:endParaRPr>
          </a:p>
          <a:p>
            <a:pPr marL="881062" indent="-342900">
              <a:spcBef>
                <a:spcPct val="20000"/>
              </a:spcBef>
              <a:buClr>
                <a:srgbClr val="FDA023"/>
              </a:buClr>
              <a:buSzPct val="76000"/>
              <a:buFont typeface="Wingdings" pitchFamily="2" charset="2"/>
              <a:buChar char="q"/>
            </a:pPr>
            <a:r>
              <a:rPr lang="ru-RU" sz="2800" i="1" dirty="0" smtClean="0">
                <a:solidFill>
                  <a:srgbClr val="465E9C"/>
                </a:solidFill>
              </a:rPr>
              <a:t>Построить стрелку</a:t>
            </a:r>
          </a:p>
          <a:p>
            <a:pPr marL="881062" indent="-342900">
              <a:spcBef>
                <a:spcPct val="20000"/>
              </a:spcBef>
              <a:buClr>
                <a:srgbClr val="FDA023"/>
              </a:buClr>
              <a:buSzPct val="76000"/>
              <a:buFontTx/>
              <a:buChar char="-"/>
            </a:pPr>
            <a:endParaRPr lang="en-US" sz="2800" i="1" dirty="0">
              <a:solidFill>
                <a:srgbClr val="465E9C"/>
              </a:solidFill>
            </a:endParaRPr>
          </a:p>
          <a:p>
            <a:pPr marL="881062" lvl="0" indent="-342900">
              <a:spcBef>
                <a:spcPct val="20000"/>
              </a:spcBef>
              <a:buClr>
                <a:srgbClr val="FDA023"/>
              </a:buClr>
              <a:buSzPct val="76000"/>
              <a:buFontTx/>
              <a:buChar char="-"/>
            </a:pPr>
            <a:endParaRPr lang="ru-RU" sz="2800" b="1" i="1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1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48" t="24396" r="3919" b="21876"/>
          <a:stretch/>
        </p:blipFill>
        <p:spPr bwMode="auto">
          <a:xfrm>
            <a:off x="381850" y="44624"/>
            <a:ext cx="8438622" cy="687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3627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704856" cy="38690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 smtClean="0"/>
              <a:t>10. </a:t>
            </a:r>
            <a:r>
              <a:rPr lang="ru-RU" sz="2800" dirty="0"/>
              <a:t>Построение результирующего тока</a:t>
            </a:r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 lvl="1">
              <a:buFont typeface="Wingdings" pitchFamily="2" charset="2"/>
              <a:buChar char="q"/>
            </a:pPr>
            <a:r>
              <a:rPr lang="ru-RU" sz="2800" dirty="0" smtClean="0"/>
              <a:t>выделить вектор тока</a:t>
            </a:r>
            <a:r>
              <a:rPr lang="en-US" sz="2800" dirty="0">
                <a:latin typeface="Adobe Fangsong Std R" pitchFamily="18" charset="-128"/>
                <a:ea typeface="Adobe Fangsong Std R" pitchFamily="18" charset="-128"/>
              </a:rPr>
              <a:t> </a:t>
            </a:r>
            <a:r>
              <a:rPr lang="en-US" sz="2800" b="1" dirty="0" err="1" smtClean="0">
                <a:latin typeface="Adobe Fangsong Std R" pitchFamily="18" charset="-128"/>
                <a:ea typeface="Adobe Fangsong Std R" pitchFamily="18" charset="-128"/>
              </a:rPr>
              <a:t>I</a:t>
            </a:r>
            <a:r>
              <a:rPr lang="en-US" sz="2800" b="1" baseline="-25000" dirty="0" err="1" smtClean="0"/>
              <a:t>b</a:t>
            </a:r>
            <a:r>
              <a:rPr lang="ru-RU" sz="28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891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3508977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1. Создать новый чертеж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024" b="76855"/>
          <a:stretch/>
        </p:blipFill>
        <p:spPr bwMode="auto">
          <a:xfrm>
            <a:off x="1763688" y="2404831"/>
            <a:ext cx="612465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2404831"/>
            <a:ext cx="648072" cy="5921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6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66" t="15000" r="31000" b="17267"/>
          <a:stretch/>
        </p:blipFill>
        <p:spPr bwMode="auto">
          <a:xfrm>
            <a:off x="811120" y="0"/>
            <a:ext cx="7521761" cy="687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3440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38690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 smtClean="0"/>
              <a:t>10. </a:t>
            </a:r>
            <a:r>
              <a:rPr lang="ru-RU" sz="2800" dirty="0"/>
              <a:t>Построение результирующего тока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выбрать инструмент </a:t>
            </a:r>
            <a:r>
              <a:rPr lang="ru-RU" sz="2800" b="1" dirty="0" smtClean="0"/>
              <a:t>Копировать</a:t>
            </a:r>
            <a:r>
              <a:rPr lang="ru-RU" sz="2800" dirty="0" smtClean="0"/>
              <a:t> на </a:t>
            </a:r>
            <a:r>
              <a:rPr lang="ru-RU" sz="2800" dirty="0"/>
              <a:t>панели инструментов </a:t>
            </a:r>
            <a:r>
              <a:rPr lang="ru-RU" sz="2800" b="1" dirty="0"/>
              <a:t>Редактирование </a:t>
            </a:r>
            <a:r>
              <a:rPr lang="ru-RU" sz="2800" dirty="0" smtClean="0"/>
              <a:t>(справа от экрана</a:t>
            </a:r>
            <a:r>
              <a:rPr lang="ru-RU" sz="2800" baseline="-25000" dirty="0" smtClean="0"/>
              <a:t>)</a:t>
            </a:r>
            <a:endParaRPr lang="ru-RU" sz="2800" b="1" dirty="0" smtClean="0"/>
          </a:p>
        </p:txBody>
      </p:sp>
      <p:grpSp>
        <p:nvGrpSpPr>
          <p:cNvPr id="4" name="Группа 3"/>
          <p:cNvGrpSpPr/>
          <p:nvPr/>
        </p:nvGrpSpPr>
        <p:grpSpPr>
          <a:xfrm rot="16200000">
            <a:off x="4200847" y="1254398"/>
            <a:ext cx="742306" cy="7704857"/>
            <a:chOff x="8136396" y="836712"/>
            <a:chExt cx="540060" cy="5605616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8108" t="14330" r="282" b="49217"/>
            <a:stretch/>
          </p:blipFill>
          <p:spPr bwMode="auto">
            <a:xfrm>
              <a:off x="8208208" y="836712"/>
              <a:ext cx="396240" cy="5605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8136396" y="1484783"/>
              <a:ext cx="540060" cy="519029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8238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38690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 smtClean="0"/>
              <a:t>10. </a:t>
            </a:r>
            <a:r>
              <a:rPr lang="ru-RU" sz="2800" dirty="0"/>
              <a:t>Построение результирующего тока</a:t>
            </a:r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указать базовую точку для копирования в начале вектора тока </a:t>
            </a:r>
            <a:r>
              <a:rPr lang="en-US" sz="2800" b="1" dirty="0" err="1" smtClean="0">
                <a:latin typeface="Adobe Fangsong Std R" pitchFamily="18" charset="-128"/>
                <a:ea typeface="Adobe Fangsong Std R" pitchFamily="18" charset="-128"/>
              </a:rPr>
              <a:t>I</a:t>
            </a:r>
            <a:r>
              <a:rPr lang="en-US" sz="2800" b="1" baseline="-25000" dirty="0" err="1" smtClean="0"/>
              <a:t>b</a:t>
            </a:r>
            <a:endParaRPr lang="ru-RU" sz="2800" b="1" baseline="-25000" dirty="0" smtClean="0"/>
          </a:p>
          <a:p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26698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40" t="14973" r="30926" b="17294"/>
          <a:stretch/>
        </p:blipFill>
        <p:spPr bwMode="auto">
          <a:xfrm>
            <a:off x="932875" y="-7200"/>
            <a:ext cx="7278251" cy="687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4427984" y="2996952"/>
            <a:ext cx="542781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9522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704856" cy="38690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 smtClean="0"/>
              <a:t>10. </a:t>
            </a:r>
            <a:r>
              <a:rPr lang="ru-RU" sz="2800" dirty="0"/>
              <a:t>Построение результирующего тока</a:t>
            </a:r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Перенести </a:t>
            </a:r>
            <a:r>
              <a:rPr lang="ru-RU" sz="2800" dirty="0" smtClean="0"/>
              <a:t>копию </a:t>
            </a:r>
            <a:r>
              <a:rPr lang="en-US" sz="2800" b="1" dirty="0" err="1" smtClean="0">
                <a:latin typeface="Adobe Fangsong Std R" pitchFamily="18" charset="-128"/>
                <a:ea typeface="Adobe Fangsong Std R" pitchFamily="18" charset="-128"/>
              </a:rPr>
              <a:t>I</a:t>
            </a:r>
            <a:r>
              <a:rPr lang="en-US" sz="2800" b="1" baseline="-25000" dirty="0" err="1" smtClean="0"/>
              <a:t>b</a:t>
            </a:r>
            <a:r>
              <a:rPr lang="ru-RU" sz="2800" dirty="0" smtClean="0"/>
              <a:t> </a:t>
            </a:r>
            <a:r>
              <a:rPr lang="ru-RU" sz="2800" dirty="0" smtClean="0"/>
              <a:t>к концу вектора тока </a:t>
            </a:r>
            <a:r>
              <a:rPr lang="en-US" sz="2800" b="1" dirty="0" smtClean="0">
                <a:latin typeface="Adobe Fangsong Std R" pitchFamily="18" charset="-128"/>
                <a:ea typeface="Adobe Fangsong Std R" pitchFamily="18" charset="-128"/>
              </a:rPr>
              <a:t>I</a:t>
            </a:r>
            <a:r>
              <a:rPr lang="ru-RU" sz="2800" b="1" baseline="-25000" dirty="0" smtClean="0"/>
              <a:t>а</a:t>
            </a:r>
            <a:endParaRPr lang="ru-RU" sz="2800" b="1" dirty="0" smtClean="0"/>
          </a:p>
          <a:p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12752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45" t="17127" r="35827" b="22340"/>
          <a:stretch/>
        </p:blipFill>
        <p:spPr bwMode="auto">
          <a:xfrm>
            <a:off x="1317994" y="-7200"/>
            <a:ext cx="6508013" cy="687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9127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38690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 smtClean="0"/>
              <a:t>10. </a:t>
            </a:r>
            <a:r>
              <a:rPr lang="ru-RU" sz="2800" dirty="0"/>
              <a:t>Построение результирующего тока</a:t>
            </a:r>
          </a:p>
          <a:p>
            <a:endParaRPr lang="ru-RU" dirty="0" smtClean="0"/>
          </a:p>
          <a:p>
            <a:r>
              <a:rPr lang="ru-RU" sz="2800" dirty="0" smtClean="0"/>
              <a:t>Аналогично </a:t>
            </a:r>
            <a:r>
              <a:rPr lang="ru-RU" sz="2800" dirty="0"/>
              <a:t>перенести </a:t>
            </a:r>
            <a:r>
              <a:rPr lang="ru-RU" sz="2800" dirty="0" smtClean="0"/>
              <a:t>копию вектора тока </a:t>
            </a:r>
            <a:r>
              <a:rPr lang="en-US" sz="2800" b="1" dirty="0" smtClean="0">
                <a:latin typeface="Adobe Fangsong Std R" pitchFamily="18" charset="-128"/>
                <a:ea typeface="Adobe Fangsong Std R" pitchFamily="18" charset="-128"/>
              </a:rPr>
              <a:t>I</a:t>
            </a:r>
            <a:r>
              <a:rPr lang="ru-RU" sz="2800" b="1" baseline="-25000" dirty="0" smtClean="0"/>
              <a:t>с</a:t>
            </a:r>
            <a:endParaRPr lang="ru-RU" b="1" baseline="-25000" dirty="0" smtClean="0"/>
          </a:p>
          <a:p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36118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99" t="16546" r="34701" b="22387"/>
          <a:stretch/>
        </p:blipFill>
        <p:spPr bwMode="auto">
          <a:xfrm>
            <a:off x="1447882" y="-7200"/>
            <a:ext cx="6248236" cy="687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2254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38690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 smtClean="0"/>
              <a:t>10. </a:t>
            </a:r>
            <a:r>
              <a:rPr lang="ru-RU" sz="2800" dirty="0"/>
              <a:t>Построение результирующего тока</a:t>
            </a:r>
          </a:p>
          <a:p>
            <a:endParaRPr lang="ru-RU" dirty="0" smtClean="0"/>
          </a:p>
          <a:p>
            <a:r>
              <a:rPr lang="ru-RU" sz="2800" dirty="0" smtClean="0"/>
              <a:t>Построить вектор из </a:t>
            </a:r>
            <a:r>
              <a:rPr lang="ru-RU" sz="2800" dirty="0" smtClean="0"/>
              <a:t>нулевой точки </a:t>
            </a:r>
            <a:r>
              <a:rPr lang="ru-RU" sz="2800" dirty="0" smtClean="0"/>
              <a:t>в конец </a:t>
            </a:r>
            <a:r>
              <a:rPr lang="ru-RU" sz="2800" dirty="0" smtClean="0"/>
              <a:t>последнего скопированного вектора с помощью </a:t>
            </a:r>
            <a:r>
              <a:rPr lang="ru-RU" sz="2800" b="1" dirty="0" smtClean="0"/>
              <a:t>полилинии</a:t>
            </a:r>
            <a:endParaRPr lang="ru-RU" sz="2800" b="1" baseline="-25000" dirty="0" smtClean="0"/>
          </a:p>
          <a:p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16244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99" t="19020" r="35538" b="36713"/>
          <a:stretch/>
        </p:blipFill>
        <p:spPr bwMode="auto">
          <a:xfrm>
            <a:off x="751334" y="-7200"/>
            <a:ext cx="7641332" cy="687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300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20223"/>
            <a:ext cx="8208912" cy="185279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2</a:t>
            </a:r>
            <a:r>
              <a:rPr lang="ru-RU" dirty="0" smtClean="0"/>
              <a:t>. Сохранить под именем </a:t>
            </a:r>
            <a:r>
              <a:rPr lang="ru-RU" b="1" dirty="0" smtClean="0"/>
              <a:t>Диаграммы</a:t>
            </a:r>
            <a:r>
              <a:rPr lang="en-US" b="1" dirty="0" smtClean="0"/>
              <a:t>.</a:t>
            </a:r>
            <a:r>
              <a:rPr lang="en-US" b="1" dirty="0" err="1" smtClean="0"/>
              <a:t>dwg</a:t>
            </a:r>
            <a:r>
              <a:rPr lang="ru-RU" b="1" dirty="0" smtClean="0"/>
              <a:t>:</a:t>
            </a:r>
          </a:p>
          <a:p>
            <a:pPr marL="870267" lvl="1" indent="-342900">
              <a:buFont typeface="Wingdings" pitchFamily="2" charset="2"/>
              <a:buChar char="q"/>
              <a:tabLst>
                <a:tab pos="1339850" algn="l"/>
              </a:tabLst>
            </a:pPr>
            <a:r>
              <a:rPr lang="ru-RU" sz="2400" dirty="0"/>
              <a:t>Выполнить команду </a:t>
            </a:r>
            <a:r>
              <a:rPr lang="ru-RU" sz="2400" b="1" dirty="0"/>
              <a:t>Файл / Сохранить</a:t>
            </a:r>
            <a:r>
              <a:rPr lang="ru-RU" sz="2400" dirty="0"/>
              <a:t>;</a:t>
            </a:r>
          </a:p>
          <a:p>
            <a:pPr marL="870267" lvl="1" indent="-342900">
              <a:buFont typeface="Wingdings" pitchFamily="2" charset="2"/>
              <a:buChar char="q"/>
              <a:tabLst>
                <a:tab pos="1339850" algn="l"/>
              </a:tabLst>
            </a:pPr>
            <a:r>
              <a:rPr lang="ru-RU" sz="2400" dirty="0"/>
              <a:t>Ввести </a:t>
            </a:r>
            <a:r>
              <a:rPr lang="ru-RU" sz="2400" b="1" dirty="0"/>
              <a:t>имя файла</a:t>
            </a:r>
            <a:r>
              <a:rPr lang="ru-RU" sz="2400" dirty="0"/>
              <a:t>;</a:t>
            </a:r>
          </a:p>
          <a:p>
            <a:pPr marL="870267" lvl="1" indent="-342900">
              <a:buFont typeface="Wingdings" pitchFamily="2" charset="2"/>
              <a:buChar char="q"/>
              <a:tabLst>
                <a:tab pos="1339850" algn="l"/>
              </a:tabLst>
            </a:pPr>
            <a:r>
              <a:rPr lang="ru-RU" sz="2400" dirty="0"/>
              <a:t>Нажать </a:t>
            </a:r>
            <a:r>
              <a:rPr lang="ru-RU" sz="2400" b="1" dirty="0"/>
              <a:t>Сохранить</a:t>
            </a:r>
          </a:p>
          <a:p>
            <a:pPr marL="542925" indent="-4763"/>
            <a:endParaRPr lang="ru-RU" b="1" i="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827"/>
          <a:stretch/>
        </p:blipFill>
        <p:spPr bwMode="auto">
          <a:xfrm>
            <a:off x="683568" y="3985009"/>
            <a:ext cx="7668344" cy="102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87824" y="4203032"/>
            <a:ext cx="4176464" cy="29606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4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704856" cy="38690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 smtClean="0"/>
              <a:t>11. </a:t>
            </a:r>
            <a:r>
              <a:rPr lang="ru-RU" sz="2800" dirty="0"/>
              <a:t>Изменение размерного стиля</a:t>
            </a:r>
          </a:p>
          <a:p>
            <a:pPr marL="68580" indent="0">
              <a:buNone/>
            </a:pPr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3645991"/>
              </p:ext>
            </p:extLst>
          </p:nvPr>
        </p:nvGraphicFramePr>
        <p:xfrm>
          <a:off x="611560" y="2276872"/>
          <a:ext cx="7992888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5328592"/>
              </a:tblGrid>
              <a:tr h="142337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режиме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Классический </a:t>
                      </a:r>
                      <a:r>
                        <a:rPr lang="en-US" sz="24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AutoCad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режиме 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Рисование и аннотации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268108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Выполнить команду </a:t>
                      </a:r>
                    </a:p>
                    <a:p>
                      <a:pPr algn="ctr"/>
                      <a:r>
                        <a:rPr lang="ru-RU" sz="2400" b="1" baseline="0" dirty="0" smtClean="0"/>
                        <a:t>Формат/ </a:t>
                      </a:r>
                      <a:endParaRPr lang="en-US" sz="2400" b="1" baseline="0" dirty="0" smtClean="0"/>
                    </a:p>
                    <a:p>
                      <a:pPr algn="ctr"/>
                      <a:r>
                        <a:rPr lang="ru-RU" sz="2400" b="1" baseline="0" dirty="0" smtClean="0"/>
                        <a:t>Размерные стили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 smtClean="0"/>
                        <a:t>На вкладке </a:t>
                      </a:r>
                      <a:r>
                        <a:rPr lang="ru-RU" sz="2400" b="1" baseline="0" dirty="0" smtClean="0"/>
                        <a:t>Главная </a:t>
                      </a:r>
                      <a:r>
                        <a:rPr lang="ru-RU" sz="2400" b="0" baseline="0" dirty="0" smtClean="0"/>
                        <a:t>в блоке </a:t>
                      </a:r>
                      <a:r>
                        <a:rPr lang="ru-RU" sz="2400" b="1" baseline="0" dirty="0" err="1" smtClean="0"/>
                        <a:t>Анатации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0" baseline="0" dirty="0" smtClean="0"/>
                        <a:t>выбрать из списка</a:t>
                      </a:r>
                      <a:endParaRPr lang="ru-RU" sz="2400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286256"/>
            <a:ext cx="22479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965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704856" cy="38690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smtClean="0"/>
              <a:t>11. </a:t>
            </a:r>
            <a:r>
              <a:rPr lang="ru-RU" sz="2800" dirty="0"/>
              <a:t>Изменение размерного стиля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Нажать </a:t>
            </a:r>
            <a:r>
              <a:rPr lang="ru-RU" dirty="0"/>
              <a:t>кнопку </a:t>
            </a:r>
            <a:r>
              <a:rPr lang="ru-RU" b="1" dirty="0" smtClean="0"/>
              <a:t>Новый</a:t>
            </a:r>
          </a:p>
          <a:p>
            <a:endParaRPr lang="ru-RU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83431" y="2591152"/>
            <a:ext cx="8193025" cy="3718168"/>
            <a:chOff x="483431" y="2636912"/>
            <a:chExt cx="8193025" cy="3718168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" b="27466"/>
            <a:stretch/>
          </p:blipFill>
          <p:spPr bwMode="auto">
            <a:xfrm>
              <a:off x="483431" y="2636912"/>
              <a:ext cx="8193025" cy="3718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6876256" y="4077072"/>
              <a:ext cx="1728192" cy="360039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0095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38690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smtClean="0"/>
              <a:t>11. </a:t>
            </a:r>
            <a:r>
              <a:rPr lang="ru-RU" sz="2800" dirty="0"/>
              <a:t>Изменение размерного стиля </a:t>
            </a:r>
          </a:p>
          <a:p>
            <a:r>
              <a:rPr lang="ru-RU" dirty="0" smtClean="0"/>
              <a:t>На основе стиля </a:t>
            </a:r>
            <a:r>
              <a:rPr lang="en-US" b="1" dirty="0" smtClean="0"/>
              <a:t>ISO-25</a:t>
            </a:r>
            <a:r>
              <a:rPr lang="en-US" dirty="0" smtClean="0"/>
              <a:t> </a:t>
            </a:r>
            <a:r>
              <a:rPr lang="ru-RU" dirty="0" smtClean="0"/>
              <a:t>задать новый стиль </a:t>
            </a:r>
            <a:r>
              <a:rPr lang="ru-RU" b="1" dirty="0" smtClean="0"/>
              <a:t>Длины </a:t>
            </a:r>
          </a:p>
          <a:p>
            <a:r>
              <a:rPr lang="ru-RU" dirty="0" smtClean="0"/>
              <a:t>Нажать</a:t>
            </a:r>
            <a:r>
              <a:rPr lang="ru-RU" b="1" dirty="0" smtClean="0"/>
              <a:t> Далее</a:t>
            </a:r>
            <a:endParaRPr lang="ru-RU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763688" y="3197338"/>
            <a:ext cx="5608165" cy="3111982"/>
            <a:chOff x="1763688" y="3341354"/>
            <a:chExt cx="5608165" cy="311198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3341354"/>
              <a:ext cx="5608165" cy="3111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5940152" y="4077072"/>
              <a:ext cx="1224136" cy="360039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907704" y="4077074"/>
              <a:ext cx="3744416" cy="360038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907704" y="4797154"/>
              <a:ext cx="3744416" cy="360038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6807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758218" y="-7200"/>
            <a:ext cx="7627565" cy="6872400"/>
            <a:chOff x="904875" y="338138"/>
            <a:chExt cx="7334250" cy="6181725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75" y="338138"/>
              <a:ext cx="7334250" cy="6181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979712" y="2996954"/>
              <a:ext cx="2232248" cy="360038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979712" y="5517234"/>
              <a:ext cx="2232248" cy="360038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0453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58218" y="-7200"/>
            <a:ext cx="7627565" cy="6872400"/>
            <a:chOff x="904875" y="338138"/>
            <a:chExt cx="7334250" cy="6181725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75" y="338138"/>
              <a:ext cx="7334250" cy="6181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3455876" y="2420890"/>
              <a:ext cx="1116124" cy="360038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724400" y="4581128"/>
              <a:ext cx="1503784" cy="360038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40877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704856" cy="38690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smtClean="0"/>
              <a:t>11. </a:t>
            </a:r>
            <a:r>
              <a:rPr lang="ru-RU" sz="2800" dirty="0"/>
              <a:t>Изменение размерного стиля </a:t>
            </a:r>
          </a:p>
          <a:p>
            <a:r>
              <a:rPr lang="ru-RU" dirty="0" smtClean="0"/>
              <a:t>Нажать</a:t>
            </a:r>
            <a:r>
              <a:rPr lang="ru-RU" b="1" dirty="0" smtClean="0"/>
              <a:t> Ок</a:t>
            </a:r>
          </a:p>
          <a:p>
            <a:r>
              <a:rPr lang="ru-RU" dirty="0" smtClean="0"/>
              <a:t>Аналогично создать новый стиль </a:t>
            </a:r>
            <a:r>
              <a:rPr lang="ru-RU" b="1" dirty="0" smtClean="0"/>
              <a:t>Углы</a:t>
            </a:r>
            <a:endParaRPr lang="ru-RU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619672" y="3212976"/>
            <a:ext cx="5616624" cy="3116675"/>
            <a:chOff x="1619672" y="3284984"/>
            <a:chExt cx="5616624" cy="3116675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284984"/>
              <a:ext cx="5616624" cy="3116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5796136" y="4005064"/>
              <a:ext cx="1224136" cy="360039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91680" y="4005064"/>
              <a:ext cx="3744416" cy="360038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91680" y="4725144"/>
              <a:ext cx="3744416" cy="360038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1127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335"/>
            <a:ext cx="7843589" cy="661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3003808"/>
            <a:ext cx="1224136" cy="36003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9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50206" y="-7200"/>
            <a:ext cx="7843589" cy="6872400"/>
            <a:chOff x="904875" y="338138"/>
            <a:chExt cx="7334250" cy="6181725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75" y="338138"/>
              <a:ext cx="7334250" cy="6181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921643" y="2996952"/>
              <a:ext cx="3744416" cy="360038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921643" y="5517232"/>
              <a:ext cx="3744416" cy="360038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2364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704856" cy="38690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/>
              <a:t>12. Нанесение размеров на чертеж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4574717"/>
              </p:ext>
            </p:extLst>
          </p:nvPr>
        </p:nvGraphicFramePr>
        <p:xfrm>
          <a:off x="611560" y="2204864"/>
          <a:ext cx="7992888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5328592"/>
              </a:tblGrid>
              <a:tr h="142337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режиме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Классический </a:t>
                      </a:r>
                      <a:r>
                        <a:rPr lang="en-US" sz="24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AutoCad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режиме 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Рисование и аннотации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26810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baseline="0" dirty="0" smtClean="0"/>
                        <a:t>Выбрать размерный стиль </a:t>
                      </a:r>
                      <a:r>
                        <a:rPr lang="ru-RU" sz="2400" b="1" baseline="0" dirty="0" smtClean="0"/>
                        <a:t>Углы</a:t>
                      </a:r>
                      <a:r>
                        <a:rPr lang="ru-RU" sz="2400" b="0" baseline="0" dirty="0" smtClean="0"/>
                        <a:t> на панели </a:t>
                      </a:r>
                      <a:r>
                        <a:rPr lang="ru-RU" sz="2400" b="1" baseline="0" dirty="0" smtClean="0"/>
                        <a:t>Стили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baseline="0" dirty="0" smtClean="0"/>
                        <a:t>Выбрать размерный стиль </a:t>
                      </a:r>
                      <a:r>
                        <a:rPr lang="ru-RU" sz="2400" b="1" baseline="0" dirty="0" smtClean="0"/>
                        <a:t>Угловой</a:t>
                      </a:r>
                      <a:r>
                        <a:rPr lang="ru-RU" sz="2400" b="0" baseline="0" dirty="0" smtClean="0"/>
                        <a:t> </a:t>
                      </a:r>
                      <a:r>
                        <a:rPr lang="ru-RU" sz="2400" b="0" baseline="0" dirty="0" smtClean="0"/>
                        <a:t>на вкладке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baseline="0" dirty="0" smtClean="0"/>
                        <a:t>Главная</a:t>
                      </a:r>
                      <a:endParaRPr lang="ru-RU" sz="2400" b="1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53" t="6151" r="37773" b="90592"/>
          <a:stretch/>
        </p:blipFill>
        <p:spPr bwMode="auto">
          <a:xfrm>
            <a:off x="827583" y="5517232"/>
            <a:ext cx="2128977" cy="61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786322"/>
            <a:ext cx="162666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4190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704856" cy="38690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/>
              <a:t>12. Нанесение размеров на чертеж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4800407"/>
              </p:ext>
            </p:extLst>
          </p:nvPr>
        </p:nvGraphicFramePr>
        <p:xfrm>
          <a:off x="611560" y="2505538"/>
          <a:ext cx="7992888" cy="394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4464496"/>
              </a:tblGrid>
              <a:tr h="63543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режиме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Классический </a:t>
                      </a:r>
                      <a:r>
                        <a:rPr lang="en-US" sz="24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AutoCad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режиме 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Рисование и аннотации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2759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Выполнить команду </a:t>
                      </a:r>
                      <a:r>
                        <a:rPr lang="ru-RU" sz="2400" b="1" dirty="0" smtClean="0"/>
                        <a:t>Размеры / Угловой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15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20223"/>
            <a:ext cx="8208912" cy="1852793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3</a:t>
            </a:r>
            <a:r>
              <a:rPr lang="ru-RU" dirty="0" smtClean="0"/>
              <a:t>. Задать лимиты чертежа (размеры):</a:t>
            </a:r>
            <a:endParaRPr lang="ru-RU" b="1" dirty="0" smtClean="0"/>
          </a:p>
          <a:p>
            <a:pPr marL="538162" indent="0">
              <a:buNone/>
            </a:pPr>
            <a:endParaRPr lang="ru-RU" b="1" i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7668631"/>
              </p:ext>
            </p:extLst>
          </p:nvPr>
        </p:nvGraphicFramePr>
        <p:xfrm>
          <a:off x="611560" y="2348880"/>
          <a:ext cx="7992888" cy="3853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119990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режиме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Классический </a:t>
                      </a:r>
                      <a:r>
                        <a:rPr lang="en-US" sz="24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AutoCad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режиме 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Рисование и аннотации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46439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Выполнить команду </a:t>
                      </a:r>
                    </a:p>
                    <a:p>
                      <a:pPr algn="ctr"/>
                      <a:r>
                        <a:rPr lang="ru-RU" sz="2400" b="1" dirty="0" smtClean="0"/>
                        <a:t>Формат</a:t>
                      </a:r>
                      <a:r>
                        <a:rPr lang="ru-RU" sz="2400" b="1" baseline="0" dirty="0" smtClean="0"/>
                        <a:t> / </a:t>
                      </a:r>
                      <a:endParaRPr lang="en-US" sz="2400" b="1" baseline="0" dirty="0" smtClean="0"/>
                    </a:p>
                    <a:p>
                      <a:pPr algn="ctr"/>
                      <a:r>
                        <a:rPr lang="ru-RU" sz="2400" b="1" baseline="0" dirty="0" smtClean="0"/>
                        <a:t>Лимиты чертежа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 командной</a:t>
                      </a:r>
                      <a:r>
                        <a:rPr lang="ru-RU" sz="2400" baseline="0" dirty="0" smtClean="0"/>
                        <a:t> строке набрать команду </a:t>
                      </a:r>
                      <a:r>
                        <a:rPr lang="ru-RU" sz="2400" b="1" baseline="0" dirty="0" smtClean="0"/>
                        <a:t>ЛИМИТЫ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66661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Задать</a:t>
                      </a:r>
                      <a:r>
                        <a:rPr lang="ru-RU" sz="2400" baseline="0" dirty="0" smtClean="0"/>
                        <a:t> размеры листа формата </a:t>
                      </a:r>
                      <a:r>
                        <a:rPr lang="en-US" sz="2400" b="1" baseline="0" dirty="0" smtClean="0"/>
                        <a:t>A4</a:t>
                      </a:r>
                      <a:r>
                        <a:rPr lang="ru-RU" sz="2400" baseline="0" dirty="0" smtClean="0"/>
                        <a:t>:</a:t>
                      </a:r>
                    </a:p>
                    <a:p>
                      <a:pPr marL="0" indent="0" algn="l"/>
                      <a:r>
                        <a:rPr lang="ru-RU" sz="2400" baseline="0" dirty="0" smtClean="0"/>
                        <a:t>Левый нижний угол - </a:t>
                      </a:r>
                      <a:r>
                        <a:rPr lang="ru-RU" sz="2400" b="1" baseline="0" dirty="0" smtClean="0"/>
                        <a:t>0, 0 </a:t>
                      </a:r>
                    </a:p>
                    <a:p>
                      <a:pPr marL="0" indent="0" algn="l"/>
                      <a:r>
                        <a:rPr lang="ru-RU" sz="2400" baseline="0" dirty="0" smtClean="0"/>
                        <a:t>Правый верхний угол - </a:t>
                      </a:r>
                      <a:r>
                        <a:rPr lang="ru-RU" sz="2400" b="1" baseline="0" dirty="0" smtClean="0"/>
                        <a:t>21</a:t>
                      </a:r>
                      <a:r>
                        <a:rPr lang="en-US" sz="2400" b="1" baseline="0" dirty="0" smtClean="0"/>
                        <a:t>0</a:t>
                      </a:r>
                      <a:r>
                        <a:rPr lang="ru-RU" sz="2400" b="1" baseline="0" dirty="0" smtClean="0"/>
                        <a:t>,</a:t>
                      </a:r>
                      <a:r>
                        <a:rPr lang="en-US" sz="2400" b="1" baseline="0" dirty="0" smtClean="0"/>
                        <a:t> 297</a:t>
                      </a:r>
                      <a:endParaRPr lang="ru-RU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9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38690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/>
              <a:t>12. Нанесение размеров на чертеж</a:t>
            </a:r>
          </a:p>
          <a:p>
            <a:endParaRPr lang="ru-RU" sz="2800" dirty="0" smtClean="0"/>
          </a:p>
          <a:p>
            <a:r>
              <a:rPr lang="ru-RU" sz="2800" dirty="0" smtClean="0"/>
              <a:t>Выделить вектора напряжения и соответствующие им вектора токов</a:t>
            </a:r>
          </a:p>
          <a:p>
            <a:r>
              <a:rPr lang="ru-RU" sz="2800" dirty="0" smtClean="0"/>
              <a:t>Проставить размер</a:t>
            </a:r>
          </a:p>
          <a:p>
            <a:pPr marL="6858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9289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15" t="27200" r="27417" b="32000"/>
          <a:stretch/>
        </p:blipFill>
        <p:spPr bwMode="auto">
          <a:xfrm>
            <a:off x="171239" y="393508"/>
            <a:ext cx="8801523" cy="6070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9052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704856" cy="38690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/>
              <a:t>12. Нанесение размеров на чертеж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9913935"/>
              </p:ext>
            </p:extLst>
          </p:nvPr>
        </p:nvGraphicFramePr>
        <p:xfrm>
          <a:off x="611560" y="2348880"/>
          <a:ext cx="7992888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5328592"/>
              </a:tblGrid>
              <a:tr h="142337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режиме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Классический </a:t>
                      </a:r>
                      <a:r>
                        <a:rPr lang="en-US" sz="24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AutoCad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режиме 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Рисование и аннотации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26810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baseline="0" dirty="0" smtClean="0"/>
                        <a:t>Выбрать размерный стиль </a:t>
                      </a:r>
                      <a:r>
                        <a:rPr lang="ru-RU" sz="2400" b="1" baseline="0" dirty="0" smtClean="0"/>
                        <a:t>Длины</a:t>
                      </a:r>
                      <a:r>
                        <a:rPr lang="ru-RU" sz="2400" b="0" baseline="0" dirty="0" smtClean="0"/>
                        <a:t> на панели </a:t>
                      </a:r>
                      <a:r>
                        <a:rPr lang="ru-RU" sz="2400" b="1" baseline="0" dirty="0" smtClean="0"/>
                        <a:t>Стили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baseline="0" dirty="0" smtClean="0"/>
                        <a:t>Выбрать размерный стиль </a:t>
                      </a:r>
                      <a:r>
                        <a:rPr lang="ru-RU" sz="2400" b="1" baseline="0" dirty="0" smtClean="0"/>
                        <a:t>Параллельный</a:t>
                      </a:r>
                      <a:r>
                        <a:rPr lang="ru-RU" sz="2400" b="0" baseline="0" dirty="0" smtClean="0"/>
                        <a:t> </a:t>
                      </a:r>
                      <a:r>
                        <a:rPr lang="ru-RU" sz="2400" b="0" baseline="0" dirty="0" smtClean="0"/>
                        <a:t>на вкладке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baseline="0" dirty="0" smtClean="0"/>
                        <a:t>Главная</a:t>
                      </a:r>
                      <a:endParaRPr lang="ru-RU" sz="2400" b="1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155" t="5856" r="36901" b="90957"/>
          <a:stretch/>
        </p:blipFill>
        <p:spPr bwMode="auto">
          <a:xfrm>
            <a:off x="683569" y="5636096"/>
            <a:ext cx="2448272" cy="61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5000636"/>
            <a:ext cx="165333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925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704856" cy="38690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/>
              <a:t>12. Нанесение размеров на чертеж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1207363"/>
              </p:ext>
            </p:extLst>
          </p:nvPr>
        </p:nvGraphicFramePr>
        <p:xfrm>
          <a:off x="611560" y="2505538"/>
          <a:ext cx="7992888" cy="3299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4464496"/>
              </a:tblGrid>
              <a:tr h="158417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режиме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Классический </a:t>
                      </a:r>
                      <a:r>
                        <a:rPr lang="en-US" sz="24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AutoCad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режиме 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Рисование и аннотации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7155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Выполнить команду </a:t>
                      </a:r>
                      <a:r>
                        <a:rPr lang="ru-RU" sz="2400" b="1" dirty="0" smtClean="0"/>
                        <a:t>Размеры / Параллельный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baseline="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984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38690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/>
              <a:t>12. Нанесение размеров на чертеж</a:t>
            </a:r>
          </a:p>
          <a:p>
            <a:endParaRPr lang="ru-RU" sz="2800" dirty="0" smtClean="0"/>
          </a:p>
          <a:p>
            <a:r>
              <a:rPr lang="ru-RU" sz="2800" dirty="0" smtClean="0"/>
              <a:t>Выделить результирующий вектор</a:t>
            </a:r>
          </a:p>
          <a:p>
            <a:r>
              <a:rPr lang="ru-RU" sz="2800" dirty="0" smtClean="0"/>
              <a:t>Проставить размер</a:t>
            </a:r>
          </a:p>
          <a:p>
            <a:pPr marL="6858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8278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????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67" t="11067" r="36000" b="14267"/>
          <a:stretch/>
        </p:blipFill>
        <p:spPr bwMode="auto">
          <a:xfrm>
            <a:off x="976262" y="-7200"/>
            <a:ext cx="7191476" cy="687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74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38690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/>
              <a:t>13. Работа со слоями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7606452"/>
              </p:ext>
            </p:extLst>
          </p:nvPr>
        </p:nvGraphicFramePr>
        <p:xfrm>
          <a:off x="611560" y="2204864"/>
          <a:ext cx="7920880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9969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режиме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Классический </a:t>
                      </a:r>
                      <a:r>
                        <a:rPr lang="en-US" sz="24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AutoCad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2515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Нажать на кнопку </a:t>
                      </a:r>
                      <a:r>
                        <a:rPr lang="ru-RU" sz="2400" b="1" dirty="0" smtClean="0"/>
                        <a:t>Диспетчер свойств слоев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2819616" y="3763496"/>
            <a:ext cx="3504768" cy="2545824"/>
            <a:chOff x="899592" y="3092192"/>
            <a:chExt cx="3504768" cy="254582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333" t="8400" r="64886" b="69733"/>
            <a:stretch/>
          </p:blipFill>
          <p:spPr bwMode="auto">
            <a:xfrm>
              <a:off x="905771" y="3092192"/>
              <a:ext cx="3498589" cy="2545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899592" y="3092192"/>
              <a:ext cx="432048" cy="50405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7630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38690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/>
              <a:t>13. Работа со слоями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0498515"/>
              </p:ext>
            </p:extLst>
          </p:nvPr>
        </p:nvGraphicFramePr>
        <p:xfrm>
          <a:off x="611560" y="2204864"/>
          <a:ext cx="7920880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9969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режиме 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Рисование и аннотации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2515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baseline="0" dirty="0" smtClean="0"/>
                        <a:t>На вкладке </a:t>
                      </a:r>
                      <a:r>
                        <a:rPr lang="ru-RU" sz="2400" b="1" baseline="0" dirty="0" smtClean="0"/>
                        <a:t>Главная </a:t>
                      </a:r>
                      <a:r>
                        <a:rPr lang="ru-RU" sz="2400" b="0" baseline="0" dirty="0" smtClean="0"/>
                        <a:t>нажать на кнопку</a:t>
                      </a:r>
                      <a:br>
                        <a:rPr lang="ru-RU" sz="2400" b="0" baseline="0" dirty="0" smtClean="0"/>
                      </a:br>
                      <a:r>
                        <a:rPr lang="ru-RU" sz="2400" b="0" baseline="0" dirty="0" smtClean="0"/>
                        <a:t> </a:t>
                      </a:r>
                      <a:r>
                        <a:rPr lang="ru-RU" sz="2400" b="1" baseline="0" dirty="0" smtClean="0"/>
                        <a:t>Свойства слоя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2759772" y="4015524"/>
            <a:ext cx="3624457" cy="2437812"/>
            <a:chOff x="4788024" y="3115072"/>
            <a:chExt cx="3624457" cy="2437812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667" t="4933" r="46014" b="73201"/>
            <a:stretch/>
          </p:blipFill>
          <p:spPr bwMode="auto">
            <a:xfrm>
              <a:off x="4788025" y="3115072"/>
              <a:ext cx="3624456" cy="24378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4788024" y="3243848"/>
              <a:ext cx="567679" cy="50405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4159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38690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/>
              <a:t>13. Работа со слоями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С помощью кнопки </a:t>
            </a:r>
            <a:r>
              <a:rPr lang="ru-RU" b="1" dirty="0" smtClean="0"/>
              <a:t>Создать слой            </a:t>
            </a:r>
            <a:r>
              <a:rPr lang="ru-RU" dirty="0" smtClean="0"/>
              <a:t>добавить следующие слои: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07" t="40705" r="77496" b="56669"/>
          <a:stretch/>
        </p:blipFill>
        <p:spPr bwMode="auto">
          <a:xfrm>
            <a:off x="5985478" y="2457103"/>
            <a:ext cx="746761" cy="68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40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81" t="43835" r="25964" b="26626"/>
          <a:stretch/>
        </p:blipFill>
        <p:spPr bwMode="auto">
          <a:xfrm>
            <a:off x="-1279" y="1776048"/>
            <a:ext cx="9146559" cy="330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233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20223"/>
            <a:ext cx="8208912" cy="1852793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4</a:t>
            </a:r>
            <a:r>
              <a:rPr lang="ru-RU" dirty="0" smtClean="0"/>
              <a:t>. Настройка шаговой привязки</a:t>
            </a:r>
            <a:endParaRPr lang="ru-RU" b="1" dirty="0" smtClean="0"/>
          </a:p>
          <a:p>
            <a:pPr marL="538162" indent="0">
              <a:buNone/>
            </a:pPr>
            <a:endParaRPr lang="ru-RU" b="1" i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4088702"/>
              </p:ext>
            </p:extLst>
          </p:nvPr>
        </p:nvGraphicFramePr>
        <p:xfrm>
          <a:off x="611560" y="2348880"/>
          <a:ext cx="7992888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10561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режиме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Классический </a:t>
                      </a:r>
                      <a:r>
                        <a:rPr lang="en-US" sz="24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AutoCad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режиме 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Рисование и аннотации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283223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Выполнить команду </a:t>
                      </a:r>
                    </a:p>
                    <a:p>
                      <a:pPr algn="ctr"/>
                      <a:r>
                        <a:rPr lang="ru-RU" sz="2400" b="1" baseline="0" dirty="0" smtClean="0"/>
                        <a:t>Сервис / </a:t>
                      </a:r>
                      <a:endParaRPr lang="en-US" sz="2400" b="1" baseline="0" dirty="0" smtClean="0"/>
                    </a:p>
                    <a:p>
                      <a:pPr algn="ctr"/>
                      <a:r>
                        <a:rPr lang="ru-RU" sz="2400" b="1" baseline="0" dirty="0" smtClean="0"/>
                        <a:t>Режимы рисования</a:t>
                      </a:r>
                      <a:endParaRPr lang="en-US" sz="2400" b="0" baseline="0" dirty="0" smtClean="0"/>
                    </a:p>
                    <a:p>
                      <a:pPr algn="ctr"/>
                      <a:r>
                        <a:rPr lang="ru-RU" sz="2400" b="0" baseline="0" dirty="0" smtClean="0"/>
                        <a:t>Вкладка </a:t>
                      </a:r>
                      <a:r>
                        <a:rPr lang="ru-RU" sz="2400" b="1" baseline="0" dirty="0" smtClean="0"/>
                        <a:t>Шаг и сетка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Строка</a:t>
                      </a:r>
                      <a:r>
                        <a:rPr lang="ru-RU" sz="2400" b="0" baseline="0" dirty="0" smtClean="0"/>
                        <a:t> состояния </a:t>
                      </a:r>
                      <a:r>
                        <a:rPr lang="ru-RU" sz="2400" b="1" baseline="0" dirty="0" smtClean="0"/>
                        <a:t>Шаговая привязка</a:t>
                      </a:r>
                      <a:endParaRPr lang="en-US" sz="2400" b="1" baseline="0" dirty="0" smtClean="0"/>
                    </a:p>
                    <a:p>
                      <a:pPr algn="ctr"/>
                      <a:endParaRPr lang="en-US" sz="2400" b="1" baseline="0" dirty="0" smtClean="0"/>
                    </a:p>
                    <a:p>
                      <a:pPr algn="ctr"/>
                      <a:endParaRPr lang="en-US" sz="2400" b="1" baseline="0" dirty="0" smtClean="0"/>
                    </a:p>
                    <a:p>
                      <a:pPr algn="ctr"/>
                      <a:endParaRPr lang="en-US" sz="2400" b="1" baseline="0" dirty="0" smtClean="0"/>
                    </a:p>
                    <a:p>
                      <a:pPr algn="ctr"/>
                      <a:endParaRPr lang="en-US" sz="2400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baseline="0" dirty="0" smtClean="0"/>
                        <a:t>Вкладка </a:t>
                      </a:r>
                      <a:r>
                        <a:rPr lang="ru-RU" sz="2400" b="1" baseline="0" dirty="0" smtClean="0"/>
                        <a:t>Шаг и сетка</a:t>
                      </a:r>
                      <a:endParaRPr lang="ru-RU" sz="2400" b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26" t="91852" r="86053" b="4534"/>
          <a:stretch/>
        </p:blipFill>
        <p:spPr bwMode="auto">
          <a:xfrm>
            <a:off x="5940152" y="4221088"/>
            <a:ext cx="1335324" cy="135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3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717032"/>
            <a:ext cx="8064896" cy="4752528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ru-RU" sz="2800" dirty="0" smtClean="0"/>
              <a:t>Выделить нужные вектора</a:t>
            </a:r>
          </a:p>
          <a:p>
            <a:pPr lvl="1">
              <a:buFont typeface="Wingdings" pitchFamily="2" charset="2"/>
              <a:buChar char="q"/>
            </a:pPr>
            <a:r>
              <a:rPr lang="ru-RU" sz="2800" dirty="0" smtClean="0"/>
              <a:t>Кликнуть по кнопке Слои</a:t>
            </a:r>
          </a:p>
          <a:p>
            <a:pPr lvl="1">
              <a:buFont typeface="Wingdings" pitchFamily="2" charset="2"/>
              <a:buChar char="q"/>
            </a:pPr>
            <a:r>
              <a:rPr lang="ru-RU" sz="2800" dirty="0" smtClean="0"/>
              <a:t>Выбрать нужный слой</a:t>
            </a:r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106004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r>
              <a:rPr lang="ru-RU" sz="2800" dirty="0">
                <a:solidFill>
                  <a:schemeClr val="tx2"/>
                </a:solidFill>
              </a:rPr>
              <a:t>13. Работа со слоями</a:t>
            </a:r>
          </a:p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r>
              <a:rPr lang="ru-RU" sz="2800" dirty="0">
                <a:solidFill>
                  <a:srgbClr val="465E9C"/>
                </a:solidFill>
              </a:rPr>
              <a:t>Перенести вектора на соответствующие им </a:t>
            </a:r>
            <a:r>
              <a:rPr lang="ru-RU" sz="2800" dirty="0" smtClean="0">
                <a:solidFill>
                  <a:srgbClr val="465E9C"/>
                </a:solidFill>
              </a:rPr>
              <a:t>слои. </a:t>
            </a:r>
          </a:p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r>
              <a:rPr lang="ru-RU" sz="2800" dirty="0" smtClean="0">
                <a:solidFill>
                  <a:srgbClr val="465E9C"/>
                </a:solidFill>
              </a:rPr>
              <a:t>Для </a:t>
            </a:r>
            <a:r>
              <a:rPr lang="ru-RU" sz="2800" dirty="0">
                <a:solidFill>
                  <a:srgbClr val="465E9C"/>
                </a:solidFill>
              </a:rPr>
              <a:t>этого: </a:t>
            </a:r>
          </a:p>
        </p:txBody>
      </p:sp>
    </p:spTree>
    <p:extLst>
      <p:ext uri="{BB962C8B-B14F-4D97-AF65-F5344CB8AC3E}">
        <p14:creationId xmlns:p14="http://schemas.microsoft.com/office/powerpoint/2010/main" xmlns="" val="31986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-83820" y="-7200"/>
            <a:ext cx="9311640" cy="6872400"/>
            <a:chOff x="358773" y="332656"/>
            <a:chExt cx="9311640" cy="68724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321" t="8882" r="44034" b="46665"/>
            <a:stretch/>
          </p:blipFill>
          <p:spPr bwMode="auto">
            <a:xfrm>
              <a:off x="358773" y="332656"/>
              <a:ext cx="9311640" cy="6872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098412" y="355188"/>
              <a:ext cx="481700" cy="481524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6643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14" r="26256"/>
          <a:stretch/>
        </p:blipFill>
        <p:spPr bwMode="auto">
          <a:xfrm>
            <a:off x="1043608" y="-27384"/>
            <a:ext cx="7165535" cy="687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87639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r>
              <a:rPr lang="ru-RU" sz="2800" dirty="0">
                <a:solidFill>
                  <a:schemeClr val="tx2"/>
                </a:solidFill>
              </a:rPr>
              <a:t>14. Работа в пространстве листа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79512" y="2852936"/>
            <a:ext cx="8424936" cy="4752528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ru-RU" sz="2800" dirty="0" smtClean="0"/>
              <a:t>Перейти на </a:t>
            </a:r>
            <a:r>
              <a:rPr lang="ru-RU" sz="2800" b="1" dirty="0" smtClean="0"/>
              <a:t>Лист </a:t>
            </a:r>
            <a:r>
              <a:rPr lang="ru-RU" sz="2800" dirty="0" smtClean="0"/>
              <a:t>с нужным заданием</a:t>
            </a:r>
          </a:p>
          <a:p>
            <a:pPr lvl="2">
              <a:buFont typeface="Wingdings" pitchFamily="2" charset="2"/>
              <a:buChar char="q"/>
            </a:pPr>
            <a:endParaRPr lang="ru-RU" sz="2800" dirty="0" smtClean="0"/>
          </a:p>
          <a:p>
            <a:pPr lvl="2">
              <a:buFont typeface="Wingdings" pitchFamily="2" charset="2"/>
              <a:buChar char="q"/>
            </a:pPr>
            <a:endParaRPr lang="ru-RU" sz="2800" dirty="0" smtClean="0"/>
          </a:p>
          <a:p>
            <a:pPr lvl="2">
              <a:buFont typeface="Wingdings" pitchFamily="2" charset="2"/>
              <a:buChar char="q"/>
            </a:pPr>
            <a:endParaRPr lang="ru-RU" sz="2800" dirty="0" smtClean="0"/>
          </a:p>
          <a:p>
            <a:pPr lvl="2">
              <a:buFont typeface="Wingdings" pitchFamily="2" charset="2"/>
              <a:buChar char="q"/>
            </a:pPr>
            <a:endParaRPr lang="ru-RU" sz="2800" dirty="0" smtClean="0"/>
          </a:p>
          <a:p>
            <a:pPr lvl="2"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5115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996675" y="-7200"/>
            <a:ext cx="7150650" cy="6872400"/>
            <a:chOff x="1266681" y="68371"/>
            <a:chExt cx="6810292" cy="665896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818" t="21801" r="50806" b="13467"/>
            <a:stretch/>
          </p:blipFill>
          <p:spPr bwMode="auto">
            <a:xfrm>
              <a:off x="1266681" y="68371"/>
              <a:ext cx="6810292" cy="6658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2021067" y="6286005"/>
              <a:ext cx="1097289" cy="37203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6754084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37" t="13091" r="33482" b="13107"/>
          <a:stretch/>
        </p:blipFill>
        <p:spPr bwMode="auto">
          <a:xfrm>
            <a:off x="1979712" y="-41680"/>
            <a:ext cx="5290356" cy="6899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44210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r>
              <a:rPr lang="ru-RU" sz="2800" dirty="0">
                <a:solidFill>
                  <a:schemeClr val="tx2"/>
                </a:solidFill>
              </a:rPr>
              <a:t>14. Работа в пространстве </a:t>
            </a:r>
            <a:r>
              <a:rPr lang="ru-RU" sz="2800" dirty="0" smtClean="0">
                <a:solidFill>
                  <a:schemeClr val="tx2"/>
                </a:solidFill>
              </a:rPr>
              <a:t>листа 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79512" y="2852936"/>
            <a:ext cx="8352928" cy="4752528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ru-RU" sz="2800" dirty="0" smtClean="0"/>
              <a:t>В строке состояния щелкнуть кнопку Лист (надпись измениться на Модель).</a:t>
            </a:r>
            <a:endParaRPr lang="ru-RU" sz="2800" dirty="0" smtClean="0"/>
          </a:p>
          <a:p>
            <a:pPr lvl="2">
              <a:buFont typeface="Wingdings" pitchFamily="2" charset="2"/>
              <a:buChar char="q"/>
            </a:pPr>
            <a:endParaRPr lang="ru-RU" sz="2800" dirty="0" smtClean="0"/>
          </a:p>
          <a:p>
            <a:pPr lvl="2">
              <a:buFont typeface="Wingdings" pitchFamily="2" charset="2"/>
              <a:buChar char="q"/>
            </a:pPr>
            <a:endParaRPr lang="ru-RU" sz="2800" dirty="0" smtClean="0"/>
          </a:p>
          <a:p>
            <a:pPr lvl="2">
              <a:buFont typeface="Wingdings" pitchFamily="2" charset="2"/>
              <a:buChar char="q"/>
            </a:pPr>
            <a:endParaRPr lang="ru-RU" sz="2800" dirty="0" smtClean="0"/>
          </a:p>
          <a:p>
            <a:pPr lvl="2">
              <a:buFont typeface="Wingdings" pitchFamily="2" charset="2"/>
              <a:buChar char="q"/>
            </a:pPr>
            <a:endParaRPr lang="ru-RU" sz="2800" dirty="0" smtClean="0"/>
          </a:p>
          <a:p>
            <a:pPr lvl="2"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</p:txBody>
      </p:sp>
      <p:grpSp>
        <p:nvGrpSpPr>
          <p:cNvPr id="7" name="Группа 6"/>
          <p:cNvGrpSpPr/>
          <p:nvPr/>
        </p:nvGrpSpPr>
        <p:grpSpPr>
          <a:xfrm>
            <a:off x="899592" y="4414636"/>
            <a:ext cx="2707725" cy="1514694"/>
            <a:chOff x="6646940" y="4310079"/>
            <a:chExt cx="1796821" cy="113280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0676" t="84691" r="17833" b="4933"/>
            <a:stretch/>
          </p:blipFill>
          <p:spPr bwMode="auto">
            <a:xfrm>
              <a:off x="6646940" y="4310079"/>
              <a:ext cx="1796821" cy="10140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7149320" y="4941168"/>
              <a:ext cx="879064" cy="501713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337760" y="4414636"/>
            <a:ext cx="2789263" cy="1323966"/>
            <a:chOff x="4788024" y="3927881"/>
            <a:chExt cx="2789263" cy="132396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0280" t="87957" r="30053" b="4965"/>
            <a:stretch/>
          </p:blipFill>
          <p:spPr bwMode="auto">
            <a:xfrm>
              <a:off x="4788024" y="3927881"/>
              <a:ext cx="2789263" cy="1276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5364088" y="4580996"/>
              <a:ext cx="1512168" cy="670851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51453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7961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r>
              <a:rPr lang="ru-RU" sz="2800" dirty="0" smtClean="0">
                <a:solidFill>
                  <a:schemeClr val="tx2"/>
                </a:solidFill>
              </a:rPr>
              <a:t>15. </a:t>
            </a:r>
            <a:r>
              <a:rPr lang="ru-RU" sz="2800" dirty="0">
                <a:solidFill>
                  <a:schemeClr val="tx2"/>
                </a:solidFill>
              </a:rPr>
              <a:t>Работа в пространстве </a:t>
            </a:r>
            <a:r>
              <a:rPr lang="ru-RU" sz="2800" dirty="0" smtClean="0">
                <a:solidFill>
                  <a:schemeClr val="tx2"/>
                </a:solidFill>
              </a:rPr>
              <a:t>модели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5008" y="2130624"/>
            <a:ext cx="8293456" cy="4752528"/>
          </a:xfrm>
        </p:spPr>
        <p:txBody>
          <a:bodyPr>
            <a:normAutofit/>
          </a:bodyPr>
          <a:lstStyle/>
          <a:p>
            <a:pPr marL="685800" lvl="2" indent="0">
              <a:buNone/>
            </a:pPr>
            <a:endParaRPr lang="ru-RU" dirty="0" smtClean="0"/>
          </a:p>
          <a:p>
            <a:pPr marL="685800" lvl="2" indent="0">
              <a:buNone/>
            </a:pPr>
            <a:endParaRPr lang="ru-RU" dirty="0" smtClean="0"/>
          </a:p>
          <a:p>
            <a:pPr marL="685800" lvl="2" indent="0">
              <a:buNone/>
            </a:pPr>
            <a:endParaRPr lang="ru-RU" dirty="0" smtClean="0"/>
          </a:p>
          <a:p>
            <a:pPr marL="685800" lvl="2" indent="0">
              <a:buNone/>
            </a:pPr>
            <a:endParaRPr lang="ru-RU" dirty="0" smtClean="0"/>
          </a:p>
          <a:p>
            <a:pPr marL="685800" lvl="2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sz="2800" dirty="0" smtClean="0"/>
          </a:p>
          <a:p>
            <a:pPr marL="68580" indent="0">
              <a:buNone/>
            </a:pPr>
            <a:endParaRPr lang="ru-RU" sz="2800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7458464"/>
              </p:ext>
            </p:extLst>
          </p:nvPr>
        </p:nvGraphicFramePr>
        <p:xfrm>
          <a:off x="611560" y="2376731"/>
          <a:ext cx="7992888" cy="3932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3672408"/>
              </a:tblGrid>
              <a:tr h="56849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режиме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Классический </a:t>
                      </a:r>
                      <a:r>
                        <a:rPr lang="en-US" sz="24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AutoCad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режиме 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Рисование и аннотации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27438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Нажать на кнопку </a:t>
                      </a:r>
                      <a:br>
                        <a:rPr lang="ru-RU" sz="2400" b="0" dirty="0" smtClean="0"/>
                      </a:br>
                      <a:r>
                        <a:rPr lang="ru-RU" sz="2400" b="1" dirty="0" smtClean="0"/>
                        <a:t>Панорамирование в реальном времени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/>
                        <a:t>Использовать колесико мышки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813236" y="4941168"/>
            <a:ext cx="3974788" cy="1208550"/>
            <a:chOff x="813236" y="4941168"/>
            <a:chExt cx="3974788" cy="120855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833" t="3600" r="49501" b="84400"/>
            <a:stretch/>
          </p:blipFill>
          <p:spPr bwMode="auto">
            <a:xfrm>
              <a:off x="813236" y="4941168"/>
              <a:ext cx="3974788" cy="1208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27584" y="5085184"/>
              <a:ext cx="360040" cy="50405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1613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136904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r>
              <a:rPr lang="ru-RU" sz="2800" dirty="0" smtClean="0">
                <a:solidFill>
                  <a:schemeClr val="tx2"/>
                </a:solidFill>
              </a:rPr>
              <a:t>15. </a:t>
            </a:r>
            <a:r>
              <a:rPr lang="ru-RU" sz="2800" dirty="0">
                <a:solidFill>
                  <a:schemeClr val="tx2"/>
                </a:solidFill>
              </a:rPr>
              <a:t>Работа в пространстве </a:t>
            </a:r>
            <a:r>
              <a:rPr lang="ru-RU" sz="2800" dirty="0" smtClean="0">
                <a:solidFill>
                  <a:schemeClr val="tx2"/>
                </a:solidFill>
              </a:rPr>
              <a:t>модели</a:t>
            </a:r>
          </a:p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525780" lvl="0" indent="-457200">
              <a:spcBef>
                <a:spcPct val="20000"/>
              </a:spcBef>
              <a:buClr>
                <a:srgbClr val="FDA023"/>
              </a:buClr>
              <a:buSzPct val="76000"/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2"/>
                </a:solidFill>
              </a:rPr>
              <a:t>С помощью панорамирования передвинуть построенный чертеж так, чтобы он умещался на лист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79512" y="2852936"/>
            <a:ext cx="8208912" cy="4752528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endParaRPr lang="ru-RU" sz="2400" dirty="0" smtClean="0"/>
          </a:p>
          <a:p>
            <a:pPr lvl="2">
              <a:buFont typeface="Wingdings" pitchFamily="2" charset="2"/>
              <a:buChar char="q"/>
            </a:pPr>
            <a:endParaRPr lang="ru-RU" dirty="0" smtClean="0"/>
          </a:p>
          <a:p>
            <a:pPr lvl="2">
              <a:buFont typeface="Wingdings" pitchFamily="2" charset="2"/>
              <a:buChar char="q"/>
            </a:pPr>
            <a:endParaRPr lang="ru-RU" dirty="0" smtClean="0"/>
          </a:p>
          <a:p>
            <a:pPr lvl="2">
              <a:buFont typeface="Wingdings" pitchFamily="2" charset="2"/>
              <a:buChar char="q"/>
            </a:pPr>
            <a:endParaRPr lang="ru-RU" dirty="0" smtClean="0"/>
          </a:p>
          <a:p>
            <a:pPr lvl="2">
              <a:buFont typeface="Wingdings" pitchFamily="2" charset="2"/>
              <a:buChar char="q"/>
            </a:pPr>
            <a:endParaRPr lang="ru-RU" dirty="0" smtClean="0"/>
          </a:p>
          <a:p>
            <a:pPr lvl="2"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8980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08" t="13455" r="34859" b="18012"/>
          <a:stretch/>
        </p:blipFill>
        <p:spPr bwMode="auto">
          <a:xfrm>
            <a:off x="2058360" y="-7200"/>
            <a:ext cx="5027281" cy="68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04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200" y="115786"/>
            <a:ext cx="7226700" cy="66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218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r>
              <a:rPr lang="ru-RU" sz="2800" dirty="0" smtClean="0">
                <a:solidFill>
                  <a:schemeClr val="tx2"/>
                </a:solidFill>
              </a:rPr>
              <a:t>15. </a:t>
            </a:r>
            <a:r>
              <a:rPr lang="ru-RU" sz="2800" dirty="0">
                <a:solidFill>
                  <a:schemeClr val="tx2"/>
                </a:solidFill>
              </a:rPr>
              <a:t>Работа в пространстве </a:t>
            </a:r>
            <a:r>
              <a:rPr lang="ru-RU" sz="2800" dirty="0" smtClean="0">
                <a:solidFill>
                  <a:schemeClr val="tx2"/>
                </a:solidFill>
              </a:rPr>
              <a:t>модели</a:t>
            </a:r>
          </a:p>
          <a:p>
            <a:pPr marL="525780" lvl="0" indent="-457200">
              <a:spcBef>
                <a:spcPct val="20000"/>
              </a:spcBef>
              <a:buClr>
                <a:srgbClr val="FDA023"/>
              </a:buClr>
              <a:buSzPct val="76000"/>
              <a:buFont typeface="Wingdings" pitchFamily="2" charset="2"/>
              <a:buChar char="q"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525780" lvl="0" indent="-457200">
              <a:spcBef>
                <a:spcPct val="20000"/>
              </a:spcBef>
              <a:buClr>
                <a:srgbClr val="FDA023"/>
              </a:buClr>
              <a:buSzPct val="76000"/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2"/>
                </a:solidFill>
              </a:rPr>
              <a:t>Нажать на кнопку </a:t>
            </a:r>
            <a:r>
              <a:rPr lang="ru-RU" sz="2800" b="1" dirty="0" smtClean="0">
                <a:solidFill>
                  <a:schemeClr val="tx2"/>
                </a:solidFill>
              </a:rPr>
              <a:t>Масштаб видового экрана</a:t>
            </a:r>
          </a:p>
          <a:p>
            <a:pPr marL="525780" lvl="0" indent="-457200">
              <a:spcBef>
                <a:spcPct val="20000"/>
              </a:spcBef>
              <a:buClr>
                <a:srgbClr val="FDA023"/>
              </a:buClr>
              <a:buSzPct val="76000"/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2"/>
                </a:solidFill>
              </a:rPr>
              <a:t>Выбрать масштаб </a:t>
            </a:r>
            <a:r>
              <a:rPr lang="ru-RU" sz="2800" b="1" dirty="0" smtClean="0">
                <a:solidFill>
                  <a:schemeClr val="tx2"/>
                </a:solidFill>
              </a:rPr>
              <a:t>1:1</a:t>
            </a:r>
            <a:endParaRPr lang="ru-RU" sz="2800" b="1" dirty="0">
              <a:solidFill>
                <a:schemeClr val="tx2"/>
              </a:solidFill>
            </a:endParaRPr>
          </a:p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ru-RU" sz="2400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2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180284" y="-7200"/>
            <a:ext cx="4783433" cy="6872400"/>
            <a:chOff x="2267744" y="116632"/>
            <a:chExt cx="4783433" cy="68724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500" t="35066" r="1166" b="4400"/>
            <a:stretch/>
          </p:blipFill>
          <p:spPr bwMode="auto">
            <a:xfrm>
              <a:off x="2267744" y="116632"/>
              <a:ext cx="4783433" cy="6872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3203848" y="6497350"/>
              <a:ext cx="1180692" cy="46004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4708978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7961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r>
              <a:rPr lang="ru-RU" sz="2800" dirty="0" smtClean="0">
                <a:solidFill>
                  <a:schemeClr val="tx2"/>
                </a:solidFill>
              </a:rPr>
              <a:t>16. </a:t>
            </a:r>
            <a:r>
              <a:rPr lang="ru-RU" sz="2800" dirty="0">
                <a:solidFill>
                  <a:schemeClr val="tx2"/>
                </a:solidFill>
              </a:rPr>
              <a:t>Работа в пространстве листа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5008" y="2130624"/>
            <a:ext cx="7789400" cy="4752528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465E9C"/>
                </a:solidFill>
              </a:rPr>
              <a:t>Вернуться в </a:t>
            </a:r>
            <a:r>
              <a:rPr lang="ru-RU" sz="2400" dirty="0">
                <a:solidFill>
                  <a:srgbClr val="465E9C"/>
                </a:solidFill>
              </a:rPr>
              <a:t>пространство </a:t>
            </a:r>
            <a:r>
              <a:rPr lang="ru-RU" sz="2400" dirty="0" smtClean="0">
                <a:solidFill>
                  <a:srgbClr val="465E9C"/>
                </a:solidFill>
              </a:rPr>
              <a:t>Лист</a:t>
            </a:r>
            <a:endParaRPr lang="ru-RU" sz="2400" dirty="0">
              <a:solidFill>
                <a:srgbClr val="465E9C"/>
              </a:solidFill>
            </a:endParaRPr>
          </a:p>
          <a:p>
            <a:pPr marL="685800" lvl="2" indent="0">
              <a:buNone/>
            </a:pPr>
            <a:endParaRPr lang="ru-RU" dirty="0" smtClean="0"/>
          </a:p>
          <a:p>
            <a:pPr marL="685800" lvl="2" indent="0">
              <a:buNone/>
            </a:pPr>
            <a:endParaRPr lang="ru-RU" dirty="0" smtClean="0"/>
          </a:p>
          <a:p>
            <a:pPr marL="685800" lvl="2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sz="2800" dirty="0" smtClean="0"/>
          </a:p>
          <a:p>
            <a:pPr marL="68580" indent="0">
              <a:buNone/>
            </a:pPr>
            <a:endParaRPr lang="ru-RU" sz="2800" dirty="0" smtClean="0"/>
          </a:p>
        </p:txBody>
      </p:sp>
      <p:grpSp>
        <p:nvGrpSpPr>
          <p:cNvPr id="3" name="Группа 2"/>
          <p:cNvGrpSpPr/>
          <p:nvPr/>
        </p:nvGrpSpPr>
        <p:grpSpPr>
          <a:xfrm>
            <a:off x="1259632" y="3501008"/>
            <a:ext cx="6408712" cy="2448272"/>
            <a:chOff x="4191000" y="3611880"/>
            <a:chExt cx="4252762" cy="1831001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4970" t="77547" r="17833" b="4933"/>
            <a:stretch/>
          </p:blipFill>
          <p:spPr bwMode="auto">
            <a:xfrm>
              <a:off x="4191000" y="3611880"/>
              <a:ext cx="4252762" cy="17122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7149320" y="4941168"/>
              <a:ext cx="879064" cy="501713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5680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7961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r>
              <a:rPr lang="ru-RU" sz="2800" dirty="0" smtClean="0">
                <a:solidFill>
                  <a:schemeClr val="tx2"/>
                </a:solidFill>
              </a:rPr>
              <a:t>16. </a:t>
            </a:r>
            <a:r>
              <a:rPr lang="ru-RU" sz="2800" dirty="0">
                <a:solidFill>
                  <a:schemeClr val="tx2"/>
                </a:solidFill>
              </a:rPr>
              <a:t>Работа в пространстве листа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5008" y="2130624"/>
            <a:ext cx="8293456" cy="4752528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ru-RU" sz="2800" dirty="0" smtClean="0"/>
              <a:t>Поместить видовую </a:t>
            </a:r>
            <a:r>
              <a:rPr lang="ru-RU" sz="2800" dirty="0" smtClean="0"/>
              <a:t>рамку на слой </a:t>
            </a:r>
            <a:r>
              <a:rPr lang="ru-RU" sz="2800" b="1" dirty="0" smtClean="0"/>
              <a:t>Видовая рамка </a:t>
            </a:r>
            <a:endParaRPr lang="en-US" sz="2800" b="1" dirty="0"/>
          </a:p>
          <a:p>
            <a:pPr lvl="1">
              <a:buFont typeface="Wingdings" pitchFamily="2" charset="2"/>
              <a:buChar char="q"/>
            </a:pPr>
            <a:r>
              <a:rPr lang="ru-RU" sz="2800" dirty="0"/>
              <a:t>Изменить свойства слоя </a:t>
            </a:r>
            <a:r>
              <a:rPr lang="ru-RU" sz="2800" b="1" dirty="0"/>
              <a:t>Видовая рамка</a:t>
            </a:r>
            <a:r>
              <a:rPr lang="ru-RU" sz="2800" dirty="0"/>
              <a:t>:</a:t>
            </a:r>
          </a:p>
          <a:p>
            <a:pPr marL="411480" lvl="1" indent="0">
              <a:buNone/>
            </a:pPr>
            <a:endParaRPr lang="ru-RU" dirty="0" smtClean="0"/>
          </a:p>
          <a:p>
            <a:pPr marL="685800" lvl="2" indent="0">
              <a:buNone/>
            </a:pPr>
            <a:endParaRPr lang="ru-RU" dirty="0" smtClean="0"/>
          </a:p>
          <a:p>
            <a:pPr marL="685800" lvl="2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sz="2800" dirty="0" smtClean="0"/>
          </a:p>
          <a:p>
            <a:pPr marL="68580" indent="0">
              <a:buNone/>
            </a:pPr>
            <a:endParaRPr lang="ru-RU" sz="2800" dirty="0" smtClean="0"/>
          </a:p>
        </p:txBody>
      </p:sp>
      <p:grpSp>
        <p:nvGrpSpPr>
          <p:cNvPr id="3" name="Группа 2"/>
          <p:cNvGrpSpPr/>
          <p:nvPr/>
        </p:nvGrpSpPr>
        <p:grpSpPr>
          <a:xfrm>
            <a:off x="467544" y="4504433"/>
            <a:ext cx="8180392" cy="1228823"/>
            <a:chOff x="467544" y="3717032"/>
            <a:chExt cx="8180392" cy="122882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834" t="46620" r="35896" b="42394"/>
            <a:stretch/>
          </p:blipFill>
          <p:spPr bwMode="auto">
            <a:xfrm>
              <a:off x="467544" y="3717032"/>
              <a:ext cx="8180392" cy="1228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100392" y="4007407"/>
              <a:ext cx="475536" cy="501713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2582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67" t="13734" r="42833" b="18000"/>
          <a:stretch/>
        </p:blipFill>
        <p:spPr bwMode="auto">
          <a:xfrm>
            <a:off x="2165256" y="-44544"/>
            <a:ext cx="5071040" cy="6979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35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r>
              <a:rPr lang="ru-RU" sz="2800" dirty="0" smtClean="0">
                <a:solidFill>
                  <a:schemeClr val="tx2"/>
                </a:solidFill>
              </a:rPr>
              <a:t>17. Печать выполненного чертежа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5008" y="2130624"/>
            <a:ext cx="8293456" cy="4752528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endParaRPr lang="ru-RU" sz="2800" dirty="0" smtClean="0"/>
          </a:p>
          <a:p>
            <a:pPr lvl="1">
              <a:buFont typeface="Wingdings" pitchFamily="2" charset="2"/>
              <a:buChar char="q"/>
            </a:pPr>
            <a:r>
              <a:rPr lang="ru-RU" sz="2800" dirty="0" smtClean="0"/>
              <a:t>Кликнуть правой кнопкой мыши по ярлыку листа </a:t>
            </a:r>
          </a:p>
          <a:p>
            <a:pPr lvl="1">
              <a:buFont typeface="Wingdings" pitchFamily="2" charset="2"/>
              <a:buChar char="q"/>
            </a:pPr>
            <a:r>
              <a:rPr lang="ru-RU" sz="2800" dirty="0" smtClean="0"/>
              <a:t> Выбрать пункт </a:t>
            </a:r>
            <a:r>
              <a:rPr lang="ru-RU" sz="2800" b="1" dirty="0" smtClean="0"/>
              <a:t>Печать</a:t>
            </a:r>
          </a:p>
          <a:p>
            <a:pPr lvl="1">
              <a:buFont typeface="Wingdings" pitchFamily="2" charset="2"/>
              <a:buChar char="q"/>
            </a:pPr>
            <a:endParaRPr lang="ru-RU" sz="2800" b="1" dirty="0"/>
          </a:p>
          <a:p>
            <a:pPr marL="411480" lvl="1" indent="0">
              <a:buNone/>
            </a:pPr>
            <a:endParaRPr lang="ru-RU" dirty="0" smtClean="0"/>
          </a:p>
          <a:p>
            <a:pPr marL="685800" lvl="2" indent="0">
              <a:buNone/>
            </a:pPr>
            <a:endParaRPr lang="ru-RU" dirty="0" smtClean="0"/>
          </a:p>
          <a:p>
            <a:pPr marL="685800" lvl="2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sz="2800" dirty="0" smtClean="0"/>
          </a:p>
          <a:p>
            <a:pPr marL="68580" indent="0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34032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68" t="41733" r="57833" b="11333"/>
          <a:stretch/>
        </p:blipFill>
        <p:spPr bwMode="auto">
          <a:xfrm>
            <a:off x="827584" y="49425"/>
            <a:ext cx="7488832" cy="675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1440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17301"/>
            <a:ext cx="8420100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36096" y="6305871"/>
            <a:ext cx="936104" cy="50171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700808"/>
            <a:ext cx="3168352" cy="43204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980728"/>
            <a:ext cx="2304256" cy="43204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346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20223"/>
            <a:ext cx="8208912" cy="556649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5</a:t>
            </a:r>
            <a:r>
              <a:rPr lang="ru-RU" dirty="0" smtClean="0"/>
              <a:t>. Настройка отслеживания углов при построении</a:t>
            </a:r>
            <a:endParaRPr lang="ru-RU" b="1" dirty="0" smtClean="0"/>
          </a:p>
          <a:p>
            <a:pPr marL="538162" indent="0">
              <a:buNone/>
            </a:pPr>
            <a:endParaRPr lang="ru-RU" b="1" i="1" dirty="0" smtClean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96261"/>
              </p:ext>
            </p:extLst>
          </p:nvPr>
        </p:nvGraphicFramePr>
        <p:xfrm>
          <a:off x="611560" y="2280520"/>
          <a:ext cx="7992888" cy="4042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4176464"/>
              </a:tblGrid>
              <a:tr h="12204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режиме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Классический </a:t>
                      </a:r>
                      <a:r>
                        <a:rPr lang="en-US" sz="24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AutoCad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режиме 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Рисование и аннотации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282228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Выполнить команду </a:t>
                      </a:r>
                    </a:p>
                    <a:p>
                      <a:pPr algn="ctr"/>
                      <a:r>
                        <a:rPr lang="ru-RU" sz="2400" b="1" baseline="0" dirty="0" smtClean="0"/>
                        <a:t>Сервис / </a:t>
                      </a:r>
                      <a:endParaRPr lang="en-US" sz="2400" b="1" baseline="0" dirty="0" smtClean="0"/>
                    </a:p>
                    <a:p>
                      <a:pPr algn="ctr"/>
                      <a:r>
                        <a:rPr lang="ru-RU" sz="2400" b="1" baseline="0" dirty="0" smtClean="0"/>
                        <a:t>Режимы рисования</a:t>
                      </a:r>
                      <a:r>
                        <a:rPr lang="ru-RU" sz="2400" b="0" baseline="0" dirty="0" smtClean="0"/>
                        <a:t>. Вкладка </a:t>
                      </a:r>
                      <a:r>
                        <a:rPr lang="ru-RU" sz="2400" b="1" baseline="0" dirty="0" smtClean="0"/>
                        <a:t>Отслеживание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baseline="0" dirty="0" smtClean="0"/>
                        <a:t>Кнопка </a:t>
                      </a:r>
                      <a:br>
                        <a:rPr lang="ru-RU" sz="2400" b="0" baseline="0" dirty="0" smtClean="0"/>
                      </a:br>
                      <a:r>
                        <a:rPr lang="ru-RU" sz="2400" b="1" baseline="0" dirty="0" smtClean="0"/>
                        <a:t>Полярное</a:t>
                      </a:r>
                      <a:r>
                        <a:rPr lang="ru-RU" sz="2400" b="0" baseline="0" dirty="0" smtClean="0"/>
                        <a:t>  </a:t>
                      </a:r>
                      <a:r>
                        <a:rPr lang="ru-RU" sz="2400" b="1" dirty="0" smtClean="0"/>
                        <a:t>отслеживание </a:t>
                      </a:r>
                      <a:r>
                        <a:rPr lang="ru-RU" sz="2400" b="0" dirty="0" smtClean="0"/>
                        <a:t>на строке состояния</a:t>
                      </a:r>
                      <a:r>
                        <a:rPr lang="ru-RU" sz="2400" b="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baseline="0" dirty="0" smtClean="0"/>
                        <a:t>Вкладка </a:t>
                      </a:r>
                      <a:br>
                        <a:rPr lang="ru-RU" sz="2400" b="0" baseline="0" dirty="0" smtClean="0"/>
                      </a:br>
                      <a:r>
                        <a:rPr lang="ru-RU" sz="2400" b="1" baseline="0" dirty="0" smtClean="0"/>
                        <a:t>Отслеживание</a:t>
                      </a:r>
                      <a:endParaRPr lang="en-US" sz="2400" b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78" t="92083" r="81677" b="5097"/>
          <a:stretch/>
        </p:blipFill>
        <p:spPr bwMode="auto">
          <a:xfrm>
            <a:off x="6012160" y="4642458"/>
            <a:ext cx="816456" cy="87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56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83568" y="50125"/>
            <a:ext cx="7776864" cy="6691243"/>
            <a:chOff x="1043608" y="351413"/>
            <a:chExt cx="7416824" cy="633983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351413"/>
              <a:ext cx="7416824" cy="6339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3419872" y="2852936"/>
              <a:ext cx="936104" cy="29606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91680" y="2848720"/>
              <a:ext cx="1584176" cy="1300359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66050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ru-RU" dirty="0" smtClean="0"/>
              <a:t>Этапы построения: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48215"/>
            <a:ext cx="8208912" cy="556649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6. Повернуть ось </a:t>
            </a:r>
            <a:r>
              <a:rPr lang="en-US" dirty="0" smtClean="0"/>
              <a:t>OX </a:t>
            </a:r>
            <a:r>
              <a:rPr lang="ru-RU" dirty="0" smtClean="0"/>
              <a:t>вертикально вверх</a:t>
            </a:r>
            <a:endParaRPr lang="ru-RU" b="1" dirty="0" smtClean="0"/>
          </a:p>
          <a:p>
            <a:pPr marL="538162" indent="0">
              <a:buNone/>
            </a:pPr>
            <a:endParaRPr lang="ru-RU" b="1" i="1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4964564"/>
              </p:ext>
            </p:extLst>
          </p:nvPr>
        </p:nvGraphicFramePr>
        <p:xfrm>
          <a:off x="586441" y="2204864"/>
          <a:ext cx="7992888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6886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После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559825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480" t="47087" r="27480" b="24706"/>
          <a:stretch/>
        </p:blipFill>
        <p:spPr bwMode="auto">
          <a:xfrm>
            <a:off x="827585" y="2996952"/>
            <a:ext cx="3528391" cy="345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44" t="43627" r="41507" b="24706"/>
          <a:stretch/>
        </p:blipFill>
        <p:spPr bwMode="auto">
          <a:xfrm>
            <a:off x="4670200" y="2996951"/>
            <a:ext cx="3790232" cy="345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19672" y="5805264"/>
            <a:ext cx="504056" cy="43204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64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1016</TotalTime>
  <Words>848</Words>
  <Application>Microsoft Office PowerPoint</Application>
  <PresentationFormat>Экран (4:3)</PresentationFormat>
  <Paragraphs>255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Остин</vt:lpstr>
      <vt:lpstr>Построение векторной диаграммы в AutoCad</vt:lpstr>
      <vt:lpstr>Этапы построения:</vt:lpstr>
      <vt:lpstr>Этапы построения:</vt:lpstr>
      <vt:lpstr>Этапы построения:</vt:lpstr>
      <vt:lpstr>Этапы построения:</vt:lpstr>
      <vt:lpstr>Слайд 6</vt:lpstr>
      <vt:lpstr>Этапы построения:</vt:lpstr>
      <vt:lpstr>Слайд 8</vt:lpstr>
      <vt:lpstr>Этапы построения:</vt:lpstr>
      <vt:lpstr>Этапы построения:</vt:lpstr>
      <vt:lpstr>Этапы построения:</vt:lpstr>
      <vt:lpstr>Этапы построения:</vt:lpstr>
      <vt:lpstr>Этапы построения:</vt:lpstr>
      <vt:lpstr>Слайд 14</vt:lpstr>
      <vt:lpstr>Этапы построения:</vt:lpstr>
      <vt:lpstr>Слайд 16</vt:lpstr>
      <vt:lpstr>Этапы построения:</vt:lpstr>
      <vt:lpstr>Слайд 18</vt:lpstr>
      <vt:lpstr>Этапы построения:</vt:lpstr>
      <vt:lpstr>Слайд 20</vt:lpstr>
      <vt:lpstr>Этапы построения:</vt:lpstr>
      <vt:lpstr>Этапы построения:</vt:lpstr>
      <vt:lpstr>Слайд 23</vt:lpstr>
      <vt:lpstr>Этапы построения:</vt:lpstr>
      <vt:lpstr>Слайд 25</vt:lpstr>
      <vt:lpstr>Этапы построения:</vt:lpstr>
      <vt:lpstr>Слайд 27</vt:lpstr>
      <vt:lpstr>Этапы построения:</vt:lpstr>
      <vt:lpstr>Слайд 29</vt:lpstr>
      <vt:lpstr>Этапы построения:</vt:lpstr>
      <vt:lpstr>Этапы построения:</vt:lpstr>
      <vt:lpstr>Этапы построения:</vt:lpstr>
      <vt:lpstr>Слайд 33</vt:lpstr>
      <vt:lpstr>Слайд 34</vt:lpstr>
      <vt:lpstr>Этапы построения:</vt:lpstr>
      <vt:lpstr>Слайд 36</vt:lpstr>
      <vt:lpstr>Слайд 37</vt:lpstr>
      <vt:lpstr>Этапы построения:</vt:lpstr>
      <vt:lpstr>Этапы построения:</vt:lpstr>
      <vt:lpstr>Этапы построения:</vt:lpstr>
      <vt:lpstr>Слайд 41</vt:lpstr>
      <vt:lpstr>Этапы построения:</vt:lpstr>
      <vt:lpstr>Этапы построения:</vt:lpstr>
      <vt:lpstr>Этапы построения:</vt:lpstr>
      <vt:lpstr>????</vt:lpstr>
      <vt:lpstr>Этапы построения:</vt:lpstr>
      <vt:lpstr>Этапы построения:</vt:lpstr>
      <vt:lpstr>Этапы построения:</vt:lpstr>
      <vt:lpstr>Слайд 49</vt:lpstr>
      <vt:lpstr>Этапы построения:</vt:lpstr>
      <vt:lpstr>Слайд 51</vt:lpstr>
      <vt:lpstr>Слайд 52</vt:lpstr>
      <vt:lpstr>Этапы построения:</vt:lpstr>
      <vt:lpstr>Слайд 54</vt:lpstr>
      <vt:lpstr>Слайд 55</vt:lpstr>
      <vt:lpstr>Этапы построения:</vt:lpstr>
      <vt:lpstr>Этапы построения:</vt:lpstr>
      <vt:lpstr>Этапы построения:</vt:lpstr>
      <vt:lpstr>Слайд 59</vt:lpstr>
      <vt:lpstr>Этапы построения:</vt:lpstr>
      <vt:lpstr>Слайд 61</vt:lpstr>
      <vt:lpstr>Этапы построения:</vt:lpstr>
      <vt:lpstr>Этапы построения:</vt:lpstr>
      <vt:lpstr>Слайд 64</vt:lpstr>
      <vt:lpstr>Этапы построения:</vt:lpstr>
      <vt:lpstr>Слайд 66</vt:lpstr>
      <vt:lpstr>Слайд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векторной диаграммы в AutoCad</dc:title>
  <dc:creator>Admin</dc:creator>
  <cp:lastModifiedBy>Катерина</cp:lastModifiedBy>
  <cp:revision>69</cp:revision>
  <dcterms:created xsi:type="dcterms:W3CDTF">2012-05-30T01:26:57Z</dcterms:created>
  <dcterms:modified xsi:type="dcterms:W3CDTF">2012-06-06T12:28:32Z</dcterms:modified>
</cp:coreProperties>
</file>