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4" r:id="rId3"/>
    <p:sldId id="267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200" baseline="0">
                <a:solidFill>
                  <a:srgbClr val="C00000"/>
                </a:solidFill>
                <a:latin typeface="Comic Sans MS" pitchFamily="66" charset="0"/>
              </a:defRPr>
            </a:pPr>
            <a:r>
              <a:rPr lang="en-US" sz="2200" baseline="0" dirty="0" smtClean="0">
                <a:solidFill>
                  <a:srgbClr val="C00000"/>
                </a:solidFill>
                <a:latin typeface="Comic Sans MS" pitchFamily="66" charset="0"/>
              </a:rPr>
              <a:t>Hobbies of British people</a:t>
            </a:r>
            <a:endParaRPr lang="en-US" sz="2200" baseline="0" dirty="0">
              <a:solidFill>
                <a:srgbClr val="C00000"/>
              </a:solidFill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5"/>
          <c:y val="1.0581936517713001E-2"/>
        </c:manualLayout>
      </c:layout>
    </c:title>
    <c:plotArea>
      <c:layout>
        <c:manualLayout>
          <c:layoutTarget val="inner"/>
          <c:xMode val="edge"/>
          <c:yMode val="edge"/>
          <c:x val="5.8790208658673154E-2"/>
          <c:y val="3.8073474301392234E-2"/>
          <c:w val="0.5846967348118286"/>
          <c:h val="0.821356580931314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Hobbies</c:v>
                </c:pt>
              </c:strCache>
            </c:strRef>
          </c:tx>
          <c:explosion val="18"/>
          <c:dLbls>
            <c:txPr>
              <a:bodyPr/>
              <a:lstStyle/>
              <a:p>
                <a:pPr>
                  <a:defRPr sz="22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Лист1!$A$2:$A$16</c:f>
              <c:strCache>
                <c:ptCount val="14"/>
                <c:pt idx="0">
                  <c:v>Football</c:v>
                </c:pt>
                <c:pt idx="1">
                  <c:v>sport</c:v>
                </c:pt>
                <c:pt idx="2">
                  <c:v>music</c:v>
                </c:pt>
                <c:pt idx="3">
                  <c:v>pets</c:v>
                </c:pt>
                <c:pt idx="4">
                  <c:v>collecting</c:v>
                </c:pt>
                <c:pt idx="5">
                  <c:v>TV and video</c:v>
                </c:pt>
                <c:pt idx="6">
                  <c:v>travelling</c:v>
                </c:pt>
                <c:pt idx="7">
                  <c:v>clubs</c:v>
                </c:pt>
                <c:pt idx="8">
                  <c:v>gardening</c:v>
                </c:pt>
                <c:pt idx="9">
                  <c:v>reading</c:v>
                </c:pt>
                <c:pt idx="10">
                  <c:v>others</c:v>
                </c:pt>
                <c:pt idx="11">
                  <c:v>horseracing</c:v>
                </c:pt>
                <c:pt idx="12">
                  <c:v>computer</c:v>
                </c:pt>
                <c:pt idx="13">
                  <c:v>fishing</c:v>
                </c:pt>
              </c:strCache>
            </c:strRef>
          </c:cat>
          <c:val>
            <c:numRef>
              <c:f>Лист1!$B$2:$B$16</c:f>
              <c:numCache>
                <c:formatCode>0%</c:formatCode>
                <c:ptCount val="15"/>
                <c:pt idx="0">
                  <c:v>0.25</c:v>
                </c:pt>
                <c:pt idx="1">
                  <c:v>0.12000000000000002</c:v>
                </c:pt>
                <c:pt idx="2">
                  <c:v>0.12000000000000002</c:v>
                </c:pt>
                <c:pt idx="3">
                  <c:v>9.0000000000000066E-2</c:v>
                </c:pt>
                <c:pt idx="4">
                  <c:v>6.0000000000000171E-2</c:v>
                </c:pt>
                <c:pt idx="5">
                  <c:v>5.0000000000000114E-2</c:v>
                </c:pt>
                <c:pt idx="6">
                  <c:v>5.0000000000000114E-2</c:v>
                </c:pt>
                <c:pt idx="7">
                  <c:v>4.0000000000000112E-2</c:v>
                </c:pt>
                <c:pt idx="8">
                  <c:v>3.0000000000000089E-2</c:v>
                </c:pt>
                <c:pt idx="9">
                  <c:v>3.0000000000000089E-2</c:v>
                </c:pt>
                <c:pt idx="10">
                  <c:v>3.0000000000000089E-2</c:v>
                </c:pt>
                <c:pt idx="11">
                  <c:v>2.0000000000000052E-2</c:v>
                </c:pt>
                <c:pt idx="12">
                  <c:v>2.0000000000000052E-2</c:v>
                </c:pt>
                <c:pt idx="13">
                  <c:v>1.000000000000004E-2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0.05932</cdr:x>
      <cdr:y>0.84524</cdr:y>
    </cdr:from>
    <cdr:to>
      <cdr:x>0.1678</cdr:x>
      <cdr:y>0.99762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066" y="507209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0.08475</cdr:x>
      <cdr:y>0.84762</cdr:y>
    </cdr:from>
    <cdr:to>
      <cdr:x>0.19322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4380" y="5429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tx1"/>
              </a:solidFill>
              <a:latin typeface="Comic Sans MS" pitchFamily="66" charset="0"/>
            </a:rPr>
            <a:t>The most popular hobby is …….</a:t>
          </a:r>
        </a:p>
        <a:p xmlns:a="http://schemas.openxmlformats.org/drawingml/2006/main">
          <a:r>
            <a:rPr lang="en-US" sz="2800" dirty="0" smtClean="0">
              <a:solidFill>
                <a:schemeClr val="tx1"/>
              </a:solidFill>
              <a:latin typeface="Comic Sans MS" pitchFamily="66" charset="0"/>
            </a:rPr>
            <a:t>The less popular hobby is ……</a:t>
          </a:r>
        </a:p>
        <a:p xmlns:a="http://schemas.openxmlformats.org/drawingml/2006/main">
          <a:r>
            <a:rPr lang="en-US" sz="2800" dirty="0" smtClean="0">
              <a:solidFill>
                <a:schemeClr val="tx1"/>
              </a:solidFill>
              <a:latin typeface="Comic Sans MS" pitchFamily="66" charset="0"/>
            </a:rPr>
            <a:t>….% of the </a:t>
          </a:r>
          <a:r>
            <a:rPr lang="en-US" sz="2800" dirty="0">
              <a:solidFill>
                <a:schemeClr val="tx1"/>
              </a:solidFill>
              <a:latin typeface="Comic Sans MS" pitchFamily="66" charset="0"/>
            </a:rPr>
            <a:t>B</a:t>
          </a:r>
          <a:r>
            <a:rPr lang="en-US" sz="2800" dirty="0" smtClean="0">
              <a:solidFill>
                <a:schemeClr val="tx1"/>
              </a:solidFill>
              <a:latin typeface="Comic Sans MS" pitchFamily="66" charset="0"/>
            </a:rPr>
            <a:t>ritish like to ……</a:t>
          </a:r>
          <a:endParaRPr lang="ru-RU" sz="2800" dirty="0">
            <a:solidFill>
              <a:schemeClr val="tx1"/>
            </a:solidFill>
            <a:latin typeface="Comic Sans MS" pitchFamily="66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D388A-16AF-4334-BD49-7CABAE4ACA86}" type="datetimeFigureOut">
              <a:rPr lang="ru-RU" smtClean="0"/>
              <a:pPr/>
              <a:t>04.08.2005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52045-28E2-4036-8753-73A9C8D9B6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000372"/>
            <a:ext cx="248761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00100" y="928670"/>
            <a:ext cx="2196719" cy="2357454"/>
          </a:xfrm>
          <a:noFill/>
        </p:spPr>
      </p:pic>
      <p:pic>
        <p:nvPicPr>
          <p:cNvPr id="6" name="Picture 8" descr="Playing computer games 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14752"/>
            <a:ext cx="2376488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Listening to musi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3500438"/>
            <a:ext cx="290810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85852" y="214290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Hobbies and activities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7" descr="Ches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572000" y="1071546"/>
            <a:ext cx="2481299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86190"/>
            <a:ext cx="372147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429000"/>
            <a:ext cx="2143108" cy="2837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357298"/>
            <a:ext cx="232173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357166"/>
            <a:ext cx="2480139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Hobbies and activities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pic>
        <p:nvPicPr>
          <p:cNvPr id="9" name="Picture 6" descr="Drawi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2285992"/>
            <a:ext cx="1928826" cy="24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b="1" dirty="0" smtClean="0"/>
              <a:t>Fill in the table    </a:t>
            </a:r>
            <a:br>
              <a:rPr lang="en-US" sz="1600" b="1" dirty="0" smtClean="0"/>
            </a:br>
            <a:r>
              <a:rPr lang="en-US" sz="2200" b="1" dirty="0" smtClean="0"/>
              <a:t>  </a:t>
            </a:r>
            <a:r>
              <a:rPr lang="en-US" sz="2200" dirty="0" smtClean="0"/>
              <a:t>horse riding    travelling    gardening    doing sports    </a:t>
            </a:r>
            <a:br>
              <a:rPr lang="en-US" sz="2200" dirty="0" smtClean="0"/>
            </a:br>
            <a:r>
              <a:rPr lang="en-US" sz="2200" dirty="0" smtClean="0"/>
              <a:t> playing computer games</a:t>
            </a:r>
            <a:br>
              <a:rPr lang="en-US" sz="2200" dirty="0" smtClean="0"/>
            </a:br>
            <a:r>
              <a:rPr lang="en-US" sz="2200" dirty="0" smtClean="0"/>
              <a:t>watching TV    cooking   hiking    drawing   reading   collecting things      fishing   knitting    hunting 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ru-RU" sz="1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Outdoor    activities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Indoor activities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357166"/>
          <a:ext cx="8429652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26</TotalTime>
  <Words>39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pril</vt:lpstr>
      <vt:lpstr>Слайд 1</vt:lpstr>
      <vt:lpstr>Hobbies and activities </vt:lpstr>
      <vt:lpstr>Fill in the table       horse riding    travelling    gardening    doing sports      playing computer games watching TV    cooking   hiking    drawing   reading   collecting things      fishing   knitting    hunting   </vt:lpstr>
      <vt:lpstr>Слайд 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Loner-XP</dc:creator>
  <cp:lastModifiedBy>Loner-XP</cp:lastModifiedBy>
  <cp:revision>7</cp:revision>
  <dcterms:created xsi:type="dcterms:W3CDTF">2005-08-03T15:48:46Z</dcterms:created>
  <dcterms:modified xsi:type="dcterms:W3CDTF">2005-08-03T16:46:06Z</dcterms:modified>
</cp:coreProperties>
</file>