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sldIdLst>
    <p:sldId id="272" r:id="rId10"/>
    <p:sldId id="271" r:id="rId11"/>
    <p:sldId id="273" r:id="rId12"/>
    <p:sldId id="274" r:id="rId13"/>
    <p:sldId id="258" r:id="rId14"/>
    <p:sldId id="275" r:id="rId15"/>
    <p:sldId id="276" r:id="rId16"/>
    <p:sldId id="277" r:id="rId17"/>
    <p:sldId id="279" r:id="rId18"/>
    <p:sldId id="280" r:id="rId19"/>
    <p:sldId id="278" r:id="rId20"/>
    <p:sldId id="281" r:id="rId21"/>
    <p:sldId id="264" r:id="rId22"/>
    <p:sldId id="269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4AC0F-60F5-4328-B816-D1C22EE05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12A08-E58D-425F-8A04-ADE1CD49C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78F1E-C085-4F0D-8602-0E3F08FD7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A49AC-8AEE-430F-B6AC-FF2F11410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04F73-ADDB-4F14-9D00-11E1F04FD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6527C-6BFC-4EB6-9740-F43B66784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1170-7D38-4D7D-9C08-199557328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F21E6-011D-4049-A6BE-7D48EF0F5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067E-8ACF-4A18-8E7B-D76AB9978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E23E0-88F8-4435-BB4C-260EA42F1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25D7-311C-4867-919A-778C7127E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941FF-0722-4281-98D9-F488C1FF8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D1512-2EC9-4C8B-A86E-4CAA7856B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0220C-075A-4058-B194-B085870A3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77772-7E55-4D67-91BC-427D8428C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67D3-1BAA-41EA-BC15-6B6D40F4C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221D3-EADC-481A-B8F1-4DBC492DD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EA1C-4E26-44D7-8B83-5A5AB102F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A51A9-3376-430A-A031-A25A6B376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3A85-B332-40B5-B4D5-B50630D0D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A2705-1398-4645-8B28-98B3EA814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9F2BE-B85B-4B68-AA9B-62F979B47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FFDC-E278-4001-8960-833FC3DEE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4385B-4DA3-4553-BB1E-2098EC79E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AC43-9AE6-4AD7-8782-595DD91A4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187C0-7B4C-4BD1-8FD4-1E7E79F2B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0D596-FFF3-4312-A3A7-1A0E9EB1D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87AE-E3F5-4013-B107-9D204BB32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2FFF-B597-497F-8BAF-D8A314B6A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AB38C-228F-4EFA-9AB7-F870F505D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9E746-7220-4344-AAA6-8B149845B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94F07-6191-4A3D-A5CE-2FD475428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A2AD-5E0F-41C3-80C4-A3DDF74E2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4564A-5D15-468B-8473-57FD98790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7B1FB-3283-4F2A-9691-3AE39FEB9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FC239-96C3-4F0D-8AC6-7A4C5A522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EA13-3148-4820-963D-1642DAACF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8CF0-FE20-4B3B-A7F8-EE442E856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399B-A582-4E64-89FA-BACA0B965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00E-BD6D-4288-A967-A96508016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D355E-321D-4640-87DC-F38A2187D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11090-0F54-4253-AF4A-2129932B0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84F47-C240-43CB-8CEE-5F8100A9F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DD497-6510-450D-B35F-61BC095AB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29B5-DE8D-4978-BBC2-B0BA4A5AE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9D42-231B-44EF-AE6A-ABB1738AD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D2F6F-2AFA-4A0F-98F4-77F1F1F6A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9B92-1F55-4096-990E-016864CEC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63284-137C-4C2C-9009-54DBE549B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305D8-0763-4D0C-9698-46E2C1A05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C0171-DC52-408B-975A-8CB01D4BF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24B4C-2455-442D-A29B-7B4317491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5253A-8749-40A0-AF0E-57A30D04C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5C29A-41EB-4BD2-8AA3-8B624A1DD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CEE4-ED8D-4968-B069-F3414CEA4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E5947-E79E-400C-8279-F2153BDE5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8941-8538-400A-8DF1-1EBA3EF53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40267-7B9C-4F46-8526-9F89C3FF4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1EE9-A1F4-4A62-8DEC-DC7215EA2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FBC30-70FD-4E9B-84E9-D9613A9C0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2F0FC-373C-4B1D-A37B-C06FA2C77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97B2-30F5-4F05-B469-ACE6E65D0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6357B-AD31-47E9-8233-FD979A113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DC04-37A6-4FAF-8777-BDADE906B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F49FC-1626-4072-A09E-04F0B237E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A0CA-8401-459A-BF70-9DD7DA146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9B07D-D66A-4DAC-8ECF-2FEC22318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748E-BD36-44B2-94E9-2F2C6D70B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A4C91-ED6C-4BFD-ADFB-D11FB8EB7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D2341-13F9-4FEB-8BCF-C5909853D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90DD0-5985-4B39-87F2-1D044B7EB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B6C75-25A5-4614-87AF-64CDF4DA5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F339C-B3F1-4277-BC27-44C8A48B1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963B6-B8F6-4DFF-9C56-9EC3B8C8F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96691-6E04-4E1A-9C20-FFD2A8B27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B9DF-304D-49E1-BE9C-7CCD7828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543D3-335A-4B45-BDFB-3F1B9105E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4842-AA96-4D5E-AA5D-EE15D551E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13F46-566B-4962-8243-F9183B33E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F438F-A589-4839-A424-AD26D7707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A90A3-88D3-4D3D-A405-AED0976C9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FB467-B8C6-43D1-9DEC-506A12A8F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D6F15-127E-43BD-BC31-19D92542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5ACFE-A8A2-4199-BA30-7F91828B0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9BADA-7A35-4A2B-AE82-4D996D5E3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F85E-F27A-4785-8F1F-A8466D89E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D51D-1308-4D6C-BD42-1E840E83A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86086-F1AA-4227-B287-FB814AE59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9723D-0B59-4E00-AD84-99D3219842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77CBDD-9769-4070-8511-A33FA91C44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8CFDE8-4539-4C6A-985A-D35F158D23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B80621-9113-4E2B-8B5F-9EACDF93A8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E5A501-44B0-4E74-B2CD-F174917B39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ED5A00-46A9-469B-BDD2-07013ADAE3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F6662E-C159-4FFA-8A50-20CBBDCE61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603C18-9252-4447-8998-5DEA39D575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Выразительные возможности в предметном мире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2057400" y="3962400"/>
            <a:ext cx="6400800" cy="855619"/>
          </a:xfrm>
          <a:prstGeom prst="rect">
            <a:avLst/>
          </a:prstGeom>
          <a:solidFill>
            <a:schemeClr val="accent1">
              <a:alpha val="70000"/>
            </a:schemeClr>
          </a:solidFill>
          <a:effectLst>
            <a:innerShdw blurRad="520700" dist="1625600" dir="12660000">
              <a:schemeClr val="bg2">
                <a:lumMod val="50000"/>
                <a:alpha val="96000"/>
              </a:schemeClr>
            </a:innerShdw>
          </a:effec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ru-RU" sz="1600" dirty="0">
                <a:solidFill>
                  <a:srgbClr val="CCCC00"/>
                </a:solidFill>
              </a:rPr>
              <a:t>Учитель изо и </a:t>
            </a:r>
            <a:r>
              <a:rPr lang="ru-RU" sz="1600" dirty="0" smtClean="0">
                <a:solidFill>
                  <a:srgbClr val="CCCC00"/>
                </a:solidFill>
              </a:rPr>
              <a:t>черчения МБОУ </a:t>
            </a:r>
            <a:r>
              <a:rPr lang="ru-RU" sz="1600" dirty="0">
                <a:solidFill>
                  <a:srgbClr val="CCCC00"/>
                </a:solidFill>
              </a:rPr>
              <a:t>«СОШ № 26» г. Зима: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/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Татьяна Валерьевна Мошенец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4" descr="Безимени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3810000"/>
            <a:ext cx="685800" cy="5916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Советы учителя: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Изображение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натюрморта также имеет свою определенную закономерность и последовательность. Нельзя, например, лишь начав рисунок, заниматься штудированием незначительных мелочей, если не определена еще основная, большая форма, не решена тональная и цветовая идея постановки. Это может привести к дробности рисунка, к ошибкам в пропорциональных и тонально-цветовых отношениях между предметами. Поэтому в художественной практике существует метод последовательной работы над постановками, основанный на принципе: от общего к частному и от частного вновь к обогащенному деталями общему.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градации светотени</a:t>
            </a:r>
            <a:endParaRPr lang="ru-RU" dirty="0"/>
          </a:p>
        </p:txBody>
      </p:sp>
      <p:pic>
        <p:nvPicPr>
          <p:cNvPr id="4" name="Picture 2" descr="Рисунок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2940" y="2231014"/>
            <a:ext cx="4620260" cy="38951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2057400"/>
            <a:ext cx="93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тень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590800"/>
            <a:ext cx="170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полутень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581400"/>
            <a:ext cx="314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собственная тень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4419600"/>
            <a:ext cx="1623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рефлекс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133600"/>
            <a:ext cx="9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свет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352800"/>
            <a:ext cx="94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блик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5562600"/>
            <a:ext cx="2795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падающая тень</a:t>
            </a:r>
            <a:endParaRPr lang="ru-RU" sz="2800" dirty="0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4724400" y="5600700"/>
            <a:ext cx="838200" cy="266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3962399" y="4876800"/>
            <a:ext cx="274320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3809999" y="4038600"/>
            <a:ext cx="213360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3428999" y="3048000"/>
            <a:ext cx="3124200" cy="1257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4267200" y="2590800"/>
            <a:ext cx="1752600" cy="1028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828800" y="3733800"/>
            <a:ext cx="990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1752600" y="2438400"/>
            <a:ext cx="2209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??? </a:t>
            </a:r>
            <a:r>
              <a:rPr lang="ru-RU" b="1" dirty="0" smtClean="0"/>
              <a:t>- п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роверь себя</a:t>
            </a:r>
            <a:endParaRPr lang="ru-RU" dirty="0"/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685800" y="21336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Чего достигает художник с помощью светотени?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12192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помощью, каких художественных средств можно передать объем предметов в рисунке?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5800" y="25908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градации светотени вы знаете?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32766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бывают тени?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62000" y="37338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чего зависит форма падающей тени?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5800" y="41148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блик?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5800" y="5181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рефлекс?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1524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помощью перспективы, светотени, штриха, пятна, а в живописи - мазка.)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7400" y="2209800"/>
            <a:ext cx="115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(Объема.)</a:t>
            </a:r>
            <a:endParaRPr lang="ru-RU" sz="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8200" y="2514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Свет, тень, полутень, рефлекс, падающая тень, блик.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0400" y="3200400"/>
            <a:ext cx="287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(Собственные, падающие.)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29200" y="3657600"/>
            <a:ext cx="250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формы предмета.)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90800" y="41148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(Самые светлые места на поверхности предмета, те места, где лучи света падают на него вертикально и отражаются от поверхности.)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95600" y="52578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(Отражение, отсвет от другого предмета.)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исунок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1828800"/>
            <a:ext cx="4267200" cy="4300380"/>
          </a:xfrm>
          <a:prstGeom prst="rect">
            <a:avLst/>
          </a:prstGeom>
          <a:noFill/>
        </p:spPr>
      </p:pic>
      <p:pic>
        <p:nvPicPr>
          <p:cNvPr id="38915" name="Picture 3" descr="Рисунок35копирова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1828800"/>
            <a:ext cx="4227974" cy="4260850"/>
          </a:xfrm>
          <a:prstGeom prst="rect">
            <a:avLst/>
          </a:prstGeom>
          <a:noFill/>
        </p:spPr>
      </p:pic>
      <p:pic>
        <p:nvPicPr>
          <p:cNvPr id="38916" name="Picture 4" descr="Рисунок34копирова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1828800"/>
            <a:ext cx="4114800" cy="4171120"/>
          </a:xfrm>
          <a:prstGeom prst="rect">
            <a:avLst/>
          </a:prstGeom>
          <a:noFill/>
        </p:spPr>
      </p:pic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295400" y="9906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исунок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676400"/>
            <a:ext cx="6004789" cy="4468813"/>
          </a:xfrm>
          <a:prstGeom prst="rect">
            <a:avLst/>
          </a:prstGeom>
          <a:noFill/>
        </p:spPr>
      </p:pic>
      <p:pic>
        <p:nvPicPr>
          <p:cNvPr id="44035" name="Picture 3" descr="Рисунок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676400"/>
            <a:ext cx="6016792" cy="4503737"/>
          </a:xfrm>
          <a:prstGeom prst="rect">
            <a:avLst/>
          </a:prstGeom>
          <a:noFill/>
        </p:spPr>
      </p:pic>
      <p:pic>
        <p:nvPicPr>
          <p:cNvPr id="44036" name="Picture 4" descr="Рисунок37копирова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1676400"/>
            <a:ext cx="5943600" cy="447660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5400" y="8382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33800" y="2438400"/>
            <a:ext cx="4800600" cy="1500187"/>
          </a:xfrm>
        </p:spPr>
        <p:txBody>
          <a:bodyPr/>
          <a:lstStyle/>
          <a:p>
            <a:pPr algn="r"/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Желаю успеха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u-RU"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ompoti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09800"/>
            <a:ext cx="2667000" cy="240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914400"/>
            <a:ext cx="579120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Повторение опорных знаний</a:t>
            </a: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endParaRPr lang="ru-RU" sz="36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Picture 7" descr="50x70-09817004-506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5800" y="1066800"/>
            <a:ext cx="20664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990600" y="44196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он возник?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219200"/>
            <a:ext cx="1752600" cy="1219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90600" y="2743200"/>
            <a:ext cx="716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каким жанром изобразительного искусства вы познакомились на прошлом уроке?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66800" y="50292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означает слова от фр. «мертвая природа»?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3000" y="3886200"/>
            <a:ext cx="2978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НАТЮРМОРТ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62600" y="4419600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век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29200" y="5638800"/>
            <a:ext cx="2978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НАТЮРМОРТ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Натюрморт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76401"/>
            <a:ext cx="7772400" cy="1219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франц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morte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итал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буквально – мертвая природа</a:t>
            </a:r>
            <a:endParaRPr lang="ru-RU" dirty="0"/>
          </a:p>
        </p:txBody>
      </p:sp>
      <p:pic>
        <p:nvPicPr>
          <p:cNvPr id="4" name="Picture 5" descr="Рисунок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895600"/>
            <a:ext cx="6324600" cy="3060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35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котором культивировалось внимание к конкретно-чувственному воссозданию предметного мира (первый, точно передающий облик предметов "Натюрморт" выполнен в 1504 итальянским живописцем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Якопо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де 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Барбари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sz="2800" dirty="0"/>
          </a:p>
        </p:txBody>
      </p:sp>
      <p:pic>
        <p:nvPicPr>
          <p:cNvPr id="4" name="Picture 4" descr="Рисунок1111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685801"/>
            <a:ext cx="2209800" cy="17655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2800" y="8382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Тенденции к возникновению жанра </a:t>
            </a:r>
            <a:r>
              <a:rPr lang="ru-RU" sz="2400" b="1" dirty="0" smtClean="0"/>
              <a:t>натюрморт </a:t>
            </a:r>
            <a:r>
              <a:rPr lang="ru-RU" sz="2400" dirty="0" smtClean="0"/>
              <a:t>возникли в искусстве итальянского и нидерландского </a:t>
            </a:r>
            <a:r>
              <a:rPr lang="ru-RU" sz="2400" b="1" dirty="0" smtClean="0"/>
              <a:t>Возрождения</a:t>
            </a:r>
            <a:r>
              <a:rPr lang="ru-RU" sz="2400" dirty="0" smtClean="0"/>
              <a:t>, </a:t>
            </a:r>
            <a:endParaRPr lang="ru-RU" sz="2400" dirty="0"/>
          </a:p>
        </p:txBody>
      </p:sp>
      <p:pic>
        <p:nvPicPr>
          <p:cNvPr id="6" name="Picture 5" descr="Рисунок211копирова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4038600"/>
            <a:ext cx="1371600" cy="200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Рисунок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4219" y="567033"/>
            <a:ext cx="8086381" cy="57575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Легенда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 двух художниках:</a:t>
            </a:r>
            <a:r>
              <a:rPr lang="ru-RU" sz="4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“Белый обман</a:t>
            </a:r>
            <a:r>
              <a:rPr lang="ru-RU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endParaRPr lang="ru-RU" sz="4000" dirty="0"/>
          </a:p>
        </p:txBody>
      </p:sp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838200" y="1676400"/>
            <a:ext cx="754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Около двух с половиной тысяч лет назад, как гласит легенда, два греческих художника из города Афины поспорили между собой – кто из них лучше рисует. Одного звали Зевксис, другого Паррасий.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год они закончили свои картины.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картине Зевксиса был изображен крупный, с матовым налетом, ярко блестящий на солнце виноград. Словно на ветру дрожали его зеленые листья. Птицы в саду, увидев гроздь винограда, подлетели к картине и начали клевать виноград.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этого Паррасий показал свою картину. На ней был изображен белый занавес, за которым, казалось, было скрыто изображение. Зевксис быстро подошел к картине и попытался отодвинуть этот занавес, решив, что он настоящий.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Победителем состязания признали Паррасия, сумевшего обмануть острый глаз художника.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Стихотворение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990600" y="1600200"/>
            <a:ext cx="6705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видишь на картине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Чашку кофе на столе,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морс в большом графине,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розу в хрустале,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бронзовую вазу,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грушу,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торт,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все предметы сразу,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Знай, что это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натюрморт!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  М.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Яснов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на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2057400"/>
            <a:ext cx="2611219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РАБОТА В ТЕТРАДИ: </a:t>
            </a:r>
            <a:endParaRPr lang="ru-RU" dirty="0"/>
          </a:p>
        </p:txBody>
      </p:sp>
      <p:pic>
        <p:nvPicPr>
          <p:cNvPr id="4" name="Picture 7" descr="palitr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705600" y="4114800"/>
            <a:ext cx="1733550" cy="1962150"/>
          </a:xfrm>
          <a:noFill/>
          <a:ln/>
        </p:spPr>
      </p:pic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914400" y="1600200"/>
            <a:ext cx="5638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определяем плоскость, на которой стоят предметы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ограничьте свое видимое пространство, с помощью рамки-видоискателя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передача объема, с помощью градации светотени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зарисовать схему: «Выразительные возможности в натюрморте»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 терминов (свет, блик, полутень, собственная тень, рефлекс, падающая тень)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Советы учителя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0292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Для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 чтобы грамотно составить натюрморт, сначала определи его тематику, в соответствии с которой бери ряд предметов. Но это еще не все, необходимо в какой-то последовательности расставить их, а это сложный и ответственный этап. Здесь полезно сделать несколько небольших, примерно в размер спичечного коробка, эскизов, попробовать изобразить в разных вариантах отобранные предметы без детализации, найти, прежде всего, наиболее удачное решение композиции. Разрабатывая эскиз, нужно учитывать также и точку зрения, ее отдаленность, высоту, то есть место, с которого рисуется натюрморт. Таких точек может быть много, но не все из них удачны. Предметы иногда закрывают друг друга, что лишает возможности выразить в полной мере задуманное, или, наоборот, в плоскости листа может появиться много неоправданно свободного поля. Выбор места при работе над натюрмортом иногда зависит от условий освещения (по свету, против света). Уже в эскизах надо определить формат будущего рисунка. Либо это квадрат, либо лист прямоугольной формы, расположенный по вертикали или горизонтали. Сделав несколько эскизов-вариантов, определи, какой из них наиболее полно отражает выбранную тему и достоин дальнейшей разработки.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 rectangle">
  <a:themeElements>
    <a:clrScheme name="plain rectangle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047</Template>
  <TotalTime>117</TotalTime>
  <Words>791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plain rectangle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Выразительные возможности в предметном мире</vt:lpstr>
      <vt:lpstr>Повторение опорных знаний:</vt:lpstr>
      <vt:lpstr>Натюрморт</vt:lpstr>
      <vt:lpstr>Слайд 4</vt:lpstr>
      <vt:lpstr>Слайд 5</vt:lpstr>
      <vt:lpstr>Легенда о двух художниках: “Белый обман»</vt:lpstr>
      <vt:lpstr>Стихотворение:</vt:lpstr>
      <vt:lpstr>РАБОТА В ТЕТРАДИ: </vt:lpstr>
      <vt:lpstr>Советы учителя:</vt:lpstr>
      <vt:lpstr>Советы учителя:</vt:lpstr>
      <vt:lpstr>градации светотени</vt:lpstr>
      <vt:lpstr>??? - проверь себя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Roman</cp:lastModifiedBy>
  <cp:revision>16</cp:revision>
  <dcterms:created xsi:type="dcterms:W3CDTF">2013-01-29T23:25:31Z</dcterms:created>
  <dcterms:modified xsi:type="dcterms:W3CDTF">2013-07-29T19:17:16Z</dcterms:modified>
</cp:coreProperties>
</file>