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notesMasterIdLst>
    <p:notesMasterId r:id="rId38"/>
  </p:notesMasterIdLst>
  <p:sldIdLst>
    <p:sldId id="303" r:id="rId2"/>
    <p:sldId id="256" r:id="rId3"/>
    <p:sldId id="294" r:id="rId4"/>
    <p:sldId id="259" r:id="rId5"/>
    <p:sldId id="305" r:id="rId6"/>
    <p:sldId id="260" r:id="rId7"/>
    <p:sldId id="261" r:id="rId8"/>
    <p:sldId id="272" r:id="rId9"/>
    <p:sldId id="273" r:id="rId10"/>
    <p:sldId id="274" r:id="rId11"/>
    <p:sldId id="288" r:id="rId12"/>
    <p:sldId id="275" r:id="rId13"/>
    <p:sldId id="276" r:id="rId14"/>
    <p:sldId id="296" r:id="rId15"/>
    <p:sldId id="307" r:id="rId16"/>
    <p:sldId id="308" r:id="rId17"/>
    <p:sldId id="287" r:id="rId18"/>
    <p:sldId id="302" r:id="rId19"/>
    <p:sldId id="265" r:id="rId20"/>
    <p:sldId id="266" r:id="rId21"/>
    <p:sldId id="278" r:id="rId22"/>
    <p:sldId id="311" r:id="rId23"/>
    <p:sldId id="289" r:id="rId24"/>
    <p:sldId id="279" r:id="rId25"/>
    <p:sldId id="280" r:id="rId26"/>
    <p:sldId id="282" r:id="rId27"/>
    <p:sldId id="283" r:id="rId28"/>
    <p:sldId id="292" r:id="rId29"/>
    <p:sldId id="293" r:id="rId30"/>
    <p:sldId id="309" r:id="rId31"/>
    <p:sldId id="267" r:id="rId32"/>
    <p:sldId id="284" r:id="rId33"/>
    <p:sldId id="297" r:id="rId34"/>
    <p:sldId id="301" r:id="rId35"/>
    <p:sldId id="310" r:id="rId36"/>
    <p:sldId id="271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615" autoAdjust="0"/>
    <p:restoredTop sz="86544" autoAdjust="0"/>
  </p:normalViewPr>
  <p:slideViewPr>
    <p:cSldViewPr>
      <p:cViewPr varScale="1">
        <p:scale>
          <a:sx n="69" d="100"/>
          <a:sy n="69" d="100"/>
        </p:scale>
        <p:origin x="-99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4AE5EEC-23D3-4FDF-B376-DC72FFAEC7F0}" type="datetimeFigureOut">
              <a:rPr lang="ru-RU"/>
              <a:pPr>
                <a:defRPr/>
              </a:pPr>
              <a:t>18.04.2013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4840298-D561-46CA-8EE4-DBF992DD9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4ABD25B-F247-443A-A273-B21083C34A36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EAFB9-6056-4A3B-AA81-0142181B5EFC}" type="datetimeFigureOut">
              <a:rPr lang="ru-RU"/>
              <a:pPr>
                <a:defRPr/>
              </a:pPr>
              <a:t>18.04.2013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7B73D-D670-4C0D-9743-EAEE930056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BC547-DDC7-4860-BB18-991A4D49D9EE}" type="datetimeFigureOut">
              <a:rPr lang="ru-RU"/>
              <a:pPr>
                <a:defRPr/>
              </a:pPr>
              <a:t>18.04.2013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38276-1EED-4CA9-9D74-9D3C24C9BA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0C32A-C4CE-41EC-BCBC-06B19EA978F0}" type="datetimeFigureOut">
              <a:rPr lang="ru-RU"/>
              <a:pPr>
                <a:defRPr/>
              </a:pPr>
              <a:t>18.04.2013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A8C74-5CAD-426D-9FD0-B23E6ED594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3282F-9056-4845-AD9D-8CF9BF689ED2}" type="datetimeFigureOut">
              <a:rPr lang="ru-RU"/>
              <a:pPr>
                <a:defRPr/>
              </a:pPr>
              <a:t>18.04.2013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A84DF-DC67-47A3-BAD0-CD11394996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C0CD8-B8A4-43D1-88C6-88245094643B}" type="datetimeFigureOut">
              <a:rPr lang="ru-RU"/>
              <a:pPr>
                <a:defRPr/>
              </a:pPr>
              <a:t>18.04.2013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9A419-6E37-4473-8CF4-3B99C58B47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44E8A-4EFC-4F7E-B6D9-93953A00F8E8}" type="datetimeFigureOut">
              <a:rPr lang="ru-RU"/>
              <a:pPr>
                <a:defRPr/>
              </a:pPr>
              <a:t>18.04.2013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711C8-D45D-4B5C-9BF9-94D5CC0209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10281-2275-4473-A2D2-D3D60518A1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106A3-B5FF-4C88-A8A2-D5462E64CE17}" type="datetimeFigureOut">
              <a:rPr lang="ru-RU"/>
              <a:pPr>
                <a:defRPr/>
              </a:pPr>
              <a:t>18.04.2013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CE8FB-B354-42DD-9B70-53C77307CDE1}" type="datetimeFigureOut">
              <a:rPr lang="ru-RU"/>
              <a:pPr>
                <a:defRPr/>
              </a:pPr>
              <a:t>18.04.2013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CB4C8-03AC-4647-90AF-0077748B4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5A3C1-CCF7-470B-92B8-F7280B6CC68D}" type="datetimeFigureOut">
              <a:rPr lang="ru-RU"/>
              <a:pPr>
                <a:defRPr/>
              </a:pPr>
              <a:t>18.04.2013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7A917-ECCA-46DC-89BB-09D6919968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04B0D-876C-4E33-9457-35DD146115AF}" type="datetimeFigureOut">
              <a:rPr lang="ru-RU"/>
              <a:pPr>
                <a:defRPr/>
              </a:pPr>
              <a:t>18.04.2013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D2AC2-28F0-44AA-BAB2-180A5CD50D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C50A0-216B-43DD-BE7E-0DD071BD942E}" type="datetimeFigureOut">
              <a:rPr lang="ru-RU"/>
              <a:pPr>
                <a:defRPr/>
              </a:pPr>
              <a:t>18.04.2013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C10B6-9AE1-44AF-B848-E6E9F5C02B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74B7480-62AD-4D00-BEA4-DDCA8716E793}" type="datetimeFigureOut">
              <a:rPr lang="ru-RU"/>
              <a:pPr>
                <a:defRPr/>
              </a:pPr>
              <a:t>18.04.2013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1E7B441-889B-44C3-966F-2B67142EBC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53" r:id="rId2"/>
    <p:sldLayoutId id="2147483962" r:id="rId3"/>
    <p:sldLayoutId id="2147483954" r:id="rId4"/>
    <p:sldLayoutId id="2147483963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transition>
    <p:wheel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1&amp;text=%D0%B2%D1%8B%D1%81%D0%BE%D1%86%D0%BA%D0%B8%D0%B9&amp;noreask=1&amp;img_url=http%3A%2F%2Fcs10778.userapi.com%2Fv10778812%2F33a%2Fti69Bsfw6Ls.jpg&amp;pos=52&amp;rpt=simage&amp;lr=46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F:\&#1082;&#1086;&#1085;&#1082;&#1091;&#1088;&#1089;&#1085;&#1072;&#1103;%20&#1088;&#1072;&#1073;&#1086;&#1090;&#1072;\Me4ta.avi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50" y="4357688"/>
            <a:ext cx="7175500" cy="2500312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Русских Наталья Алексеевна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социальный педагог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МКОУ СОШ с УИОП №4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г. </a:t>
            </a:r>
            <a:r>
              <a:rPr lang="ru-RU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Кирово-Чепецка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Кировской области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Классный час </a:t>
            </a:r>
            <a:br>
              <a:rPr lang="ru-RU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для 9 – 11 классов </a:t>
            </a:r>
            <a:r>
              <a:rPr lang="ru-RU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«Имею право знать»</a:t>
            </a:r>
            <a:endParaRPr lang="ru-RU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468313" y="333375"/>
            <a:ext cx="53895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Ежегодно в Россию поступает</a:t>
            </a:r>
          </a:p>
          <a:p>
            <a:pPr>
              <a:defRPr/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 300 т.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наркотиков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428625" y="1196975"/>
            <a:ext cx="5572125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89% 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Российских наркоманов заражены гепатитом В и С, а </a:t>
            </a:r>
            <a:r>
              <a:rPr lang="ru-RU" sz="2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20-30%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больны СПИД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268" name="Прямоугольник 3"/>
          <p:cNvSpPr>
            <a:spLocks noChangeArrowheads="1"/>
          </p:cNvSpPr>
          <p:nvPr/>
        </p:nvSpPr>
        <p:spPr bwMode="auto">
          <a:xfrm>
            <a:off x="395288" y="2286000"/>
            <a:ext cx="61055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Считается, что один наркоман в </a:t>
            </a:r>
          </a:p>
          <a:p>
            <a:pPr>
              <a:defRPr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среднем «сажает на иглу» </a:t>
            </a:r>
            <a:r>
              <a:rPr lang="ru-RU" sz="2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17 человек</a:t>
            </a:r>
            <a:endParaRPr lang="ru-RU" sz="2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270" name="Прямоугольник 5"/>
          <p:cNvSpPr>
            <a:spLocks noChangeArrowheads="1"/>
          </p:cNvSpPr>
          <p:nvPr/>
        </p:nvSpPr>
        <p:spPr bwMode="auto">
          <a:xfrm>
            <a:off x="3214688" y="3429000"/>
            <a:ext cx="5583237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Средняя продолжительность жизни наркомана с того момента, как он плотно сел на иглу, составляет </a:t>
            </a:r>
            <a:r>
              <a:rPr lang="ru-RU" sz="2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5-7 лет</a:t>
            </a:r>
            <a:endParaRPr lang="ru-RU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Ежегодно в России от наркомании гибнут </a:t>
            </a:r>
            <a:r>
              <a:rPr lang="ru-RU" sz="2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более 70 тыс. человек</a:t>
            </a:r>
            <a:endParaRPr lang="ru-RU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Ежедневно от передозировки умирает </a:t>
            </a:r>
            <a:r>
              <a:rPr lang="ru-RU" sz="2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около 100 человек</a:t>
            </a:r>
            <a:endParaRPr lang="ru-RU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http://www.stihi.ru/pics/2009/09/10/20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57875" y="285750"/>
            <a:ext cx="2928938" cy="3143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Рисунок 8" descr="http://smi2.ru/data/fckuploads/narkomanija67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8" y="3143250"/>
            <a:ext cx="2857500" cy="3357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143000"/>
            <a:ext cx="8501062" cy="5500688"/>
          </a:xfrm>
        </p:spPr>
        <p:txBody>
          <a:bodyPr>
            <a:normAutofit fontScale="92500" lnSpcReduction="10000"/>
          </a:bodyPr>
          <a:lstStyle/>
          <a:p>
            <a:pPr marL="609600" indent="-609600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0000"/>
              </a:buClr>
              <a:buSzPct val="120000"/>
              <a:buFont typeface="Wingdings 2" pitchFamily="18" charset="2"/>
              <a:buChar char="P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Любопытство</a:t>
            </a:r>
          </a:p>
          <a:p>
            <a:pPr marL="609600" indent="-609600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0000"/>
              </a:buClr>
              <a:buSzPct val="120000"/>
              <a:buFont typeface="Wingdings 2" pitchFamily="18" charset="2"/>
              <a:buChar char="P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 компанию</a:t>
            </a:r>
          </a:p>
          <a:p>
            <a:pPr marL="609600" indent="-609600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0000"/>
              </a:buClr>
              <a:buSzPct val="120000"/>
              <a:buFont typeface="Wingdings 2" pitchFamily="18" charset="2"/>
              <a:buChar char="P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 нечего делать   </a:t>
            </a:r>
          </a:p>
          <a:p>
            <a:pPr marL="609600" indent="-609600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0000"/>
              </a:buClr>
              <a:buSzPct val="120000"/>
              <a:buFont typeface="Wingdings 2" pitchFamily="18" charset="2"/>
              <a:buChar char="P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Враждебность</a:t>
            </a:r>
          </a:p>
          <a:p>
            <a:pPr marL="609600" indent="-609600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0000"/>
              </a:buClr>
              <a:buSzPct val="120000"/>
              <a:buFont typeface="Wingdings 2" pitchFamily="18" charset="2"/>
              <a:buChar char="P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Достаток и неорганизованный  досуг</a:t>
            </a:r>
          </a:p>
          <a:p>
            <a:pPr marL="609600" indent="-609600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0000"/>
              </a:buClr>
              <a:buSzPct val="120000"/>
              <a:buFont typeface="Wingdings 2" pitchFamily="18" charset="2"/>
              <a:buChar char="P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Скука и потеря интереса к жизни</a:t>
            </a:r>
          </a:p>
          <a:p>
            <a:pPr marL="609600" indent="-609600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0000"/>
              </a:buClr>
              <a:buSzPct val="120000"/>
              <a:buFont typeface="Wingdings 2" pitchFamily="18" charset="2"/>
              <a:buChar char="P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Уход от физического стресса</a:t>
            </a:r>
          </a:p>
          <a:p>
            <a:pPr marL="609600" indent="-609600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0000"/>
              </a:buClr>
              <a:buSzPct val="120000"/>
              <a:buFont typeface="Wingdings 2" pitchFamily="18" charset="2"/>
              <a:buChar char="P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Попытка установить дружеские отношения со сверстниками</a:t>
            </a:r>
          </a:p>
          <a:p>
            <a:pPr marL="609600" indent="-609600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0000"/>
              </a:buClr>
              <a:buSzPct val="120000"/>
              <a:buFont typeface="Wingdings 2" pitchFamily="18" charset="2"/>
              <a:buChar char="P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Возможность привлечь к себе внимание</a:t>
            </a:r>
          </a:p>
          <a:p>
            <a:pPr marL="609600" indent="-609600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0000"/>
              </a:buClr>
              <a:buSzPct val="120000"/>
              <a:buFont typeface="Wingdings 2" pitchFamily="18" charset="2"/>
              <a:buChar char="P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Давление группы, отсутствие навыка отказа</a:t>
            </a:r>
          </a:p>
          <a:p>
            <a:pPr marL="420624" indent="-384048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"/>
              <a:defRPr/>
            </a:pP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472488" cy="105273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Причины, по которым молодежь начинает употреблять наркотики</a:t>
            </a:r>
          </a:p>
        </p:txBody>
      </p:sp>
      <p:pic>
        <p:nvPicPr>
          <p:cNvPr id="4" name="Picture 4" descr="moz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3500" y="1071563"/>
            <a:ext cx="3603625" cy="2071687"/>
          </a:xfrm>
          <a:prstGeom prst="rect">
            <a:avLst/>
          </a:prstGeom>
          <a:noFill/>
          <a:ln w="9525">
            <a:solidFill>
              <a:schemeClr val="tx1">
                <a:lumMod val="8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186738" cy="597666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ПОМНИТЕ!!!!</a:t>
            </a:r>
            <a:r>
              <a:rPr lang="ru-RU" sz="4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4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Легких наркотиков не бывает!</a:t>
            </a:r>
            <a:br>
              <a:rPr lang="ru-RU" sz="4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Наркотики они и есть наркотики, в независимости от их вида, цвета, цены они вызывают </a:t>
            </a:r>
            <a:r>
              <a:rPr lang="ru-RU" sz="4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одинаковую </a:t>
            </a:r>
            <a:r>
              <a:rPr lang="ru-RU" sz="4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зависимость. Некоторые вызывают зависимость уже после </a:t>
            </a:r>
            <a:r>
              <a:rPr lang="ru-RU" sz="4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1-2 употребления!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285750" y="1285875"/>
            <a:ext cx="8858250" cy="4929188"/>
          </a:xfrm>
        </p:spPr>
        <p:txBody>
          <a:bodyPr>
            <a:normAutofit/>
          </a:bodyPr>
          <a:lstStyle/>
          <a:p>
            <a:pPr marL="550863" indent="-51435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Развитие психической зависимости:</a:t>
            </a:r>
          </a:p>
          <a:p>
            <a:pPr marL="550863" indent="-51435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«Я просто балуюсь…», «Мне это нравится…» </a:t>
            </a:r>
            <a:r>
              <a:rPr lang="ru-RU" sz="20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marL="550863" indent="-514350" algn="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(влечение к наркотикам)</a:t>
            </a:r>
          </a:p>
          <a:p>
            <a:pPr marL="550863" indent="-51435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Развитие физической зависимости:</a:t>
            </a:r>
          </a:p>
          <a:p>
            <a:pPr marL="550863" indent="-51435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</a:t>
            </a:r>
            <a:r>
              <a:rPr lang="ru-RU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Фиговенько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мне сегодня…»</a:t>
            </a:r>
            <a:endParaRPr lang="ru-RU" sz="20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50863" indent="-514350" algn="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(болезненное влечение, появление «ломки»)</a:t>
            </a:r>
          </a:p>
          <a:p>
            <a:pPr marL="550863" indent="-51435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Разрушение органов человека и гибель: </a:t>
            </a:r>
          </a:p>
          <a:p>
            <a:pPr marL="550863" indent="-51435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«Мне не хочется жить…» </a:t>
            </a: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marL="550863" indent="-514350" algn="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(увеличение дозы, смерть от передозировки)</a:t>
            </a:r>
          </a:p>
        </p:txBody>
      </p:sp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Стадии развития наркомании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Возникновение психической и физической зависимости</a:t>
            </a:r>
          </a:p>
        </p:txBody>
      </p:sp>
      <p:pic>
        <p:nvPicPr>
          <p:cNvPr id="4" name="Picture 4" descr="brain section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7200" y="1643063"/>
            <a:ext cx="3657600" cy="4449762"/>
          </a:xfrm>
          <a:noFill/>
          <a:ln>
            <a:solidFill>
              <a:schemeClr val="tx1"/>
            </a:solidFill>
          </a:ln>
        </p:spPr>
      </p:pic>
      <p:pic>
        <p:nvPicPr>
          <p:cNvPr id="6" name="Picture 4" descr="painted person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932363" y="1600200"/>
            <a:ext cx="3600450" cy="4492625"/>
          </a:xfr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692150"/>
            <a:ext cx="8229600" cy="583247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1400" b="1" u="sng" dirty="0" smtClean="0">
              <a:solidFill>
                <a:schemeClr val="accent5">
                  <a:lumMod val="50000"/>
                </a:schemeClr>
              </a:solidFill>
              <a:latin typeface="Arial" charset="0"/>
            </a:endParaRP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Внешние признаки</a:t>
            </a:r>
          </a:p>
          <a:p>
            <a:pPr marL="43200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ru-RU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ct val="120000"/>
              <a:buFont typeface="Wingdings" pitchFamily="2" charset="2"/>
              <a:buChar char="ü"/>
              <a:defRPr/>
            </a:pP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Бледность кожи. </a:t>
            </a:r>
          </a:p>
          <a:p>
            <a:pPr marL="0" indent="0" eaLnBrk="1" fontAlgn="auto" hangingPunct="1">
              <a:spcAft>
                <a:spcPts val="0"/>
              </a:spcAft>
              <a:buClr>
                <a:srgbClr val="FF3300"/>
              </a:buClr>
              <a:buSzPct val="120000"/>
              <a:buFont typeface="Wingdings" pitchFamily="2" charset="2"/>
              <a:buChar char="ü"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Расширенные или суженные зрачки. </a:t>
            </a:r>
          </a:p>
          <a:p>
            <a:pPr marL="0" indent="0" eaLnBrk="1" fontAlgn="auto" hangingPunct="1">
              <a:spcAft>
                <a:spcPts val="0"/>
              </a:spcAft>
              <a:buClr>
                <a:srgbClr val="FF3300"/>
              </a:buClr>
              <a:buSzPct val="120000"/>
              <a:buFont typeface="Wingdings" pitchFamily="2" charset="2"/>
              <a:buChar char="ü"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Покрасневшие или помутневшие глаза. </a:t>
            </a:r>
          </a:p>
          <a:p>
            <a:pPr marL="0" indent="0" eaLnBrk="1" fontAlgn="auto" hangingPunct="1">
              <a:spcAft>
                <a:spcPts val="0"/>
              </a:spcAft>
              <a:buClr>
                <a:srgbClr val="FF3300"/>
              </a:buClr>
              <a:buSzPct val="120000"/>
              <a:buFont typeface="Wingdings" pitchFamily="2" charset="2"/>
              <a:buChar char="ü"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Замедленная речь. </a:t>
            </a:r>
          </a:p>
          <a:p>
            <a:pPr marL="0" indent="0" eaLnBrk="1" fontAlgn="auto" hangingPunct="1">
              <a:spcAft>
                <a:spcPts val="0"/>
              </a:spcAft>
              <a:buClr>
                <a:srgbClr val="FF3300"/>
              </a:buClr>
              <a:buSzPct val="120000"/>
              <a:buFont typeface="Wingdings" pitchFamily="2" charset="2"/>
              <a:buChar char="ü"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Плохая координация движений. </a:t>
            </a:r>
          </a:p>
          <a:p>
            <a:pPr marL="0" indent="0" eaLnBrk="1" fontAlgn="auto" hangingPunct="1">
              <a:spcAft>
                <a:spcPts val="0"/>
              </a:spcAft>
              <a:buClr>
                <a:srgbClr val="FF3300"/>
              </a:buClr>
              <a:buSzPct val="120000"/>
              <a:buFont typeface="Wingdings" pitchFamily="2" charset="2"/>
              <a:buChar char="ü"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Похудение или прибавка в весе. </a:t>
            </a:r>
          </a:p>
          <a:p>
            <a:pPr marL="0" indent="0" eaLnBrk="1" fontAlgn="auto" hangingPunct="1">
              <a:spcAft>
                <a:spcPts val="0"/>
              </a:spcAft>
              <a:buClr>
                <a:srgbClr val="FF3300"/>
              </a:buClr>
              <a:buSzPct val="120000"/>
              <a:buFont typeface="Wingdings" pitchFamily="2" charset="2"/>
              <a:buChar char="ü"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Блеск в глазах.</a:t>
            </a:r>
          </a:p>
          <a:p>
            <a:pPr marL="0" indent="0" eaLnBrk="1" fontAlgn="auto" hangingPunct="1">
              <a:spcAft>
                <a:spcPts val="0"/>
              </a:spcAft>
              <a:buClr>
                <a:srgbClr val="FF3300"/>
              </a:buClr>
              <a:buSzPct val="120000"/>
              <a:buFont typeface="Wingdings" pitchFamily="2" charset="2"/>
              <a:buChar char="ü"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Нарушение пищеварения.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Признаки наркомана</a:t>
            </a:r>
            <a:endParaRPr lang="ru-RU" sz="36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://kaliningradnews.ru/wp-content/uploads/2012/05/image70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57875" y="3071813"/>
            <a:ext cx="2928938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850" y="260350"/>
            <a:ext cx="8208963" cy="68326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u="sng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Очевидные признаки</a:t>
            </a:r>
          </a:p>
          <a:p>
            <a:pPr>
              <a:defRPr/>
            </a:pPr>
            <a:endParaRPr lang="ru-RU" sz="800" b="1" u="sng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3300"/>
              </a:buClr>
              <a:buSzPct val="120000"/>
              <a:buFont typeface="Wingdings" pitchFamily="2" charset="2"/>
              <a:buChar char="ü"/>
              <a:defRPr/>
            </a:pPr>
            <a:r>
              <a:rPr lang="ru-RU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Следы от уколов, порезы, синяки.</a:t>
            </a:r>
          </a:p>
          <a:p>
            <a:pPr>
              <a:buClr>
                <a:srgbClr val="FF3300"/>
              </a:buClr>
              <a:buSzPct val="120000"/>
              <a:buFont typeface="Wingdings" pitchFamily="2" charset="2"/>
              <a:buChar char="ü"/>
              <a:defRPr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Свернутые в трубочку бумажки. </a:t>
            </a:r>
          </a:p>
          <a:p>
            <a:pPr>
              <a:buClr>
                <a:srgbClr val="FF3300"/>
              </a:buClr>
              <a:buSzPct val="120000"/>
              <a:buFont typeface="Wingdings" pitchFamily="2" charset="2"/>
              <a:buChar char="ü"/>
              <a:defRPr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Маленькие ложечки. </a:t>
            </a:r>
          </a:p>
          <a:p>
            <a:pPr>
              <a:buClr>
                <a:srgbClr val="FF3300"/>
              </a:buClr>
              <a:buSzPct val="120000"/>
              <a:buFont typeface="Wingdings" pitchFamily="2" charset="2"/>
              <a:buChar char="ü"/>
              <a:defRPr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Капсулы, бутылочки, пузырьки. </a:t>
            </a:r>
          </a:p>
          <a:p>
            <a:pPr>
              <a:buClr>
                <a:srgbClr val="FF3300"/>
              </a:buClr>
              <a:buSzPct val="120000"/>
              <a:buFont typeface="Wingdings" pitchFamily="2" charset="2"/>
              <a:buChar char="ü"/>
              <a:defRPr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Запахи табачного дыма с </a:t>
            </a:r>
          </a:p>
          <a:p>
            <a:pPr>
              <a:buClr>
                <a:srgbClr val="FF3300"/>
              </a:buClr>
              <a:buSzPct val="120000"/>
              <a:defRPr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примесями запахов трав или </a:t>
            </a:r>
          </a:p>
          <a:p>
            <a:pPr>
              <a:buClr>
                <a:srgbClr val="FF3300"/>
              </a:buClr>
              <a:buSzPct val="120000"/>
              <a:defRPr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синтетики. </a:t>
            </a:r>
          </a:p>
          <a:p>
            <a:pPr>
              <a:buClr>
                <a:srgbClr val="FF3300"/>
              </a:buClr>
              <a:buSzPct val="120000"/>
              <a:defRPr/>
            </a:pPr>
            <a:r>
              <a:rPr lang="ru-RU" sz="2400" b="1" u="sng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Изменения   в поведении</a:t>
            </a:r>
          </a:p>
          <a:p>
            <a:pPr>
              <a:buClr>
                <a:srgbClr val="FF3300"/>
              </a:buClr>
              <a:buSzPct val="120000"/>
              <a:defRPr/>
            </a:pPr>
            <a:endParaRPr lang="ru-RU" sz="800" b="1" u="sng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3300"/>
              </a:buClr>
              <a:buSzPct val="120000"/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Нарастающее безразличие. </a:t>
            </a:r>
          </a:p>
          <a:p>
            <a:pPr>
              <a:buClr>
                <a:srgbClr val="FF3300"/>
              </a:buClr>
              <a:buSzPct val="120000"/>
              <a:buFont typeface="Wingdings" pitchFamily="2" charset="2"/>
              <a:buChar char="ü"/>
              <a:defRPr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Невозможность сосредоточиться. </a:t>
            </a:r>
          </a:p>
          <a:p>
            <a:pPr>
              <a:buClr>
                <a:srgbClr val="FF3300"/>
              </a:buClr>
              <a:buSzPct val="120000"/>
              <a:buFont typeface="Wingdings" pitchFamily="2" charset="2"/>
              <a:buChar char="ü"/>
              <a:defRPr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Болезненная реакция на критику. </a:t>
            </a:r>
          </a:p>
          <a:p>
            <a:pPr>
              <a:buClr>
                <a:srgbClr val="FF3300"/>
              </a:buClr>
              <a:buSzPct val="120000"/>
              <a:buFont typeface="Wingdings" pitchFamily="2" charset="2"/>
              <a:buChar char="ü"/>
              <a:defRPr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Частая и резкая смена настроения. </a:t>
            </a:r>
          </a:p>
          <a:p>
            <a:pPr>
              <a:buClr>
                <a:srgbClr val="FF3300"/>
              </a:buClr>
              <a:buSzPct val="120000"/>
              <a:buFont typeface="Wingdings" pitchFamily="2" charset="2"/>
              <a:buChar char="ü"/>
              <a:defRPr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Смена круга знакомых . </a:t>
            </a:r>
          </a:p>
          <a:p>
            <a:pPr>
              <a:buClr>
                <a:srgbClr val="FF3300"/>
              </a:buClr>
              <a:buSzPct val="120000"/>
              <a:buFont typeface="Wingdings" pitchFamily="2" charset="2"/>
              <a:buChar char="ü"/>
              <a:defRPr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Безобразное отношение к учебе . </a:t>
            </a:r>
          </a:p>
          <a:p>
            <a:pPr>
              <a:buClr>
                <a:srgbClr val="FF3300"/>
              </a:buClr>
              <a:buSzPct val="120000"/>
              <a:buFont typeface="Wingdings" pitchFamily="2" charset="2"/>
              <a:buChar char="ü"/>
              <a:defRPr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Проявление грубости, лени. </a:t>
            </a:r>
          </a:p>
          <a:p>
            <a:pPr>
              <a:buClr>
                <a:srgbClr val="FF3300"/>
              </a:buClr>
              <a:buSzPct val="120000"/>
              <a:buFont typeface="Wingdings" pitchFamily="2" charset="2"/>
              <a:buChar char="ü"/>
              <a:defRPr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Нарушение сна . </a:t>
            </a:r>
            <a:r>
              <a:rPr lang="ru-RU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Clr>
                <a:srgbClr val="FF3300"/>
              </a:buClr>
              <a:buSzPct val="120000"/>
              <a:defRPr/>
            </a:pPr>
            <a:endParaRPr lang="ru-RU" sz="2400" b="1" u="sng" dirty="0">
              <a:solidFill>
                <a:schemeClr val="bg1">
                  <a:lumMod val="95000"/>
                </a:schemeClr>
              </a:solidFill>
            </a:endParaRPr>
          </a:p>
          <a:p>
            <a:pPr algn="ctr">
              <a:defRPr/>
            </a:pPr>
            <a:endParaRPr lang="ru-RU" dirty="0"/>
          </a:p>
        </p:txBody>
      </p:sp>
      <p:pic>
        <p:nvPicPr>
          <p:cNvPr id="5" name="Picture 11" descr="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0688" y="928688"/>
            <a:ext cx="3319462" cy="4732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179388" y="857250"/>
            <a:ext cx="8964612" cy="578643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SzPct val="120000"/>
              <a:buFont typeface="Wingdings 2" pitchFamily="18" charset="2"/>
              <a:buChar char=""/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Бессонница, ночные кошмары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SzPct val="120000"/>
              <a:buFont typeface="Wingdings 2" pitchFamily="18" charset="2"/>
              <a:buChar char=""/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Ухудшение памяти, внимания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SzPct val="120000"/>
              <a:buFont typeface="Wingdings 2" pitchFamily="18" charset="2"/>
              <a:buChar char=""/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Нарушение работы головного мозга и центральной нервной системы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SzPct val="120000"/>
              <a:buFont typeface="Wingdings 2" pitchFamily="18" charset="2"/>
              <a:buChar char=""/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Финансовые долги (преступления)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SzPct val="120000"/>
              <a:buFont typeface="Wingdings 2" pitchFamily="18" charset="2"/>
              <a:buChar char=""/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Асоциальный образ жизни, деградация личности, 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SzPct val="120000"/>
              <a:buFont typeface="Wingdings 2" pitchFamily="18" charset="2"/>
              <a:buNone/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искажение социального поведения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SzPct val="120000"/>
              <a:buFont typeface="Wingdings 2" pitchFamily="18" charset="2"/>
              <a:buChar char=""/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Физическое истощение организма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SzPct val="120000"/>
              <a:buFont typeface="Wingdings 2" pitchFamily="18" charset="2"/>
              <a:buChar char=""/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Ранее облысение, серый цвет кожи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SzPct val="120000"/>
              <a:buFont typeface="Wingdings 2" pitchFamily="18" charset="2"/>
              <a:buChar char=""/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Ломкость, хрупкость ногтей, волос, зубов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SzPct val="120000"/>
              <a:buFont typeface="Wingdings 2" pitchFamily="18" charset="2"/>
              <a:buChar char=""/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Рубцы (в местах уколов), незаживающие язвы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SzPct val="120000"/>
              <a:buFont typeface="Wingdings 2" pitchFamily="18" charset="2"/>
              <a:buChar char=""/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Хроническая сердечная недостаточность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SzPct val="120000"/>
              <a:buFont typeface="Wingdings 2" pitchFamily="18" charset="2"/>
              <a:buChar char=""/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Заболевания почек, печени, органов пищеварения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SzPct val="120000"/>
              <a:buFont typeface="Wingdings 2" pitchFamily="18" charset="2"/>
              <a:buChar char=""/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СПИД и венерические заболевания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SzPct val="120000"/>
              <a:buFont typeface="Wingdings 2" pitchFamily="18" charset="2"/>
              <a:buChar char=""/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Угасание функций органов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SzPct val="120000"/>
              <a:buFont typeface="Wingdings 2" pitchFamily="18" charset="2"/>
              <a:buChar char=""/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Гибель человека</a:t>
            </a:r>
          </a:p>
        </p:txBody>
      </p:sp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285750" y="0"/>
            <a:ext cx="8501063" cy="7143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Последствия употребления наркотиков</a:t>
            </a:r>
          </a:p>
        </p:txBody>
      </p:sp>
      <p:pic>
        <p:nvPicPr>
          <p:cNvPr id="4" name="Picture 10" descr="person holding hea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00750" y="2000250"/>
            <a:ext cx="314325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285750" y="1412875"/>
            <a:ext cx="6429375" cy="5230813"/>
          </a:xfrm>
        </p:spPr>
        <p:txBody>
          <a:bodyPr>
            <a:normAutofit fontScale="92500" lnSpcReduction="10000"/>
          </a:bodyPr>
          <a:lstStyle/>
          <a:p>
            <a:pPr marL="0" indent="0" algn="just" eaLnBrk="1" fontAlgn="auto" hangingPunct="1">
              <a:spcAft>
                <a:spcPts val="0"/>
              </a:spcAft>
              <a:buClr>
                <a:srgbClr val="FF0000"/>
              </a:buClr>
              <a:buSzPct val="120000"/>
              <a:buFont typeface="Wingdings" pitchFamily="2" charset="2"/>
              <a:buChar char="ü"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Ловушка зависимости</a:t>
            </a:r>
          </a:p>
          <a:p>
            <a:pPr marL="0" indent="0" algn="just" eaLnBrk="1" fontAlgn="auto" hangingPunct="1">
              <a:spcAft>
                <a:spcPts val="0"/>
              </a:spcAft>
              <a:buClr>
                <a:srgbClr val="FF0000"/>
              </a:buClr>
              <a:buSzPct val="120000"/>
              <a:buFont typeface="Wingdings" pitchFamily="2" charset="2"/>
              <a:buChar char="ü"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Портятся отношения с родными</a:t>
            </a:r>
          </a:p>
          <a:p>
            <a:pPr marL="0" indent="0" algn="just" eaLnBrk="1" fontAlgn="auto" hangingPunct="1">
              <a:spcAft>
                <a:spcPts val="0"/>
              </a:spcAft>
              <a:buClr>
                <a:srgbClr val="FF0000"/>
              </a:buClr>
              <a:buSzPct val="120000"/>
              <a:buFont typeface="Wingdings" pitchFamily="2" charset="2"/>
              <a:buChar char="ü"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Крах отношений с </a:t>
            </a:r>
          </a:p>
          <a:p>
            <a:pPr marL="0" indent="0" algn="just" eaLnBrk="1" fontAlgn="auto" hangingPunct="1">
              <a:spcAft>
                <a:spcPts val="0"/>
              </a:spcAft>
              <a:buClr>
                <a:srgbClr val="FF0000"/>
              </a:buClr>
              <a:buSzPct val="120000"/>
              <a:buFont typeface="Wingdings 2" pitchFamily="18" charset="2"/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любимым человеком</a:t>
            </a:r>
          </a:p>
          <a:p>
            <a:pPr marL="0" indent="0" algn="just" eaLnBrk="1" fontAlgn="auto" hangingPunct="1">
              <a:spcAft>
                <a:spcPts val="0"/>
              </a:spcAft>
              <a:buClr>
                <a:srgbClr val="FF0000"/>
              </a:buClr>
              <a:buSzPct val="120000"/>
              <a:buFont typeface="Wingdings" pitchFamily="2" charset="2"/>
              <a:buChar char="ü"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Плохая успеваемость</a:t>
            </a:r>
          </a:p>
          <a:p>
            <a:pPr marL="0" indent="0" algn="just" eaLnBrk="1" fontAlgn="auto" hangingPunct="1">
              <a:spcAft>
                <a:spcPts val="0"/>
              </a:spcAft>
              <a:buClr>
                <a:srgbClr val="FF0000"/>
              </a:buClr>
              <a:buSzPct val="120000"/>
              <a:buFont typeface="Wingdings" pitchFamily="2" charset="2"/>
              <a:buChar char="ü"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Конец профессиональной карьеры</a:t>
            </a:r>
          </a:p>
          <a:p>
            <a:pPr marL="0" indent="0" algn="just" eaLnBrk="1" fontAlgn="auto" hangingPunct="1">
              <a:spcAft>
                <a:spcPts val="0"/>
              </a:spcAft>
              <a:buClr>
                <a:srgbClr val="FF0000"/>
              </a:buClr>
              <a:buSzPct val="120000"/>
              <a:buFont typeface="Wingdings" pitchFamily="2" charset="2"/>
              <a:buChar char="ü"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Потеря самоуважения, </a:t>
            </a:r>
          </a:p>
          <a:p>
            <a:pPr marL="0" indent="0" algn="just" eaLnBrk="1" fontAlgn="auto" hangingPunct="1">
              <a:spcAft>
                <a:spcPts val="0"/>
              </a:spcAft>
              <a:buClr>
                <a:srgbClr val="FF0000"/>
              </a:buClr>
              <a:buSzPct val="120000"/>
              <a:buFont typeface="Wingdings 2" pitchFamily="18" charset="2"/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откровенное призрение </a:t>
            </a:r>
          </a:p>
          <a:p>
            <a:pPr marL="0" indent="0" algn="just" eaLnBrk="1" fontAlgn="auto" hangingPunct="1">
              <a:spcAft>
                <a:spcPts val="0"/>
              </a:spcAft>
              <a:buClr>
                <a:srgbClr val="FF0000"/>
              </a:buClr>
              <a:buSzPct val="120000"/>
              <a:buFont typeface="Wingdings 2" pitchFamily="18" charset="2"/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другими  людьми</a:t>
            </a:r>
          </a:p>
          <a:p>
            <a:pPr marL="0" indent="0" algn="just" eaLnBrk="1" fontAlgn="auto" hangingPunct="1">
              <a:spcAft>
                <a:spcPts val="0"/>
              </a:spcAft>
              <a:buClr>
                <a:srgbClr val="FF0000"/>
              </a:buClr>
              <a:buSzPct val="120000"/>
              <a:buFont typeface="Wingdings" pitchFamily="2" charset="2"/>
              <a:buChar char="ü"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Проблемы с законом и полицией</a:t>
            </a:r>
          </a:p>
          <a:p>
            <a:pPr marL="0" indent="0" algn="just" eaLnBrk="1" fontAlgn="auto" hangingPunct="1">
              <a:spcAft>
                <a:spcPts val="0"/>
              </a:spcAft>
              <a:buClr>
                <a:srgbClr val="FF0000"/>
              </a:buClr>
              <a:buSzPct val="120000"/>
              <a:buFont typeface="Wingdings" pitchFamily="2" charset="2"/>
              <a:buChar char="ü"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Нарушение психики</a:t>
            </a:r>
          </a:p>
          <a:p>
            <a:pPr marL="0" indent="0" algn="just" eaLnBrk="1" fontAlgn="auto" hangingPunct="1">
              <a:spcAft>
                <a:spcPts val="0"/>
              </a:spcAft>
              <a:buClr>
                <a:srgbClr val="FF0000"/>
              </a:buClr>
              <a:buSzPct val="120000"/>
              <a:buFont typeface="Wingdings" pitchFamily="2" charset="2"/>
              <a:buChar char="ü"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Разрушение физического здоровья</a:t>
            </a:r>
          </a:p>
          <a:p>
            <a:pPr marL="0" indent="0" algn="just" eaLnBrk="1" fontAlgn="auto" hangingPunct="1">
              <a:spcAft>
                <a:spcPts val="0"/>
              </a:spcAft>
              <a:buClr>
                <a:srgbClr val="FF0000"/>
              </a:buClr>
              <a:buSzPct val="120000"/>
              <a:buFont typeface="Wingdings" pitchFamily="2" charset="2"/>
              <a:buChar char="ü"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Смерть </a:t>
            </a:r>
          </a:p>
        </p:txBody>
      </p:sp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186766" cy="12858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 причин, по которым не стоит употреблять наркотики</a:t>
            </a:r>
          </a:p>
        </p:txBody>
      </p:sp>
      <p:pic>
        <p:nvPicPr>
          <p:cNvPr id="4" name="Рисунок 3" descr="http://wiki.iteach.ru/images/8/86/%d0%a1%d0%be%d1%86%d0%b8%d1%83%d0%bc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43563" y="1428750"/>
            <a:ext cx="3214687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Жертва героиновой зависимости"/>
          <p:cNvPicPr>
            <a:picLocks noChangeAspect="1" noChangeArrowheads="1"/>
          </p:cNvPicPr>
          <p:nvPr/>
        </p:nvPicPr>
        <p:blipFill>
          <a:blip r:embed="rId2" cstate="email">
            <a:lum bright="20000" contrast="-10000"/>
          </a:blip>
          <a:srcRect/>
          <a:stretch>
            <a:fillRect/>
          </a:stretch>
        </p:blipFill>
        <p:spPr bwMode="auto">
          <a:xfrm>
            <a:off x="428625" y="2000250"/>
            <a:ext cx="4214813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555" name="Picture 5" descr="11895984321153984451ec0"/>
          <p:cNvPicPr>
            <a:picLocks noChangeAspect="1" noChangeArrowheads="1"/>
          </p:cNvPicPr>
          <p:nvPr/>
        </p:nvPicPr>
        <p:blipFill>
          <a:blip r:embed="rId3" cstate="email">
            <a:lum bright="10000" contrast="-30000"/>
          </a:blip>
          <a:srcRect/>
          <a:stretch>
            <a:fillRect/>
          </a:stretch>
        </p:blipFill>
        <p:spPr bwMode="auto">
          <a:xfrm>
            <a:off x="4643438" y="279400"/>
            <a:ext cx="4143375" cy="3721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5604" name="Заголовок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4752528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Без  комментариев…</a:t>
            </a:r>
          </a:p>
        </p:txBody>
      </p:sp>
    </p:spTree>
  </p:cSld>
  <p:clrMapOvr>
    <a:masterClrMapping/>
  </p:clrMapOvr>
  <p:transition advClick="0" advTm="1000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00034" y="857232"/>
            <a:ext cx="8643966" cy="600076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3600" smtClean="0">
                <a:solidFill>
                  <a:srgbClr val="FF0000"/>
                </a:solidFill>
                <a:latin typeface="+mn-lt"/>
              </a:rPr>
            </a:br>
            <a:r>
              <a:rPr lang="ru-RU" sz="360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3600" smtClean="0">
                <a:solidFill>
                  <a:srgbClr val="FF0000"/>
                </a:solidFill>
                <a:latin typeface="+mn-lt"/>
              </a:rPr>
            </a:br>
            <a:r>
              <a:rPr lang="ru-RU" sz="360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3600" smtClean="0">
                <a:solidFill>
                  <a:srgbClr val="FF0000"/>
                </a:solidFill>
                <a:latin typeface="+mn-lt"/>
              </a:rPr>
            </a:br>
            <a:r>
              <a:rPr lang="ru-RU" sz="360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3600" smtClean="0">
                <a:solidFill>
                  <a:srgbClr val="FF0000"/>
                </a:solidFill>
                <a:latin typeface="+mn-lt"/>
              </a:rPr>
            </a:br>
            <a:r>
              <a:rPr lang="ru-RU" sz="360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3600" smtClean="0">
                <a:solidFill>
                  <a:srgbClr val="FF0000"/>
                </a:solidFill>
                <a:latin typeface="+mn-lt"/>
              </a:rPr>
            </a:br>
            <a:r>
              <a:rPr lang="ru-RU" sz="360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3600" smtClean="0">
                <a:solidFill>
                  <a:srgbClr val="FF0000"/>
                </a:solidFill>
                <a:latin typeface="+mn-lt"/>
              </a:rPr>
            </a:br>
            <a:r>
              <a:rPr lang="ru-RU" sz="40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Вот  он  тащился, чуть  не  умирая.</a:t>
            </a:r>
            <a:br>
              <a:rPr lang="ru-RU" sz="40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0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Через  минуту   ж –</a:t>
            </a:r>
            <a:br>
              <a:rPr lang="ru-RU" sz="40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0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Где  достал,  бог  весть!-</a:t>
            </a:r>
            <a:br>
              <a:rPr lang="ru-RU" sz="40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0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  радостях  искусственного  рая</a:t>
            </a:r>
            <a:br>
              <a:rPr lang="ru-RU" sz="40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0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Мир  может,</a:t>
            </a:r>
            <a:br>
              <a:rPr lang="ru-RU" sz="40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0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 лице  его  прочесть!</a:t>
            </a:r>
            <a:br>
              <a:rPr lang="ru-RU" sz="40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0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  сколько  их  сейчас  бредет  по  свету,</a:t>
            </a:r>
            <a:br>
              <a:rPr lang="ru-RU" sz="40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0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Чья  участь  то  сладка,  а  то  тяжка!</a:t>
            </a:r>
            <a:br>
              <a:rPr lang="ru-RU" sz="40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0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 видимо  уже  спасенья  нету</a:t>
            </a:r>
            <a:br>
              <a:rPr lang="ru-RU" sz="40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0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  этого  простого  порошка…</a:t>
            </a:r>
            <a:r>
              <a:rPr lang="ru-RU" sz="33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3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sz="33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imgrus_w7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642938" y="428625"/>
            <a:ext cx="4071937" cy="3857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79" name="Picture 10" descr="imgrus_w8"/>
          <p:cNvPicPr>
            <a:picLocks noChangeAspect="1" noChangeArrowheads="1"/>
          </p:cNvPicPr>
          <p:nvPr/>
        </p:nvPicPr>
        <p:blipFill>
          <a:blip r:embed="rId3" cstate="email">
            <a:lum bright="10000"/>
          </a:blip>
          <a:srcRect/>
          <a:stretch>
            <a:fillRect/>
          </a:stretch>
        </p:blipFill>
        <p:spPr bwMode="auto">
          <a:xfrm>
            <a:off x="4716463" y="2643188"/>
            <a:ext cx="3927475" cy="3857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1000">
    <p:whee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imgrus_w2"/>
          <p:cNvPicPr>
            <a:picLocks noChangeAspect="1" noChangeArrowheads="1"/>
          </p:cNvPicPr>
          <p:nvPr/>
        </p:nvPicPr>
        <p:blipFill>
          <a:blip r:embed="rId2" cstate="email">
            <a:lum bright="10000" contrast="-20000"/>
          </a:blip>
          <a:srcRect/>
          <a:stretch>
            <a:fillRect/>
          </a:stretch>
        </p:blipFill>
        <p:spPr bwMode="auto">
          <a:xfrm>
            <a:off x="571500" y="428625"/>
            <a:ext cx="4287838" cy="3714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5603" name="Picture 4" descr="11895979661157587kopiyaom5"/>
          <p:cNvPicPr>
            <a:picLocks noChangeAspect="1" noChangeArrowheads="1"/>
          </p:cNvPicPr>
          <p:nvPr/>
        </p:nvPicPr>
        <p:blipFill>
          <a:blip r:embed="rId3" cstate="email">
            <a:lum bright="10000"/>
          </a:blip>
          <a:srcRect/>
          <a:stretch>
            <a:fillRect/>
          </a:stretch>
        </p:blipFill>
        <p:spPr bwMode="auto">
          <a:xfrm>
            <a:off x="4859338" y="2286000"/>
            <a:ext cx="4033837" cy="4071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1000">
    <p:whee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2" descr="http://images.suite101.com/1464440_com_yearsofse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285750"/>
            <a:ext cx="4000500" cy="2928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6627" name="Рисунок 3" descr="http://bm.img.com.ua/img/prikol/images/large/1/4/34741_1040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3" y="285750"/>
            <a:ext cx="4286250" cy="2928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6628" name="Рисунок 4" descr="http://pics.livejournal.com/katoga/pic/007se1rx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3" y="3429000"/>
            <a:ext cx="4286250" cy="3000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6629" name="Рисунок 6" descr="http://www.rulez-t.info/uploads/posts/2011-05/1306427788_meth_addicts_before_and_after_1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88" y="3429000"/>
            <a:ext cx="4000500" cy="3000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1000">
    <p:whee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11895986001157678kopiyawj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7538" y="188913"/>
            <a:ext cx="4248150" cy="35258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7651" name="Picture 3" descr="урод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981075"/>
            <a:ext cx="4032250" cy="5111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7652" name="Picture 4" descr="2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7538" y="3143250"/>
            <a:ext cx="4248150" cy="3500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7" descr="Дженис Джопли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3" y="3071813"/>
            <a:ext cx="4032250" cy="33813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8675" name="TextBox 7"/>
          <p:cNvSpPr txBox="1">
            <a:spLocks noChangeArrowheads="1"/>
          </p:cNvSpPr>
          <p:nvPr/>
        </p:nvSpPr>
        <p:spPr bwMode="auto">
          <a:xfrm>
            <a:off x="4859338" y="1052513"/>
            <a:ext cx="38163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Владимир Высоцкий (1938 – 1980) – советский актер, автор-исполнитель песен</a:t>
            </a:r>
          </a:p>
        </p:txBody>
      </p:sp>
      <p:sp>
        <p:nvSpPr>
          <p:cNvPr id="28676" name="TextBox 8"/>
          <p:cNvSpPr txBox="1">
            <a:spLocks noChangeArrowheads="1"/>
          </p:cNvSpPr>
          <p:nvPr/>
        </p:nvSpPr>
        <p:spPr bwMode="auto">
          <a:xfrm>
            <a:off x="1187450" y="4581525"/>
            <a:ext cx="3455988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Дженнис Джоплин </a:t>
            </a:r>
          </a:p>
          <a:p>
            <a:r>
              <a:rPr lang="ru-RU" sz="2400"/>
              <a:t>(1943 – 1970) – американская исполнительница </a:t>
            </a:r>
          </a:p>
          <a:p>
            <a:r>
              <a:rPr lang="ru-RU" sz="2400"/>
              <a:t>рок-н-ролла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6207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Их жизнь оборвали наркотики</a:t>
            </a:r>
            <a:endParaRPr lang="ru-RU" sz="36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8" name="Picture 2" descr="http://im2-tub-ru.yandex.net/i?id=83831554-67-72&amp;n=21">
            <a:hlinkClick r:id="rId3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642938" y="857250"/>
            <a:ext cx="3857625" cy="3500438"/>
          </a:xfrm>
          <a:ln>
            <a:solidFill>
              <a:schemeClr val="tx1"/>
            </a:solidFill>
          </a:ln>
        </p:spPr>
      </p:pic>
    </p:spTree>
  </p:cSld>
  <p:clrMapOvr>
    <a:masterClrMapping/>
  </p:clrMapOvr>
  <p:transition advClick="0" advTm="2000">
    <p:whee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kop5-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75" y="2928938"/>
            <a:ext cx="3929063" cy="35956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699" name="Picture 7" descr="фредди меркьюри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549275"/>
            <a:ext cx="3744912" cy="33083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9700" name="TextBox 5"/>
          <p:cNvSpPr txBox="1">
            <a:spLocks noChangeArrowheads="1"/>
          </p:cNvSpPr>
          <p:nvPr/>
        </p:nvSpPr>
        <p:spPr bwMode="auto">
          <a:xfrm>
            <a:off x="323850" y="549275"/>
            <a:ext cx="42481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Фредди Меркурри</a:t>
            </a:r>
          </a:p>
          <a:p>
            <a:r>
              <a:rPr lang="ru-RU" sz="2400"/>
              <a:t>(1946 – 1964) – основатель и  солист группы «</a:t>
            </a:r>
            <a:r>
              <a:rPr lang="en-US" sz="2400"/>
              <a:t>Queen</a:t>
            </a:r>
            <a:r>
              <a:rPr lang="ru-RU" sz="2400"/>
              <a:t>»</a:t>
            </a:r>
          </a:p>
        </p:txBody>
      </p:sp>
      <p:sp>
        <p:nvSpPr>
          <p:cNvPr id="29701" name="TextBox 6"/>
          <p:cNvSpPr txBox="1">
            <a:spLocks noChangeArrowheads="1"/>
          </p:cNvSpPr>
          <p:nvPr/>
        </p:nvSpPr>
        <p:spPr bwMode="auto">
          <a:xfrm>
            <a:off x="4787900" y="5300663"/>
            <a:ext cx="39608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Курт Кобейн (1967 – 1994) – лидер группы «</a:t>
            </a:r>
            <a:r>
              <a:rPr lang="en-US" sz="2400"/>
              <a:t>Nirvana</a:t>
            </a:r>
            <a:r>
              <a:rPr lang="ru-RU" sz="2400"/>
              <a:t>»</a:t>
            </a:r>
          </a:p>
        </p:txBody>
      </p:sp>
    </p:spTree>
  </p:cSld>
  <p:clrMapOvr>
    <a:masterClrMapping/>
  </p:clrMapOvr>
  <p:transition advClick="0" advTm="2000">
    <p:whee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 descr="джим моррисо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213" y="549275"/>
            <a:ext cx="3743325" cy="3165475"/>
          </a:xfrm>
          <a:prstGeom prst="rect">
            <a:avLst/>
          </a:prstGeom>
          <a:noFill/>
          <a:ln w="3175" cmpd="tri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23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538" y="2786063"/>
            <a:ext cx="4105275" cy="3500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724" name="TextBox 7"/>
          <p:cNvSpPr txBox="1">
            <a:spLocks noChangeArrowheads="1"/>
          </p:cNvSpPr>
          <p:nvPr/>
        </p:nvSpPr>
        <p:spPr bwMode="auto">
          <a:xfrm>
            <a:off x="4572000" y="549275"/>
            <a:ext cx="41036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Джим Морисон </a:t>
            </a:r>
          </a:p>
          <a:p>
            <a:r>
              <a:rPr lang="ru-RU" sz="2400"/>
              <a:t>(1943 – 1971) – лидер группы «</a:t>
            </a:r>
            <a:r>
              <a:rPr lang="en-US" sz="2400"/>
              <a:t>The Doors</a:t>
            </a:r>
            <a:r>
              <a:rPr lang="ru-RU" sz="2400"/>
              <a:t>»</a:t>
            </a:r>
          </a:p>
        </p:txBody>
      </p:sp>
      <p:sp>
        <p:nvSpPr>
          <p:cNvPr id="30725" name="TextBox 8"/>
          <p:cNvSpPr txBox="1">
            <a:spLocks noChangeArrowheads="1"/>
          </p:cNvSpPr>
          <p:nvPr/>
        </p:nvSpPr>
        <p:spPr bwMode="auto">
          <a:xfrm>
            <a:off x="971550" y="5084763"/>
            <a:ext cx="33845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Эми Джейд Уайнхаус (1983 – 2011) – американская певица</a:t>
            </a:r>
          </a:p>
        </p:txBody>
      </p:sp>
    </p:spTree>
  </p:cSld>
  <p:clrMapOvr>
    <a:masterClrMapping/>
  </p:clrMapOvr>
  <p:transition advClick="0" advTm="2000">
    <p:whee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1"/>
          <p:cNvSpPr>
            <a:spLocks noChangeArrowheads="1"/>
          </p:cNvSpPr>
          <p:nvPr/>
        </p:nvSpPr>
        <p:spPr bwMode="auto">
          <a:xfrm>
            <a:off x="428625" y="357188"/>
            <a:ext cx="8286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 i="1"/>
              <a:t>     </a:t>
            </a:r>
            <a:endParaRPr lang="ru-RU" sz="2400"/>
          </a:p>
        </p:txBody>
      </p:sp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3" y="476250"/>
            <a:ext cx="4032250" cy="3452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748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088" y="2714625"/>
            <a:ext cx="3673475" cy="3738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1749" name="TextBox 6"/>
          <p:cNvSpPr txBox="1">
            <a:spLocks noChangeArrowheads="1"/>
          </p:cNvSpPr>
          <p:nvPr/>
        </p:nvSpPr>
        <p:spPr bwMode="auto">
          <a:xfrm>
            <a:off x="468313" y="404813"/>
            <a:ext cx="39592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Юрий «Хой» Клинских (1964 – 2000) – основатель, солист группы «Сектор Газа»</a:t>
            </a:r>
          </a:p>
        </p:txBody>
      </p:sp>
      <p:sp>
        <p:nvSpPr>
          <p:cNvPr id="31750" name="TextBox 7"/>
          <p:cNvSpPr txBox="1">
            <a:spLocks noChangeArrowheads="1"/>
          </p:cNvSpPr>
          <p:nvPr/>
        </p:nvSpPr>
        <p:spPr bwMode="auto">
          <a:xfrm>
            <a:off x="4787900" y="5229225"/>
            <a:ext cx="38163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Мурат Насыров</a:t>
            </a:r>
          </a:p>
          <a:p>
            <a:r>
              <a:rPr lang="ru-RU" sz="2400"/>
              <a:t>(1969 – 2007) - российский певец</a:t>
            </a:r>
          </a:p>
        </p:txBody>
      </p:sp>
    </p:spTree>
  </p:cSld>
  <p:clrMapOvr>
    <a:masterClrMapping/>
  </p:clrMapOvr>
  <p:transition advClick="0" advTm="2000">
    <p:whee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2500313"/>
            <a:ext cx="3816350" cy="3814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2771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4213" y="476250"/>
            <a:ext cx="3887787" cy="3595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772" name="TextBox 6"/>
          <p:cNvSpPr txBox="1">
            <a:spLocks noChangeArrowheads="1"/>
          </p:cNvSpPr>
          <p:nvPr/>
        </p:nvSpPr>
        <p:spPr bwMode="auto">
          <a:xfrm>
            <a:off x="4716463" y="404813"/>
            <a:ext cx="44275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Элвис Пресли </a:t>
            </a:r>
          </a:p>
          <a:p>
            <a:r>
              <a:rPr lang="ru-RU" sz="2400"/>
              <a:t>(1935 – 1953) – американский исполнитель рок-н-ролла</a:t>
            </a:r>
          </a:p>
        </p:txBody>
      </p:sp>
      <p:sp>
        <p:nvSpPr>
          <p:cNvPr id="32773" name="TextBox 7"/>
          <p:cNvSpPr txBox="1">
            <a:spLocks noChangeArrowheads="1"/>
          </p:cNvSpPr>
          <p:nvPr/>
        </p:nvSpPr>
        <p:spPr bwMode="auto">
          <a:xfrm>
            <a:off x="571500" y="5013325"/>
            <a:ext cx="40005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Мэрелин Монро </a:t>
            </a:r>
          </a:p>
          <a:p>
            <a:r>
              <a:rPr lang="ru-RU" sz="2400"/>
              <a:t>(1926 – 1962) – американская актриса, певица</a:t>
            </a:r>
          </a:p>
        </p:txBody>
      </p:sp>
    </p:spTree>
  </p:cSld>
  <p:clrMapOvr>
    <a:masterClrMapping/>
  </p:clrMapOvr>
  <p:transition advClick="0" advTm="2000">
    <p:whee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50" y="549275"/>
            <a:ext cx="3714750" cy="3671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795" name="TextBox 5"/>
          <p:cNvSpPr txBox="1">
            <a:spLocks noChangeArrowheads="1"/>
          </p:cNvSpPr>
          <p:nvPr/>
        </p:nvSpPr>
        <p:spPr bwMode="auto">
          <a:xfrm>
            <a:off x="5214938" y="549275"/>
            <a:ext cx="35337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Майкл Джексон</a:t>
            </a:r>
          </a:p>
          <a:p>
            <a:r>
              <a:rPr lang="ru-RU" sz="2400"/>
              <a:t>(1958 – 2009) – </a:t>
            </a:r>
          </a:p>
          <a:p>
            <a:r>
              <a:rPr lang="ru-RU" sz="2400"/>
              <a:t>поп – певец</a:t>
            </a:r>
          </a:p>
        </p:txBody>
      </p:sp>
      <p:sp>
        <p:nvSpPr>
          <p:cNvPr id="33796" name="TextBox 6"/>
          <p:cNvSpPr txBox="1">
            <a:spLocks noChangeArrowheads="1"/>
          </p:cNvSpPr>
          <p:nvPr/>
        </p:nvSpPr>
        <p:spPr bwMode="auto">
          <a:xfrm>
            <a:off x="714375" y="4857750"/>
            <a:ext cx="38576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Уитни Хьюстон </a:t>
            </a:r>
          </a:p>
          <a:p>
            <a:r>
              <a:rPr lang="ru-RU" sz="2400"/>
              <a:t>(1963 – 2012) – американская певица, актриса, композитор</a:t>
            </a:r>
          </a:p>
        </p:txBody>
      </p:sp>
      <p:pic>
        <p:nvPicPr>
          <p:cNvPr id="33797" name="Picture 4" descr="Уитни Хьюстон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2714625"/>
            <a:ext cx="4000500" cy="378618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2000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188913"/>
            <a:ext cx="8569325" cy="62626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«Сегодня в мире более 190 миллионов наркоманов. </a:t>
            </a:r>
          </a:p>
          <a:p>
            <a:pPr algn="ctr"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Ни одна страна не защищена от этого бедствия. </a:t>
            </a:r>
          </a:p>
          <a:p>
            <a:pPr algn="ctr"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внутри одного какого-либо государства покончить с этим злом невозможно. </a:t>
            </a:r>
          </a:p>
          <a:p>
            <a:pPr algn="ctr"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Для борьбы с наркобизнесом, охватившим всю планету, необходимы усилия всех стран»</a:t>
            </a:r>
          </a:p>
          <a:p>
            <a:pPr algn="ctr">
              <a:spcBef>
                <a:spcPts val="600"/>
              </a:spcBef>
              <a:defRPr/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		      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Кофи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Аннан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2413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Фильм  </a:t>
            </a:r>
            <a:r>
              <a:rPr lang="ru-RU" b="1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Джонаса</a:t>
            </a:r>
            <a:r>
              <a:rPr lang="ru-RU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ru-RU" b="1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Акерлунда</a:t>
            </a:r>
            <a:r>
              <a:rPr lang="ru-RU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«Мечта»</a:t>
            </a:r>
            <a:endParaRPr lang="ru-RU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Me4ta.avi">
            <a:hlinkClick r:id="" action="ppaction://media"/>
          </p:cNvPr>
          <p:cNvPicPr>
            <a:picLocks noGrp="1" noRot="1" noChangeAspect="1"/>
          </p:cNvPicPr>
          <p:nvPr>
            <p:ph idx="4294967295"/>
            <a:videoFile r:link="rId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403350" y="1844675"/>
            <a:ext cx="6481763" cy="3384550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Содержимое 2"/>
          <p:cNvSpPr>
            <a:spLocks noGrp="1"/>
          </p:cNvSpPr>
          <p:nvPr>
            <p:ph idx="1"/>
          </p:nvPr>
        </p:nvSpPr>
        <p:spPr>
          <a:xfrm>
            <a:off x="250825" y="2420938"/>
            <a:ext cx="8642350" cy="3651250"/>
          </a:xfrm>
        </p:spPr>
        <p:txBody>
          <a:bodyPr>
            <a:normAutofit/>
          </a:bodyPr>
          <a:lstStyle/>
          <a:p>
            <a:pPr marL="274320" indent="-274320" algn="just" eaLnBrk="1" fontAlgn="auto" hangingPunct="1">
              <a:spcAft>
                <a:spcPts val="600"/>
              </a:spcAft>
              <a:buClr>
                <a:srgbClr val="FF0000"/>
              </a:buClr>
              <a:buSzPct val="120000"/>
              <a:buFont typeface="Wingdings 2" pitchFamily="18" charset="2"/>
              <a:buChar char="P"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Иран, Малайзия, Бирма, Бангладеш, Индия, Турция, Египет и др. – </a:t>
            </a:r>
            <a:r>
              <a:rPr lang="ru-RU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смертная казнь </a:t>
            </a:r>
          </a:p>
          <a:p>
            <a:pPr marL="274320" indent="-274320" algn="just" eaLnBrk="1" fontAlgn="auto" hangingPunct="1">
              <a:spcAft>
                <a:spcPts val="600"/>
              </a:spcAft>
              <a:buClr>
                <a:srgbClr val="FF0000"/>
              </a:buClr>
              <a:buSzPct val="120000"/>
              <a:buFont typeface="Wingdings 2" pitchFamily="18" charset="2"/>
              <a:buChar char="P"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Страны Европы – </a:t>
            </a:r>
            <a:r>
              <a:rPr lang="ru-RU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 10 лет до пожизненного заключения</a:t>
            </a:r>
          </a:p>
          <a:p>
            <a:pPr marL="274320" indent="-274320" algn="just" eaLnBrk="1" fontAlgn="auto" hangingPunct="1">
              <a:spcAft>
                <a:spcPts val="600"/>
              </a:spcAft>
              <a:buClr>
                <a:srgbClr val="FF0000"/>
              </a:buClr>
              <a:buSzPct val="120000"/>
              <a:buFont typeface="Wingdings 2" pitchFamily="18" charset="2"/>
              <a:buChar char="P"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странах Латинской Америки – </a:t>
            </a:r>
            <a:r>
              <a:rPr lang="ru-RU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 12 до 20 лет</a:t>
            </a:r>
          </a:p>
          <a:p>
            <a:pPr marL="274320" indent="-274320" algn="just" eaLnBrk="1" fontAlgn="auto" hangingPunct="1">
              <a:spcAft>
                <a:spcPts val="600"/>
              </a:spcAft>
              <a:buFont typeface="Wingdings 2" pitchFamily="18" charset="2"/>
              <a:buNone/>
              <a:defRPr/>
            </a:pPr>
            <a:endParaRPr lang="ru-RU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820472" cy="151216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/>
            </a:r>
            <a:br>
              <a:rPr lang="ru-RU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ru-RU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Законодательства разных стран признают самыми опасными преступлениями: производство и распространение наркотиков.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Содержимое 2"/>
          <p:cNvSpPr>
            <a:spLocks noGrp="1"/>
          </p:cNvSpPr>
          <p:nvPr>
            <p:ph idx="1"/>
          </p:nvPr>
        </p:nvSpPr>
        <p:spPr>
          <a:xfrm>
            <a:off x="428625" y="857250"/>
            <a:ext cx="8215313" cy="5857875"/>
          </a:xfrm>
        </p:spPr>
        <p:txBody>
          <a:bodyPr>
            <a:normAutofit/>
          </a:bodyPr>
          <a:lstStyle/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Ст. 228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«Незаконные изготовление, хранение, приобретение, хранение, перевозка либо сбыт наркотических или психотропных  веществ» – лишение свободы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 3 до 15 лет с конфискацией имущества</a:t>
            </a: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Ст. 230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«Склонение к употреблению наркотических средств или психотропных веществ» – лишение свободы  </a:t>
            </a:r>
            <a:r>
              <a:rPr lang="ru-RU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 3 до 12 лет</a:t>
            </a:r>
          </a:p>
        </p:txBody>
      </p:sp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642938" y="274638"/>
            <a:ext cx="8072437" cy="51115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Российской Федерации</a:t>
            </a:r>
          </a:p>
        </p:txBody>
      </p:sp>
      <p:pic>
        <p:nvPicPr>
          <p:cNvPr id="4" name="Рисунок 3" descr="http://osinform.ru/uploads/posts/2010-12/1292832547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43088" y="2928938"/>
            <a:ext cx="545782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Прямоугольник 1"/>
          <p:cNvSpPr>
            <a:spLocks noChangeArrowheads="1"/>
          </p:cNvSpPr>
          <p:nvPr/>
        </p:nvSpPr>
        <p:spPr bwMode="auto">
          <a:xfrm>
            <a:off x="428625" y="115888"/>
            <a:ext cx="835818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Пять заповедей </a:t>
            </a:r>
            <a:b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как не стать жертвой наркомании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313" y="1196975"/>
            <a:ext cx="8643937" cy="39385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Заповедь первая: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Прежде чем приобрести порцию  «дури», хорошенько подумай: а на фига тебе это надо?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       </a:t>
            </a:r>
            <a:r>
              <a:rPr lang="ru-RU" sz="20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(Кроме проблем – ничего хорошего)</a:t>
            </a:r>
          </a:p>
          <a:p>
            <a:pPr algn="just" fontAlgn="auto">
              <a:spcBef>
                <a:spcPts val="6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Заповедь вторая: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Если ты  все же из любопытства купил эту «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дрянь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», не поленись отнеси ее до унитаза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(Там ей самое место)</a:t>
            </a:r>
          </a:p>
          <a:p>
            <a:pPr algn="just" fontAlgn="auto">
              <a:spcBef>
                <a:spcPts val="6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Заповедь третья: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Боже тебя упаси согласиться передать пакетик или кулек (даже если попросит друг) с сомнительным содержимым даже своему другу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(Как раз так чаще всего влипают в грязные истории)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50" y="4500563"/>
            <a:ext cx="8501063" cy="20161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Заповедь четвертая: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Каким бы заманчивым ни показалось тебе предложение «попробовать немного счастья» – </a:t>
            </a:r>
            <a:r>
              <a:rPr lang="ru-RU" sz="2000" u="sng" dirty="0">
                <a:latin typeface="Arial" pitchFamily="34" charset="0"/>
                <a:cs typeface="Arial" pitchFamily="34" charset="0"/>
              </a:rPr>
              <a:t>откажись!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0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(Бесплатный сыр только в мышеловке)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Заповедь пятая: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Если, попробовав дури, захочешь повторить ее прием, вспомни: </a:t>
            </a:r>
            <a:r>
              <a:rPr lang="ru-RU" sz="2000" u="sng" dirty="0">
                <a:latin typeface="Arial" pitchFamily="34" charset="0"/>
                <a:cs typeface="Arial" pitchFamily="34" charset="0"/>
              </a:rPr>
              <a:t>за все надо платить!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0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(Цену ты уже знаешь…)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Прямоугольник 1"/>
          <p:cNvSpPr>
            <a:spLocks noChangeArrowheads="1"/>
          </p:cNvSpPr>
          <p:nvPr/>
        </p:nvSpPr>
        <p:spPr bwMode="auto">
          <a:xfrm>
            <a:off x="0" y="404813"/>
            <a:ext cx="9144000" cy="609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000" b="1" dirty="0">
                <a:solidFill>
                  <a:srgbClr val="FF0066"/>
                </a:solidFill>
              </a:rPr>
              <a:t/>
            </a:r>
            <a:br>
              <a:rPr lang="ru-RU" sz="3000" b="1" dirty="0">
                <a:solidFill>
                  <a:srgbClr val="FF0066"/>
                </a:solidFill>
              </a:rPr>
            </a:b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 в ответе за </a:t>
            </a:r>
            <a:r>
              <a:rPr lang="ru-RU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своё благополучие 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</a:t>
            </a:r>
            <a:r>
              <a:rPr lang="ru-RU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благополучие своих близких!</a:t>
            </a:r>
          </a:p>
          <a:p>
            <a:pPr algn="ctr">
              <a:defRPr/>
            </a:pPr>
            <a:r>
              <a:rPr lang="ru-RU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Алкоголь и курение – 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вот первые шаги в сторону </a:t>
            </a:r>
            <a:r>
              <a:rPr lang="ru-RU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наркотической бездны!</a:t>
            </a:r>
          </a:p>
          <a:p>
            <a:pPr algn="ctr">
              <a:defRPr/>
            </a:pP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Единственный и верный способ не стать наркоманом – отказаться первый раз – </a:t>
            </a:r>
          </a:p>
          <a:p>
            <a:pPr algn="ctr">
              <a:defRPr/>
            </a:pPr>
            <a:r>
              <a:rPr lang="ru-RU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сказать наркотикам НЕТ!</a:t>
            </a:r>
          </a:p>
          <a:p>
            <a:pPr algn="ctr">
              <a:defRPr/>
            </a:pP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Любимое дело (спорт, творчество, увлечения),  жизненные цели, нравственные и моральные качества, духовные ценности – вот те барьеры, которые помогут тебе </a:t>
            </a:r>
            <a:r>
              <a:rPr lang="ru-RU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 сделать</a:t>
            </a:r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первый шаг по пути к </a:t>
            </a:r>
            <a:r>
              <a:rPr lang="ru-RU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АДУ!</a:t>
            </a:r>
            <a:endParaRPr lang="ru-RU" sz="3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ПОМНИ!</a:t>
            </a:r>
            <a:endParaRPr lang="ru-RU" sz="36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6215063"/>
          </a:xfrm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Что такое наркомания?</a:t>
            </a:r>
          </a:p>
          <a:p>
            <a:pPr algn="just">
              <a:buFont typeface="Wingdings 2" pitchFamily="18" charset="2"/>
              <a:buNone/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 А) болезнь 		В) вредная привычка </a:t>
            </a:r>
          </a:p>
          <a:p>
            <a:pPr algn="just">
              <a:buFont typeface="Wingdings 2" pitchFamily="18" charset="2"/>
              <a:buNone/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			С) преступление</a:t>
            </a:r>
          </a:p>
          <a:p>
            <a:pPr>
              <a:spcAft>
                <a:spcPts val="600"/>
              </a:spcAft>
              <a:buFont typeface="Wingdings 2" pitchFamily="18" charset="2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Почему подростки употребляют наркотики?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Есть ли оправдание у тех, кто принимает наркотики?</a:t>
            </a:r>
          </a:p>
          <a:p>
            <a:pPr>
              <a:spcAft>
                <a:spcPts val="600"/>
              </a:spcAft>
              <a:buFont typeface="Wingdings 2" pitchFamily="18" charset="2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4.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Чай, кофе, пиво – это наркотики?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5.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Как ты относишься к наркоманам?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  А) ненавидишь          С) жалеешь </a:t>
            </a:r>
          </a:p>
          <a:p>
            <a:pPr>
              <a:spcAft>
                <a:spcPts val="600"/>
              </a:spcAft>
              <a:buFont typeface="Wingdings 2" pitchFamily="18" charset="2"/>
              <a:buNone/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  В) равнодушен            Д) что-то другое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6.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Приведите самый сильный аргумент в пользу отказа от наркотиков</a:t>
            </a:r>
          </a:p>
          <a:p>
            <a:pPr>
              <a:buFont typeface="Wingdings 2" pitchFamily="18" charset="2"/>
              <a:buNone/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785813" y="857250"/>
            <a:ext cx="7572375" cy="48577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9600" smtClean="0">
              <a:solidFill>
                <a:srgbClr val="FF0000"/>
              </a:solidFill>
            </a:endParaRPr>
          </a:p>
        </p:txBody>
      </p:sp>
      <p:pic>
        <p:nvPicPr>
          <p:cNvPr id="40963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84213" y="836613"/>
            <a:ext cx="7848600" cy="3140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Спасибо за внимание!</a:t>
            </a:r>
          </a:p>
          <a:p>
            <a:pPr algn="ctr">
              <a:defRPr/>
            </a:pPr>
            <a:r>
              <a:rPr lang="ru-RU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Будьте здоровы!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38"/>
            <a:ext cx="8229600" cy="4214812"/>
          </a:xfrm>
        </p:spPr>
        <p:txBody>
          <a:bodyPr>
            <a:normAutofit fontScale="47500" lnSpcReduction="20000"/>
          </a:bodyPr>
          <a:lstStyle/>
          <a:p>
            <a:pPr marL="0" indent="0" algn="just" eaLnBrk="1" fontAlgn="auto" hangingPunct="1">
              <a:lnSpc>
                <a:spcPct val="120000"/>
              </a:lnSpc>
              <a:spcAft>
                <a:spcPts val="60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5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Наркомания </a:t>
            </a:r>
            <a:r>
              <a:rPr lang="ru-RU" sz="5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патологическое влечение к приему наркотических средств.</a:t>
            </a:r>
          </a:p>
          <a:p>
            <a:pPr marL="0" indent="0" algn="just" eaLnBrk="1" fontAlgn="auto" hangingPunct="1">
              <a:lnSpc>
                <a:spcPct val="120000"/>
              </a:lnSpc>
              <a:spcAft>
                <a:spcPts val="60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5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Термин</a:t>
            </a:r>
            <a:r>
              <a:rPr lang="ru-RU" sz="51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5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"наркотик" </a:t>
            </a:r>
            <a:r>
              <a:rPr lang="ru-RU" sz="5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происходит от греческого глагола </a:t>
            </a:r>
            <a:r>
              <a:rPr lang="ru-RU" sz="5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"</a:t>
            </a:r>
            <a:r>
              <a:rPr lang="ru-RU" sz="51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narkoo</a:t>
            </a:r>
            <a:r>
              <a:rPr lang="ru-RU" sz="5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"</a:t>
            </a:r>
            <a:r>
              <a:rPr lang="ru-RU" sz="5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что означает оцепенеть, сделаться нечувствительным. </a:t>
            </a:r>
          </a:p>
          <a:p>
            <a:pPr marL="0" indent="0" algn="just" eaLnBrk="1" fontAlgn="auto" hangingPunct="1">
              <a:lnSpc>
                <a:spcPct val="120000"/>
              </a:lnSpc>
              <a:spcAft>
                <a:spcPts val="60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ru-RU" sz="5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Наркотические вещества </a:t>
            </a:r>
            <a:r>
              <a:rPr lang="ru-RU" sz="5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это вещества растительного или синтетического происхождения, оказывающие пагубное влияние на ЦНС.</a:t>
            </a:r>
          </a:p>
          <a:p>
            <a:pPr marL="0" indent="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 smtClean="0"/>
          </a:p>
          <a:p>
            <a:pPr marL="420624" indent="-384048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0"/>
            <a:ext cx="8391306" cy="71435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Что такое наркомания и наркотики?</a:t>
            </a:r>
            <a:endParaRPr lang="ru-RU" sz="36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00600"/>
              </a:clrFrom>
              <a:clrTo>
                <a:srgbClr val="0006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3857628"/>
            <a:ext cx="4286280" cy="2786082"/>
          </a:xfrm>
          <a:prstGeom prst="ellipse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3857628"/>
            <a:ext cx="4250538" cy="2714644"/>
          </a:xfrm>
          <a:prstGeom prst="ellipse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85750"/>
            <a:ext cx="8643938" cy="60944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 дело в том, что вызывать </a:t>
            </a:r>
          </a:p>
          <a:p>
            <a:pPr algn="ctr">
              <a:defRPr/>
            </a:pP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наркотическое состояние могут многие вещества, и все они, без исключения, ядовиты. Это весьма широкий круг веществ – от лекарств, обладающих психотропным эффектом, до средств бытовой химии и грибов. Алкоголь и никотин – тоже наркотические вещества, и пристрастие к ним в широком смысле тоже является наркоманией. Даже чрезмерное употребление кофе можно назвать наркоманией, т.к. человек постепенно привыкает и без него не может обходиться. 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475" y="785813"/>
            <a:ext cx="5473700" cy="26781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С веществами, которые теперь называют наркотиками, человек познакомился давно. Древние египтяне готовили из мака снотворное. Они получали опиум и употребляли его, желая уснуть или приглушить боль.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5750" y="3714750"/>
            <a:ext cx="5072063" cy="30464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Бедуины, отправляясь в дальний переход, запасались </a:t>
            </a:r>
            <a:r>
              <a:rPr lang="ru-RU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бангом</a:t>
            </a: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- смолой, известной под названием марихуана или гашиш. Смолу курили, желая снять психическую нагрузку, вызванную однообразным пейзажем пустыни.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9" descr="soc_25_1_big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5" y="857250"/>
            <a:ext cx="3000375" cy="2859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Истоки наркомании</a:t>
            </a:r>
            <a:endParaRPr lang="ru-RU" sz="36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8" name="Picture 8" descr="http://travel.smart-guide.net/wp-content/uploads/2009/11/Pyramids-of-Egyp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75" y="3429000"/>
            <a:ext cx="3500438" cy="3143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2"/>
          <p:cNvSpPr>
            <a:spLocks noChangeArrowheads="1"/>
          </p:cNvSpPr>
          <p:nvPr/>
        </p:nvSpPr>
        <p:spPr bwMode="auto">
          <a:xfrm>
            <a:off x="323850" y="2852738"/>
            <a:ext cx="4392613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Европейское общество познакомилось с привезенными с Востока наркотиками (гашиш, опиум) в начале 19 в. Они стали популярны, и  не только как болеутоляющие лекарства </a:t>
            </a:r>
          </a:p>
        </p:txBody>
      </p:sp>
      <p:pic>
        <p:nvPicPr>
          <p:cNvPr id="4" name="Picture 13" descr="coca2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4787900" y="2714625"/>
            <a:ext cx="3960813" cy="3500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196" name="Прямоугольник 4"/>
          <p:cNvSpPr>
            <a:spLocks noChangeArrowheads="1"/>
          </p:cNvSpPr>
          <p:nvPr/>
        </p:nvSpPr>
        <p:spPr bwMode="auto">
          <a:xfrm>
            <a:off x="250825" y="260350"/>
            <a:ext cx="86423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Шахтеры Боливии издавна получали часть жалованья не деньгами, а листьями растения, содержащего кокаин, которые жевали или курили. </a:t>
            </a:r>
          </a:p>
          <a:p>
            <a:pPr>
              <a:defRPr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Вообще нет такого народа, который не употреблял бы в том или ином    виде наркотические вещества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2"/>
          <p:cNvSpPr>
            <a:spLocks noChangeArrowheads="1"/>
          </p:cNvSpPr>
          <p:nvPr/>
        </p:nvSpPr>
        <p:spPr bwMode="auto">
          <a:xfrm>
            <a:off x="4071938" y="188913"/>
            <a:ext cx="4786312" cy="618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ru-RU" sz="500" b="1" dirty="0">
                <a:latin typeface="Times New Roman" pitchFamily="18" charset="0"/>
              </a:rPr>
              <a:t>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Проблема наркомании затрагивает 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более  </a:t>
            </a:r>
            <a:r>
              <a:rPr lang="ru-RU" sz="2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30 млн.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человек, то есть практически  </a:t>
            </a:r>
            <a:r>
              <a:rPr lang="ru-RU" sz="2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каждого пятого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жителя России.  </a:t>
            </a:r>
          </a:p>
          <a:p>
            <a:pPr>
              <a:buFont typeface="Wingdings" pitchFamily="2" charset="2"/>
              <a:buNone/>
              <a:defRPr/>
            </a:pP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Сегодня в России не   осталось  </a:t>
            </a:r>
            <a:r>
              <a:rPr lang="ru-RU" sz="2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ни одного  региона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 где не были бы зафиксированы  случаи употребления наркотиков или их  распространения. </a:t>
            </a:r>
          </a:p>
          <a:p>
            <a:pPr>
              <a:buFont typeface="Wingdings" pitchFamily="2" charset="2"/>
              <a:buNone/>
              <a:defRPr/>
            </a:pPr>
            <a:endParaRPr lang="ru-RU" sz="2200" b="1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 данным международной организации «Врачи без границ», уже сегодня в России   </a:t>
            </a:r>
            <a:r>
              <a:rPr lang="ru-RU" sz="2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 4 до 6 млн. 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наркоманов, а некоторыми специалистами их число оценивается даже выше    </a:t>
            </a:r>
            <a:r>
              <a:rPr lang="ru-RU" sz="2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 млн. чел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2" descr="НАРКОТИКИ1"/>
          <p:cNvPicPr>
            <a:picLocks noChangeAspect="1" noChangeArrowheads="1"/>
          </p:cNvPicPr>
          <p:nvPr/>
        </p:nvPicPr>
        <p:blipFill>
          <a:blip r:embed="rId2" cstate="email">
            <a:lum bright="14000" contrast="18000"/>
          </a:blip>
          <a:srcRect/>
          <a:stretch>
            <a:fillRect/>
          </a:stretch>
        </p:blipFill>
        <p:spPr bwMode="auto">
          <a:xfrm>
            <a:off x="500063" y="1143000"/>
            <a:ext cx="3214687" cy="4143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25" y="115888"/>
            <a:ext cx="8286750" cy="12017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Наркомания в России продолжает "молодеть". По последним данным,  </a:t>
            </a:r>
            <a:r>
              <a:rPr lang="ru-RU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более 60 %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наркоманов - люди в  возрасте </a:t>
            </a:r>
            <a:r>
              <a:rPr lang="ru-RU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18-30 лет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</a:t>
            </a:r>
            <a:r>
              <a:rPr lang="ru-RU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почти 20 % - школьники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4797425"/>
            <a:ext cx="9144000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Средний возраст приобщения к наркотикам в России составляет </a:t>
            </a:r>
            <a:r>
              <a:rPr lang="ru-RU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15-17 лет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 участились случаи первичного употребления наркотиков детьми </a:t>
            </a:r>
            <a:r>
              <a:rPr lang="ru-RU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11-13 лет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  </a:t>
            </a:r>
            <a:r>
              <a:rPr lang="ru-RU" sz="2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Отмечены  и случаи употребления наркотиков детьми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6-7 лет. </a:t>
            </a:r>
          </a:p>
        </p:txBody>
      </p:sp>
      <p:pic>
        <p:nvPicPr>
          <p:cNvPr id="4" name="Picture 5" descr="120040713204739_1-narkotiki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250" y="1341438"/>
            <a:ext cx="5857875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1708</TotalTime>
  <Words>1266</Words>
  <Application>Microsoft Office PowerPoint</Application>
  <PresentationFormat>Экран (4:3)</PresentationFormat>
  <Paragraphs>194</Paragraphs>
  <Slides>36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3" baseType="lpstr">
      <vt:lpstr>Arial</vt:lpstr>
      <vt:lpstr>Constantia</vt:lpstr>
      <vt:lpstr>Wingdings 2</vt:lpstr>
      <vt:lpstr>Calibri</vt:lpstr>
      <vt:lpstr>Times New Roman</vt:lpstr>
      <vt:lpstr>Wingdings</vt:lpstr>
      <vt:lpstr>Бумажная</vt:lpstr>
      <vt:lpstr>Классный час  для 9 – 11 классов  «Имею право знать»</vt:lpstr>
      <vt:lpstr>      Вот  он  тащился, чуть  не  умирая. Через  минуту   ж – Где  достал,  бог  весть!- О  радостях  искусственного  рая Мир  может, На  лице  его  прочесть! А  сколько  их  сейчас  бредет  по  свету, Чья  участь  то  сладка,  а  то  тяжка! И  видимо  уже  спасенья  нету От  этого  простого  порошка… </vt:lpstr>
      <vt:lpstr>Слайд 3</vt:lpstr>
      <vt:lpstr>Что такое наркомания и наркотики?</vt:lpstr>
      <vt:lpstr>Слайд 5</vt:lpstr>
      <vt:lpstr>Истоки наркомании</vt:lpstr>
      <vt:lpstr>Слайд 7</vt:lpstr>
      <vt:lpstr>Слайд 8</vt:lpstr>
      <vt:lpstr>Слайд 9</vt:lpstr>
      <vt:lpstr>Слайд 10</vt:lpstr>
      <vt:lpstr>Причины, по которым молодежь начинает употреблять наркотики</vt:lpstr>
      <vt:lpstr>ПОМНИТЕ!!!! Легких наркотиков не бывает!  Наркотики они и есть наркотики, в независимости от их вида, цвета, цены они вызывают одинаковую зависимость. Некоторые вызывают зависимость уже после 1-2 употребления!</vt:lpstr>
      <vt:lpstr>Стадии развития наркомании</vt:lpstr>
      <vt:lpstr>Возникновение психической и физической зависимости</vt:lpstr>
      <vt:lpstr>Признаки наркомана</vt:lpstr>
      <vt:lpstr>Слайд 16</vt:lpstr>
      <vt:lpstr>Последствия употребления наркотиков</vt:lpstr>
      <vt:lpstr>10 причин, по которым не стоит употреблять наркотики</vt:lpstr>
      <vt:lpstr>Без  комментариев…</vt:lpstr>
      <vt:lpstr>Слайд 20</vt:lpstr>
      <vt:lpstr>Слайд 21</vt:lpstr>
      <vt:lpstr>Слайд 22</vt:lpstr>
      <vt:lpstr>Слайд 23</vt:lpstr>
      <vt:lpstr>Их жизнь оборвали наркотики</vt:lpstr>
      <vt:lpstr>Слайд 25</vt:lpstr>
      <vt:lpstr>Слайд 26</vt:lpstr>
      <vt:lpstr>Слайд 27</vt:lpstr>
      <vt:lpstr>Слайд 28</vt:lpstr>
      <vt:lpstr>Слайд 29</vt:lpstr>
      <vt:lpstr>Фильм  Джонаса  Акерлунда «Мечта»</vt:lpstr>
      <vt:lpstr> Законодательства разных стран признают самыми опасными преступлениями: производство и распространение наркотиков.</vt:lpstr>
      <vt:lpstr>В Российской Федерации</vt:lpstr>
      <vt:lpstr>Слайд 33</vt:lpstr>
      <vt:lpstr>ПОМНИ!</vt:lpstr>
      <vt:lpstr>Слайд 35</vt:lpstr>
      <vt:lpstr>Слайд 36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revaz</cp:lastModifiedBy>
  <cp:revision>175</cp:revision>
  <dcterms:created xsi:type="dcterms:W3CDTF">2010-11-18T17:05:06Z</dcterms:created>
  <dcterms:modified xsi:type="dcterms:W3CDTF">2013-04-18T11:51:53Z</dcterms:modified>
</cp:coreProperties>
</file>