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9" r:id="rId11"/>
    <p:sldId id="260" r:id="rId12"/>
    <p:sldId id="268" r:id="rId13"/>
    <p:sldId id="270" r:id="rId14"/>
    <p:sldId id="272" r:id="rId15"/>
    <p:sldId id="276" r:id="rId16"/>
    <p:sldId id="271" r:id="rId17"/>
  </p:sldIdLst>
  <p:sldSz cx="9144000" cy="6858000" type="screen4x3"/>
  <p:notesSz cx="6881813" cy="100155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EEC52FAA-0CCD-401D-AC7E-D989827D2B3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757381"/>
            <a:ext cx="5505450" cy="4506992"/>
          </a:xfrm>
          <a:prstGeom prst="rect">
            <a:avLst/>
          </a:prstGeom>
        </p:spPr>
        <p:txBody>
          <a:bodyPr vert="horz" lIns="96551" tIns="48276" rIns="96551" bIns="4827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65F5C3C1-9F31-4FB7-B690-7964C48EE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5C3C1-9F31-4FB7-B690-7964C48EEA1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FADA-C3E1-4E07-8E20-5D0760FE3E7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655040-CACA-41E1-BF4D-FF7809791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FADA-C3E1-4E07-8E20-5D0760FE3E7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5040-CACA-41E1-BF4D-FF7809791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FADA-C3E1-4E07-8E20-5D0760FE3E7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5040-CACA-41E1-BF4D-FF7809791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FADA-C3E1-4E07-8E20-5D0760FE3E7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655040-CACA-41E1-BF4D-FF7809791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FADA-C3E1-4E07-8E20-5D0760FE3E7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5040-CACA-41E1-BF4D-FF7809791A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FADA-C3E1-4E07-8E20-5D0760FE3E7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5040-CACA-41E1-BF4D-FF7809791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FADA-C3E1-4E07-8E20-5D0760FE3E7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C655040-CACA-41E1-BF4D-FF7809791A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FADA-C3E1-4E07-8E20-5D0760FE3E7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5040-CACA-41E1-BF4D-FF7809791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FADA-C3E1-4E07-8E20-5D0760FE3E7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5040-CACA-41E1-BF4D-FF7809791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FADA-C3E1-4E07-8E20-5D0760FE3E7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5040-CACA-41E1-BF4D-FF7809791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FADA-C3E1-4E07-8E20-5D0760FE3E7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5040-CACA-41E1-BF4D-FF7809791A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F8FADA-C3E1-4E07-8E20-5D0760FE3E7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655040-CACA-41E1-BF4D-FF7809791A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8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9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0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5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_________Microsoft_Office_Word6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7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2574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42918"/>
            <a:ext cx="8686800" cy="107156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                 </a:t>
            </a:r>
            <a:r>
              <a:rPr lang="ru-RU" i="1" dirty="0" smtClean="0">
                <a:latin typeface="Monotype Corsiva" pitchFamily="66" charset="0"/>
                <a:cs typeface="Calibri" pitchFamily="34" charset="0"/>
              </a:rPr>
              <a:t>«Геометрия приближает разум к истине»</a:t>
            </a:r>
          </a:p>
          <a:p>
            <a:pPr>
              <a:buNone/>
            </a:pPr>
            <a:r>
              <a:rPr lang="ru-RU" i="1" dirty="0" smtClean="0">
                <a:latin typeface="Monotype Corsiva" pitchFamily="66" charset="0"/>
                <a:cs typeface="Calibri" pitchFamily="34" charset="0"/>
              </a:rPr>
              <a:t>                                                                                                    Платон                              </a:t>
            </a:r>
            <a:endParaRPr lang="ru-RU" i="1" dirty="0">
              <a:latin typeface="Monotype Corsiva" pitchFamily="66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285992"/>
            <a:ext cx="8643998" cy="307183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>
                <a:gd name="adj" fmla="val 28983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Простейшие задачи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координатах.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6334125" y="6189663"/>
            <a:ext cx="2809875" cy="66833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математики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Иванова Елена Анатольевна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71546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Monotype Corsiva" pitchFamily="66" charset="0"/>
              </a:rPr>
              <a:t> </a:t>
            </a:r>
            <a:r>
              <a:rPr lang="ru-RU" sz="1600" dirty="0" smtClean="0">
                <a:latin typeface="Cambria" pitchFamily="18" charset="0"/>
                <a:cs typeface="Calibri" pitchFamily="34" charset="0"/>
              </a:rPr>
              <a:t>Тест 02</a:t>
            </a:r>
            <a:r>
              <a:rPr lang="ru-RU" sz="1600" i="1" dirty="0" smtClean="0">
                <a:latin typeface="Monotype Corsiva" pitchFamily="66" charset="0"/>
              </a:rPr>
              <a:t> </a:t>
            </a:r>
            <a:br>
              <a:rPr lang="ru-RU" sz="1600" i="1" dirty="0" smtClean="0">
                <a:latin typeface="Monotype Corsiva" pitchFamily="66" charset="0"/>
              </a:rPr>
            </a:br>
            <a:r>
              <a:rPr lang="ru-RU" sz="2800" i="1" dirty="0" smtClean="0">
                <a:latin typeface="Monotype Corsiva" pitchFamily="66" charset="0"/>
              </a:rPr>
              <a:t>                                      Ответы:</a:t>
            </a:r>
            <a:endParaRPr lang="ru-RU" sz="2800" i="1" dirty="0">
              <a:latin typeface="Monotype Corsiva" pitchFamily="66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4800" y="1214422"/>
            <a:ext cx="4191000" cy="511017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400" dirty="0" smtClean="0">
                <a:latin typeface="Monotype Corsiva" pitchFamily="66" charset="0"/>
              </a:rPr>
              <a:t>Вариант №1.</a:t>
            </a:r>
          </a:p>
          <a:p>
            <a:pPr>
              <a:buNone/>
            </a:pPr>
            <a:r>
              <a:rPr lang="ru-RU" dirty="0" smtClean="0"/>
              <a:t>                         </a:t>
            </a:r>
          </a:p>
          <a:p>
            <a:pPr>
              <a:buNone/>
            </a:pPr>
            <a:r>
              <a:rPr lang="ru-RU" dirty="0" smtClean="0"/>
              <a:t>                          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                             Декарт</a:t>
            </a: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Рене Декарт (1596 -1650 )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  Французский  математик  философ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Является создателем метода  координат. 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В своем сочинении «Геометрия» он указал 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общий  принцип, позволяющий решать 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геометрические  вопросы  с  помощью 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алгебраических   уравнений.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343400" cy="511017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400" dirty="0" smtClean="0">
                <a:latin typeface="Monotype Corsiva" pitchFamily="66" charset="0"/>
              </a:rPr>
              <a:t>Вариант № 2. 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                               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                                  Ферма</a:t>
            </a: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Пьер Ферма  ( 1601 - 1631 ) </a:t>
            </a:r>
            <a:r>
              <a:rPr lang="ru-RU" sz="1800" dirty="0" smtClean="0">
                <a:latin typeface="Monotype Corsiva" pitchFamily="66" charset="0"/>
              </a:rPr>
              <a:t>Французский  математик , юрист.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    В  области  геометрии  Ферма  в  более 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  систематической  форме,  чем  Декарт  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  развил  метод  координат ,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                    вывел  уравнение   прямой.</a:t>
            </a:r>
          </a:p>
          <a:p>
            <a:pPr>
              <a:buNone/>
            </a:pPr>
            <a:endParaRPr lang="ru-RU" sz="14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14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1400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Рисунок 4" descr="декар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714488"/>
            <a:ext cx="1714511" cy="214314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 descr="ферм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785926"/>
            <a:ext cx="1714512" cy="207170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Cambria" pitchFamily="18" charset="0"/>
                <a:cs typeface="Calibri" pitchFamily="34" charset="0"/>
              </a:rPr>
              <a:t>Расстояние  между двумя точками.</a:t>
            </a:r>
            <a:endParaRPr lang="ru-RU" sz="1800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ChangeAspect="1"/>
          </p:cNvGraphicFramePr>
          <p:nvPr>
            <p:ph sz="half" idx="2"/>
          </p:nvPr>
        </p:nvGraphicFramePr>
        <p:xfrm>
          <a:off x="357158" y="1000108"/>
          <a:ext cx="8350569" cy="4559305"/>
        </p:xfrm>
        <a:graphic>
          <a:graphicData uri="http://schemas.openxmlformats.org/presentationml/2006/ole">
            <p:oleObj spid="_x0000_s24580" name="Документ" r:id="rId3" imgW="9249287" imgH="406663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Cambria" pitchFamily="18" charset="0"/>
                <a:cs typeface="Calibri" pitchFamily="34" charset="0"/>
              </a:rPr>
              <a:t>Тест 03</a:t>
            </a:r>
            <a:r>
              <a:rPr lang="ru-RU" sz="1800" b="1" i="1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mbria" pitchFamily="18" charset="0"/>
                <a:cs typeface="Calibri" pitchFamily="34" charset="0"/>
              </a:rPr>
              <a:t/>
            </a:r>
            <a:br>
              <a:rPr lang="ru-RU" sz="1800" dirty="0" smtClean="0">
                <a:latin typeface="Cambria" pitchFamily="18" charset="0"/>
                <a:cs typeface="Calibri" pitchFamily="34" charset="0"/>
              </a:rPr>
            </a:br>
            <a:r>
              <a:rPr lang="ru-RU" sz="1800" dirty="0" smtClean="0">
                <a:latin typeface="Cambria" pitchFamily="18" charset="0"/>
                <a:cs typeface="Calibri" pitchFamily="34" charset="0"/>
              </a:rPr>
              <a:t>                                           Найти периметр треугольника </a:t>
            </a:r>
            <a:r>
              <a:rPr lang="en-US" sz="1800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US" sz="1800" b="1" dirty="0" smtClean="0">
                <a:latin typeface="Cambria" pitchFamily="18" charset="0"/>
                <a:cs typeface="Calibri" pitchFamily="34" charset="0"/>
              </a:rPr>
              <a:t>MNK</a:t>
            </a:r>
            <a:r>
              <a:rPr lang="ru-RU" sz="1800" dirty="0" smtClean="0">
                <a:latin typeface="Cambria" pitchFamily="18" charset="0"/>
                <a:cs typeface="Calibri" pitchFamily="34" charset="0"/>
              </a:rPr>
              <a:t>.</a:t>
            </a:r>
            <a:endParaRPr lang="ru-RU" sz="1800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214414" y="1428736"/>
          <a:ext cx="7261225" cy="4422777"/>
        </p:xfrm>
        <a:graphic>
          <a:graphicData uri="http://schemas.openxmlformats.org/presentationml/2006/ole">
            <p:oleObj spid="_x0000_s26628" name="Документ" r:id="rId3" imgW="9241729" imgH="527226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71546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latin typeface="Cambria" pitchFamily="18" charset="0"/>
                <a:cs typeface="Calibri" pitchFamily="34" charset="0"/>
              </a:rPr>
              <a:t>Тест 03</a:t>
            </a:r>
            <a:r>
              <a:rPr lang="ru-RU" sz="2000" i="1" dirty="0" smtClean="0">
                <a:latin typeface="Monotype Corsiva" pitchFamily="66" charset="0"/>
              </a:rPr>
              <a:t> </a:t>
            </a:r>
            <a:br>
              <a:rPr lang="ru-RU" sz="2000" i="1" dirty="0" smtClean="0">
                <a:latin typeface="Monotype Corsiva" pitchFamily="66" charset="0"/>
              </a:rPr>
            </a:br>
            <a:r>
              <a:rPr lang="ru-RU" i="1" dirty="0" smtClean="0">
                <a:latin typeface="Monotype Corsiva" pitchFamily="66" charset="0"/>
              </a:rPr>
              <a:t>                                   Ответы: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482042" cy="472440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( -1;-2 )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( -1;4 )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( 3;1 )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= 6         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NK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=5         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MK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=5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        Периметр треугольника </a:t>
            </a:r>
            <a:r>
              <a:rPr lang="en-US" sz="3600" b="1" dirty="0" smtClean="0">
                <a:latin typeface="Monotype Corsiva" pitchFamily="66" charset="0"/>
              </a:rPr>
              <a:t>MNK</a:t>
            </a:r>
            <a:r>
              <a:rPr lang="ru-RU" sz="3600" dirty="0" smtClean="0">
                <a:latin typeface="Monotype Corsiva" pitchFamily="66" charset="0"/>
              </a:rPr>
              <a:t>  равен 16.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858280" y="1600200"/>
            <a:ext cx="133320" cy="4724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92869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печатная плата, сделанная студентами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ЛЭТИ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 помощью программы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PCAD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857356" y="1571612"/>
          <a:ext cx="5214938" cy="5130800"/>
        </p:xfrm>
        <a:graphic>
          <a:graphicData uri="http://schemas.openxmlformats.org/presentationml/2006/ole">
            <p:oleObj spid="_x0000_s48130" name="Документ" r:id="rId3" imgW="6137547" imgH="856980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Monotype Corsiva" pitchFamily="66" charset="0"/>
              </a:rPr>
              <a:t> Подведение </a:t>
            </a:r>
            <a:r>
              <a:rPr lang="ru-RU" b="1" i="1" dirty="0" smtClean="0">
                <a:solidFill>
                  <a:schemeClr val="tx1"/>
                </a:solidFill>
                <a:latin typeface="Monotype Corsiva" pitchFamily="66" charset="0"/>
              </a:rPr>
              <a:t>итогов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6767530" cy="47244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Кто 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сколько решил правильно задач?             </a:t>
            </a:r>
            <a:b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чем были трудности? </a:t>
            </a:r>
            <a:b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Что 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понравилось? 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                                      Какую литературу использовали 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?</a:t>
            </a:r>
            <a:endParaRPr lang="ru-RU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GIF (875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572008"/>
            <a:ext cx="3143272" cy="157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214346" y="2143116"/>
            <a:ext cx="814393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за урок 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дети!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    Введение системы координат дает возможность изучать геометрические фигуры и их свойства с помощью уравнений и неравенств и, таким образом, использовать в геометрии методы алгебры. Такой подход к изучению свойств геометрических фигур называется </a:t>
            </a:r>
            <a:r>
              <a:rPr lang="ru-RU" u="sng" dirty="0" smtClean="0">
                <a:latin typeface="Monotype Corsiva" pitchFamily="66" charset="0"/>
              </a:rPr>
              <a:t>методом координат.</a:t>
            </a:r>
            <a:endParaRPr lang="ru-RU" u="sng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Cambria" pitchFamily="18" charset="0"/>
                <a:cs typeface="Calibri" pitchFamily="34" charset="0"/>
              </a:rPr>
              <a:t>    Выражение координат середины отрезка </a:t>
            </a:r>
            <a:br>
              <a:rPr lang="ru-RU" sz="1800" dirty="0" smtClean="0">
                <a:latin typeface="Cambria" pitchFamily="18" charset="0"/>
                <a:cs typeface="Calibri" pitchFamily="34" charset="0"/>
              </a:rPr>
            </a:br>
            <a:r>
              <a:rPr lang="ru-RU" sz="1800" dirty="0" smtClean="0">
                <a:latin typeface="Cambria" pitchFamily="18" charset="0"/>
                <a:cs typeface="Calibri" pitchFamily="34" charset="0"/>
              </a:rPr>
              <a:t>                                                                                         через координаты его концов.</a:t>
            </a:r>
            <a:endParaRPr lang="ru-RU" sz="1800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214414" y="857232"/>
          <a:ext cx="7364413" cy="4878387"/>
        </p:xfrm>
        <a:graphic>
          <a:graphicData uri="http://schemas.openxmlformats.org/presentationml/2006/ole">
            <p:oleObj spid="_x0000_s1026" name="Документ" r:id="rId3" imgW="9249287" imgH="493335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128588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Cambria" pitchFamily="18" charset="0"/>
                <a:cs typeface="Calibri" pitchFamily="34" charset="0"/>
              </a:rPr>
              <a:t>    Тест 01</a:t>
            </a:r>
            <a:br>
              <a:rPr lang="ru-RU" sz="1800" dirty="0" smtClean="0">
                <a:latin typeface="Cambria" pitchFamily="18" charset="0"/>
                <a:cs typeface="Calibri" pitchFamily="34" charset="0"/>
              </a:rPr>
            </a:br>
            <a:r>
              <a:rPr lang="ru-RU" sz="1800" dirty="0" smtClean="0">
                <a:latin typeface="Cambria" pitchFamily="18" charset="0"/>
                <a:cs typeface="Calibri" pitchFamily="34" charset="0"/>
              </a:rPr>
              <a:t>       </a:t>
            </a:r>
            <a:r>
              <a:rPr lang="ru-RU" sz="1800" b="1" i="1" dirty="0" smtClean="0">
                <a:latin typeface="Cambria" pitchFamily="18" charset="0"/>
                <a:cs typeface="Calibri" pitchFamily="34" charset="0"/>
              </a:rPr>
              <a:t> Задача № 1 </a:t>
            </a:r>
            <a:r>
              <a:rPr lang="ru-RU" sz="1800" dirty="0" smtClean="0">
                <a:latin typeface="Cambria" pitchFamily="18" charset="0"/>
                <a:cs typeface="Calibri" pitchFamily="34" charset="0"/>
              </a:rPr>
              <a:t/>
            </a:r>
            <a:br>
              <a:rPr lang="ru-RU" sz="1800" dirty="0" smtClean="0">
                <a:latin typeface="Cambria" pitchFamily="18" charset="0"/>
                <a:cs typeface="Calibri" pitchFamily="34" charset="0"/>
              </a:rPr>
            </a:br>
            <a:r>
              <a:rPr lang="ru-RU" sz="1800" dirty="0" smtClean="0">
                <a:latin typeface="Cambria" pitchFamily="18" charset="0"/>
                <a:cs typeface="Calibri" pitchFamily="34" charset="0"/>
              </a:rPr>
              <a:t>              в</a:t>
            </a:r>
            <a:r>
              <a:rPr lang="ru-RU" sz="1400" dirty="0" smtClean="0">
                <a:latin typeface="Cambria" pitchFamily="18" charset="0"/>
                <a:cs typeface="Calibri" pitchFamily="34" charset="0"/>
              </a:rPr>
              <a:t>ычислить координаты середины отрезка через координаты его концов.</a:t>
            </a:r>
            <a:r>
              <a:rPr lang="ru-RU" sz="1800" dirty="0" smtClean="0">
                <a:latin typeface="Cambria" pitchFamily="18" charset="0"/>
                <a:cs typeface="Calibri" pitchFamily="34" charset="0"/>
              </a:rPr>
              <a:t/>
            </a:r>
            <a:br>
              <a:rPr lang="ru-RU" sz="1800" dirty="0" smtClean="0">
                <a:latin typeface="Cambria" pitchFamily="18" charset="0"/>
                <a:cs typeface="Calibri" pitchFamily="34" charset="0"/>
              </a:rPr>
            </a:br>
            <a:endParaRPr lang="ru-RU" sz="1800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i="1" dirty="0" smtClean="0">
                <a:latin typeface="Cambria" pitchFamily="18" charset="0"/>
                <a:cs typeface="Calibri" pitchFamily="34" charset="0"/>
              </a:rPr>
              <a:t>Вариант1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1400" i="1" dirty="0" smtClean="0">
                <a:latin typeface="Cambria" pitchFamily="18" charset="0"/>
                <a:cs typeface="Calibri" pitchFamily="34" charset="0"/>
              </a:rPr>
              <a:t>Вариант2</a:t>
            </a:r>
          </a:p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08007" y="546096"/>
          <a:ext cx="8274050" cy="5486400"/>
        </p:xfrm>
        <a:graphic>
          <a:graphicData uri="http://schemas.openxmlformats.org/presentationml/2006/ole">
            <p:oleObj spid="_x0000_s2056" name="Документ" r:id="rId3" imgW="9249287" imgH="570400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1143008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Cambria" pitchFamily="18" charset="0"/>
                <a:cs typeface="Calibri" pitchFamily="34" charset="0"/>
              </a:rPr>
              <a:t>    Тест 01</a:t>
            </a:r>
            <a:br>
              <a:rPr lang="ru-RU" sz="1800" dirty="0" smtClean="0">
                <a:latin typeface="Cambria" pitchFamily="18" charset="0"/>
                <a:cs typeface="Calibri" pitchFamily="34" charset="0"/>
              </a:rPr>
            </a:br>
            <a:r>
              <a:rPr lang="ru-RU" sz="1800" dirty="0" smtClean="0">
                <a:latin typeface="Cambria" pitchFamily="18" charset="0"/>
                <a:cs typeface="Calibri" pitchFamily="34" charset="0"/>
              </a:rPr>
              <a:t>       </a:t>
            </a:r>
            <a:r>
              <a:rPr lang="ru-RU" sz="1800" b="1" i="1" dirty="0" smtClean="0">
                <a:latin typeface="Cambria" pitchFamily="18" charset="0"/>
                <a:cs typeface="Calibri" pitchFamily="34" charset="0"/>
              </a:rPr>
              <a:t> Задача № 2 </a:t>
            </a:r>
            <a:r>
              <a:rPr lang="ru-RU" sz="1800" dirty="0" smtClean="0">
                <a:latin typeface="Cambria" pitchFamily="18" charset="0"/>
                <a:cs typeface="Calibri" pitchFamily="34" charset="0"/>
              </a:rPr>
              <a:t/>
            </a:r>
            <a:br>
              <a:rPr lang="ru-RU" sz="1800" dirty="0" smtClean="0">
                <a:latin typeface="Cambria" pitchFamily="18" charset="0"/>
                <a:cs typeface="Calibri" pitchFamily="34" charset="0"/>
              </a:rPr>
            </a:br>
            <a:r>
              <a:rPr lang="ru-RU" sz="1800" dirty="0" smtClean="0">
                <a:latin typeface="Cambria" pitchFamily="18" charset="0"/>
                <a:cs typeface="Calibri" pitchFamily="34" charset="0"/>
              </a:rPr>
              <a:t>             Н</a:t>
            </a:r>
            <a:r>
              <a:rPr lang="ru-RU" sz="1400" dirty="0" smtClean="0">
                <a:latin typeface="Cambria" pitchFamily="18" charset="0"/>
                <a:cs typeface="Calibri" pitchFamily="34" charset="0"/>
              </a:rPr>
              <a:t>айти координаты вершин параллелограмма </a:t>
            </a:r>
            <a:r>
              <a:rPr lang="ru-RU" sz="1800" b="1" dirty="0" smtClean="0">
                <a:latin typeface="Cambria" pitchFamily="18" charset="0"/>
                <a:cs typeface="Calibri" pitchFamily="34" charset="0"/>
              </a:rPr>
              <a:t>АВС</a:t>
            </a:r>
            <a:r>
              <a:rPr lang="en-US" sz="1800" b="1" dirty="0" smtClean="0">
                <a:latin typeface="Cambria" pitchFamily="18" charset="0"/>
                <a:cs typeface="Calibri" pitchFamily="34" charset="0"/>
              </a:rPr>
              <a:t>D</a:t>
            </a:r>
            <a:r>
              <a:rPr lang="ru-RU" sz="1800" dirty="0" smtClean="0">
                <a:latin typeface="Cambria" pitchFamily="18" charset="0"/>
                <a:cs typeface="Calibri" pitchFamily="34" charset="0"/>
              </a:rPr>
              <a:t> </a:t>
            </a:r>
            <a:br>
              <a:rPr lang="ru-RU" sz="1800" dirty="0" smtClean="0">
                <a:latin typeface="Cambria" pitchFamily="18" charset="0"/>
                <a:cs typeface="Calibri" pitchFamily="34" charset="0"/>
              </a:rPr>
            </a:br>
            <a:r>
              <a:rPr lang="ru-RU" sz="1800" dirty="0" smtClean="0">
                <a:latin typeface="Cambria" pitchFamily="18" charset="0"/>
                <a:cs typeface="Calibri" pitchFamily="34" charset="0"/>
              </a:rPr>
              <a:t>                                                     </a:t>
            </a:r>
            <a:r>
              <a:rPr lang="ru-RU" sz="1400" dirty="0" smtClean="0">
                <a:latin typeface="Cambria" pitchFamily="18" charset="0"/>
                <a:cs typeface="Calibri" pitchFamily="34" charset="0"/>
              </a:rPr>
              <a:t>и вычислить  координаты  точки пересечения  его диагоналей .</a:t>
            </a:r>
            <a:r>
              <a:rPr lang="ru-RU" sz="1800" dirty="0" smtClean="0">
                <a:latin typeface="Cambria" pitchFamily="18" charset="0"/>
                <a:cs typeface="Calibri" pitchFamily="34" charset="0"/>
              </a:rPr>
              <a:t/>
            </a:r>
            <a:br>
              <a:rPr lang="ru-RU" sz="1800" dirty="0" smtClean="0">
                <a:latin typeface="Cambria" pitchFamily="18" charset="0"/>
                <a:cs typeface="Calibri" pitchFamily="34" charset="0"/>
              </a:rPr>
            </a:br>
            <a:endParaRPr lang="ru-RU" sz="1800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i="1" dirty="0" smtClean="0">
                <a:latin typeface="Cambria" pitchFamily="18" charset="0"/>
                <a:cs typeface="Calibri" pitchFamily="34" charset="0"/>
              </a:rPr>
              <a:t>Вариант1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1400" i="1" dirty="0" smtClean="0">
                <a:latin typeface="Cambria" pitchFamily="18" charset="0"/>
                <a:cs typeface="Calibri" pitchFamily="34" charset="0"/>
              </a:rPr>
              <a:t>Вариант2</a:t>
            </a:r>
          </a:p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42032" y="906458"/>
          <a:ext cx="8770524" cy="5405445"/>
        </p:xfrm>
        <a:graphic>
          <a:graphicData uri="http://schemas.openxmlformats.org/presentationml/2006/ole">
            <p:oleObj spid="_x0000_s19460" name="Документ" r:id="rId3" imgW="9249287" imgH="570113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14298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Monotype Corsiva" pitchFamily="66" charset="0"/>
              </a:rPr>
              <a:t>  </a:t>
            </a:r>
            <a:r>
              <a:rPr lang="ru-RU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ru-RU" sz="2000" dirty="0" smtClean="0">
                <a:latin typeface="Cambria" pitchFamily="18" charset="0"/>
                <a:cs typeface="Calibri" pitchFamily="34" charset="0"/>
              </a:rPr>
              <a:t>Тест 01</a:t>
            </a:r>
            <a:br>
              <a:rPr lang="ru-RU" sz="2000" dirty="0" smtClean="0">
                <a:latin typeface="Cambria" pitchFamily="18" charset="0"/>
                <a:cs typeface="Calibri" pitchFamily="34" charset="0"/>
              </a:rPr>
            </a:br>
            <a:r>
              <a:rPr lang="ru-RU" i="1" dirty="0" smtClean="0">
                <a:latin typeface="Monotype Corsiva" pitchFamily="66" charset="0"/>
              </a:rPr>
              <a:t>                            Ответы: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571612"/>
            <a:ext cx="4191000" cy="4724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400" i="1" dirty="0" smtClean="0">
                <a:latin typeface="Cambria" pitchFamily="18" charset="0"/>
                <a:cs typeface="Calibri" pitchFamily="34" charset="0"/>
              </a:rPr>
              <a:t>Вариант1</a:t>
            </a:r>
          </a:p>
          <a:p>
            <a:pPr>
              <a:buNone/>
            </a:pPr>
            <a:r>
              <a:rPr lang="ru-RU" sz="1400" b="1" i="1" dirty="0" smtClean="0">
                <a:latin typeface="Cambria" pitchFamily="18" charset="0"/>
                <a:cs typeface="Calibri" pitchFamily="34" charset="0"/>
              </a:rPr>
              <a:t> Задача № 1 </a:t>
            </a:r>
            <a:endParaRPr lang="ru-RU" sz="1400" i="1" dirty="0" smtClean="0">
              <a:latin typeface="Cambria" pitchFamily="18" charset="0"/>
              <a:cs typeface="Calibri" pitchFamily="34" charset="0"/>
            </a:endParaRPr>
          </a:p>
          <a:p>
            <a:pPr>
              <a:buNone/>
            </a:pPr>
            <a:endParaRPr lang="ru-RU" sz="1400" i="1" dirty="0" smtClean="0">
              <a:latin typeface="Cambria" pitchFamily="18" charset="0"/>
              <a:cs typeface="Calibri" pitchFamily="34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(5;3,5)</a:t>
            </a:r>
          </a:p>
          <a:p>
            <a:pPr>
              <a:buNone/>
            </a:pPr>
            <a:endParaRPr lang="ru-RU" i="1" dirty="0" smtClean="0">
              <a:latin typeface="Cambria" pitchFamily="18" charset="0"/>
              <a:cs typeface="Calibri" pitchFamily="34" charset="0"/>
            </a:endParaRPr>
          </a:p>
          <a:p>
            <a:pPr>
              <a:buNone/>
            </a:pPr>
            <a:r>
              <a:rPr lang="ru-RU" b="1" i="1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ru-RU" sz="1400" b="1" i="1" dirty="0" smtClean="0">
                <a:latin typeface="Cambria" pitchFamily="18" charset="0"/>
                <a:cs typeface="Calibri" pitchFamily="34" charset="0"/>
              </a:rPr>
              <a:t>Задача № 2 </a:t>
            </a:r>
          </a:p>
          <a:p>
            <a:pPr>
              <a:buNone/>
            </a:pPr>
            <a:endParaRPr lang="ru-RU" sz="1400" b="1" i="1" dirty="0" smtClean="0">
              <a:latin typeface="Cambria" pitchFamily="18" charset="0"/>
              <a:cs typeface="Calibri" pitchFamily="34" charset="0"/>
            </a:endParaRP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               А (  -10; 0 )                         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               В ( -7 ; 5 )                                      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               С ( 0 ; 5 )                                 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( -3 ; 0 )               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О ( -5 ; 2,5 )     </a:t>
            </a:r>
            <a:r>
              <a:rPr lang="ru-RU" sz="2600" b="1" i="1" dirty="0" smtClean="0">
                <a:solidFill>
                  <a:srgbClr val="C00000"/>
                </a:solidFill>
              </a:rPr>
              <a:t>                              </a:t>
            </a:r>
            <a:endParaRPr lang="ru-RU" sz="2600" i="1" dirty="0" smtClean="0">
              <a:solidFill>
                <a:srgbClr val="C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400" i="1" dirty="0" smtClean="0">
                <a:latin typeface="Cambria" pitchFamily="18" charset="0"/>
                <a:cs typeface="Calibri" pitchFamily="34" charset="0"/>
              </a:rPr>
              <a:t>Вариант1</a:t>
            </a:r>
          </a:p>
          <a:p>
            <a:pPr>
              <a:buNone/>
            </a:pPr>
            <a:r>
              <a:rPr lang="ru-RU" sz="1400" b="1" i="1" dirty="0" smtClean="0">
                <a:latin typeface="Cambria" pitchFamily="18" charset="0"/>
                <a:cs typeface="Calibri" pitchFamily="34" charset="0"/>
              </a:rPr>
              <a:t>   Задача № 1</a:t>
            </a:r>
          </a:p>
          <a:p>
            <a:pPr>
              <a:buNone/>
            </a:pPr>
            <a:endParaRPr lang="ru-RU" sz="1400" b="1" i="1" dirty="0" smtClean="0">
              <a:latin typeface="Cambria" pitchFamily="18" charset="0"/>
              <a:cs typeface="Calibri" pitchFamily="34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( -3,5: -2,5)</a:t>
            </a:r>
          </a:p>
          <a:p>
            <a:pPr>
              <a:buNone/>
            </a:pPr>
            <a:endParaRPr lang="ru-RU" sz="1400" b="1" i="1" dirty="0" smtClean="0">
              <a:latin typeface="Cambria" pitchFamily="18" charset="0"/>
              <a:cs typeface="Calibri" pitchFamily="34" charset="0"/>
            </a:endParaRPr>
          </a:p>
          <a:p>
            <a:pPr>
              <a:buNone/>
            </a:pPr>
            <a:endParaRPr lang="ru-RU" sz="1400" b="1" i="1" dirty="0" smtClean="0">
              <a:latin typeface="Cambria" pitchFamily="18" charset="0"/>
              <a:cs typeface="Calibri" pitchFamily="34" charset="0"/>
            </a:endParaRPr>
          </a:p>
          <a:p>
            <a:pPr>
              <a:buNone/>
            </a:pPr>
            <a:endParaRPr lang="ru-RU" sz="1400" b="1" i="1" dirty="0" smtClean="0">
              <a:latin typeface="Cambria" pitchFamily="18" charset="0"/>
              <a:cs typeface="Calibri" pitchFamily="34" charset="0"/>
            </a:endParaRPr>
          </a:p>
          <a:p>
            <a:pPr>
              <a:buNone/>
            </a:pPr>
            <a:r>
              <a:rPr lang="ru-RU" sz="1400" b="1" i="1" dirty="0" smtClean="0">
                <a:latin typeface="Cambria" pitchFamily="18" charset="0"/>
                <a:cs typeface="Calibri" pitchFamily="34" charset="0"/>
              </a:rPr>
              <a:t> Задача № 2 </a:t>
            </a:r>
          </a:p>
          <a:p>
            <a:pPr>
              <a:buNone/>
            </a:pPr>
            <a:endParaRPr lang="ru-RU" sz="1400" b="1" i="1" dirty="0" smtClean="0">
              <a:latin typeface="Cambria" pitchFamily="18" charset="0"/>
              <a:cs typeface="Calibri" pitchFamily="34" charset="0"/>
            </a:endParaRP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                  А ( 1 ; 0 )                 </a:t>
            </a: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                 В ( 6 ; 0 )                        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                 С ( 5 ; -3 )                       </a:t>
            </a: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( 0 ; -3 )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О ( 3 ; -1,5 )                     </a:t>
            </a:r>
            <a:endParaRPr lang="ru-RU" sz="26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Cambria" pitchFamily="18" charset="0"/>
                <a:cs typeface="Calibri" pitchFamily="34" charset="0"/>
              </a:rPr>
              <a:t>Вычисление длины вектора по его координатам.</a:t>
            </a:r>
            <a:endParaRPr lang="ru-RU" sz="1800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ChangeAspect="1"/>
          </p:cNvGraphicFramePr>
          <p:nvPr>
            <p:ph sz="half" idx="2"/>
          </p:nvPr>
        </p:nvGraphicFramePr>
        <p:xfrm>
          <a:off x="968370" y="1266822"/>
          <a:ext cx="7723188" cy="4162425"/>
        </p:xfrm>
        <a:graphic>
          <a:graphicData uri="http://schemas.openxmlformats.org/presentationml/2006/ole">
            <p:oleObj spid="_x0000_s20483" name="Документ" r:id="rId3" imgW="9249287" imgH="440375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1285884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Cambria" pitchFamily="18" charset="0"/>
                <a:cs typeface="Calibri" pitchFamily="34" charset="0"/>
              </a:rPr>
              <a:t>    Тест 02</a:t>
            </a:r>
            <a:r>
              <a:rPr lang="ru-RU" sz="1800" b="1" i="1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mbria" pitchFamily="18" charset="0"/>
                <a:cs typeface="Calibri" pitchFamily="34" charset="0"/>
              </a:rPr>
              <a:t/>
            </a:r>
            <a:br>
              <a:rPr lang="ru-RU" sz="1800" dirty="0" smtClean="0">
                <a:latin typeface="Cambria" pitchFamily="18" charset="0"/>
                <a:cs typeface="Calibri" pitchFamily="34" charset="0"/>
              </a:rPr>
            </a:br>
            <a:r>
              <a:rPr lang="ru-RU" sz="1800" dirty="0" smtClean="0">
                <a:latin typeface="Cambria" pitchFamily="18" charset="0"/>
                <a:cs typeface="Calibri" pitchFamily="34" charset="0"/>
              </a:rPr>
              <a:t>                                 в</a:t>
            </a:r>
            <a:r>
              <a:rPr lang="ru-RU" sz="1400" dirty="0" smtClean="0">
                <a:latin typeface="Cambria" pitchFamily="18" charset="0"/>
                <a:cs typeface="Calibri" pitchFamily="34" charset="0"/>
              </a:rPr>
              <a:t>ычислить длину вектора по его координатам и обвести букву.</a:t>
            </a:r>
            <a:br>
              <a:rPr lang="ru-RU" sz="1400" dirty="0" smtClean="0">
                <a:latin typeface="Cambria" pitchFamily="18" charset="0"/>
                <a:cs typeface="Calibri" pitchFamily="34" charset="0"/>
              </a:rPr>
            </a:br>
            <a:r>
              <a:rPr lang="ru-RU" sz="1400" dirty="0" smtClean="0">
                <a:latin typeface="Cambria" pitchFamily="18" charset="0"/>
                <a:cs typeface="Calibri" pitchFamily="34" charset="0"/>
              </a:rPr>
              <a:t/>
            </a:r>
            <a:br>
              <a:rPr lang="ru-RU" sz="1400" dirty="0" smtClean="0">
                <a:latin typeface="Cambria" pitchFamily="18" charset="0"/>
                <a:cs typeface="Calibri" pitchFamily="34" charset="0"/>
              </a:rPr>
            </a:br>
            <a:r>
              <a:rPr lang="ru-RU" sz="1400" dirty="0" smtClean="0">
                <a:latin typeface="Cambria" pitchFamily="18" charset="0"/>
                <a:cs typeface="Calibri" pitchFamily="34" charset="0"/>
              </a:rPr>
              <a:t/>
            </a:r>
            <a:br>
              <a:rPr lang="ru-RU" sz="1400" dirty="0" smtClean="0">
                <a:latin typeface="Cambria" pitchFamily="18" charset="0"/>
                <a:cs typeface="Calibri" pitchFamily="34" charset="0"/>
              </a:rPr>
            </a:br>
            <a:r>
              <a:rPr lang="ru-RU" sz="1800" dirty="0" smtClean="0">
                <a:latin typeface="Cambria" pitchFamily="18" charset="0"/>
                <a:cs typeface="Calibri" pitchFamily="34" charset="0"/>
              </a:rPr>
              <a:t/>
            </a:r>
            <a:br>
              <a:rPr lang="ru-RU" sz="1800" dirty="0" smtClean="0">
                <a:latin typeface="Cambria" pitchFamily="18" charset="0"/>
                <a:cs typeface="Calibri" pitchFamily="34" charset="0"/>
              </a:rPr>
            </a:br>
            <a:endParaRPr lang="ru-RU" sz="1800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66822"/>
            <a:ext cx="4191000" cy="50577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i="1" dirty="0" smtClean="0">
                <a:latin typeface="Cambria" pitchFamily="18" charset="0"/>
                <a:cs typeface="Calibri" pitchFamily="34" charset="0"/>
              </a:rPr>
              <a:t>Вариант1</a:t>
            </a:r>
          </a:p>
          <a:p>
            <a:pPr>
              <a:buNone/>
            </a:pPr>
            <a:endParaRPr lang="ru-RU" sz="1400" i="1" dirty="0" smtClean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266822"/>
            <a:ext cx="4343400" cy="5057778"/>
          </a:xfrm>
        </p:spPr>
        <p:txBody>
          <a:bodyPr/>
          <a:lstStyle/>
          <a:p>
            <a:pPr>
              <a:buNone/>
            </a:pPr>
            <a:r>
              <a:rPr lang="ru-RU" sz="1400" i="1" dirty="0" smtClean="0">
                <a:latin typeface="Cambria" pitchFamily="18" charset="0"/>
                <a:cs typeface="Calibri" pitchFamily="34" charset="0"/>
              </a:rPr>
              <a:t>Вариант2</a:t>
            </a:r>
          </a:p>
          <a:p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928662" y="642918"/>
          <a:ext cx="7543800" cy="522287"/>
        </p:xfrm>
        <a:graphic>
          <a:graphicData uri="http://schemas.openxmlformats.org/presentationml/2006/ole">
            <p:oleObj spid="_x0000_s21508" name="Документ" r:id="rId3" imgW="5936788" imgH="415678" progId="Word.Document.12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608007" y="1627185"/>
          <a:ext cx="7924800" cy="4964112"/>
        </p:xfrm>
        <a:graphic>
          <a:graphicData uri="http://schemas.openxmlformats.org/presentationml/2006/ole">
            <p:oleObj spid="_x0000_s21511" name="Документ" r:id="rId4" imgW="9472781" imgH="589073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71480"/>
            <a:ext cx="8686800" cy="857256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Cambria" pitchFamily="18" charset="0"/>
                <a:cs typeface="Calibri" pitchFamily="34" charset="0"/>
              </a:rPr>
              <a:t>    Тест 02</a:t>
            </a:r>
            <a:r>
              <a:rPr lang="ru-RU" sz="1800" b="1" i="1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mbria" pitchFamily="18" charset="0"/>
                <a:cs typeface="Calibri" pitchFamily="34" charset="0"/>
              </a:rPr>
              <a:t/>
            </a:r>
            <a:br>
              <a:rPr lang="ru-RU" sz="1800" dirty="0" smtClean="0">
                <a:latin typeface="Cambria" pitchFamily="18" charset="0"/>
                <a:cs typeface="Calibri" pitchFamily="34" charset="0"/>
              </a:rPr>
            </a:br>
            <a:r>
              <a:rPr lang="ru-RU" sz="3100" dirty="0" smtClean="0">
                <a:latin typeface="Monotype Corsiva" pitchFamily="66" charset="0"/>
                <a:cs typeface="Calibri" pitchFamily="34" charset="0"/>
              </a:rPr>
              <a:t>                                           Ответы</a:t>
            </a:r>
            <a:br>
              <a:rPr lang="ru-RU" sz="3100" dirty="0" smtClean="0">
                <a:latin typeface="Monotype Corsiva" pitchFamily="66" charset="0"/>
                <a:cs typeface="Calibri" pitchFamily="34" charset="0"/>
              </a:rPr>
            </a:br>
            <a:r>
              <a:rPr lang="ru-RU" sz="1400" dirty="0" smtClean="0">
                <a:latin typeface="Cambria" pitchFamily="18" charset="0"/>
                <a:cs typeface="Calibri" pitchFamily="34" charset="0"/>
              </a:rPr>
              <a:t/>
            </a:r>
            <a:br>
              <a:rPr lang="ru-RU" sz="1400" dirty="0" smtClean="0">
                <a:latin typeface="Cambria" pitchFamily="18" charset="0"/>
                <a:cs typeface="Calibri" pitchFamily="34" charset="0"/>
              </a:rPr>
            </a:br>
            <a:r>
              <a:rPr lang="ru-RU" sz="1400" dirty="0" smtClean="0">
                <a:latin typeface="Cambria" pitchFamily="18" charset="0"/>
                <a:cs typeface="Calibri" pitchFamily="34" charset="0"/>
              </a:rPr>
              <a:t/>
            </a:r>
            <a:br>
              <a:rPr lang="ru-RU" sz="1400" dirty="0" smtClean="0">
                <a:latin typeface="Cambria" pitchFamily="18" charset="0"/>
                <a:cs typeface="Calibri" pitchFamily="34" charset="0"/>
              </a:rPr>
            </a:br>
            <a:r>
              <a:rPr lang="ru-RU" sz="1800" dirty="0" smtClean="0">
                <a:latin typeface="Cambria" pitchFamily="18" charset="0"/>
                <a:cs typeface="Calibri" pitchFamily="34" charset="0"/>
              </a:rPr>
              <a:t/>
            </a:r>
            <a:br>
              <a:rPr lang="ru-RU" sz="1800" dirty="0" smtClean="0">
                <a:latin typeface="Cambria" pitchFamily="18" charset="0"/>
                <a:cs typeface="Calibri" pitchFamily="34" charset="0"/>
              </a:rPr>
            </a:br>
            <a:endParaRPr lang="ru-RU" sz="1800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66822"/>
            <a:ext cx="4191000" cy="50577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i="1" dirty="0" smtClean="0">
                <a:latin typeface="Cambria" pitchFamily="18" charset="0"/>
                <a:cs typeface="Calibri" pitchFamily="34" charset="0"/>
              </a:rPr>
              <a:t>Вариант1</a:t>
            </a:r>
          </a:p>
          <a:p>
            <a:pPr>
              <a:buNone/>
            </a:pPr>
            <a:endParaRPr lang="ru-RU" sz="1400" i="1" dirty="0" smtClean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266822"/>
            <a:ext cx="4343400" cy="5057778"/>
          </a:xfrm>
        </p:spPr>
        <p:txBody>
          <a:bodyPr/>
          <a:lstStyle/>
          <a:p>
            <a:pPr>
              <a:buNone/>
            </a:pPr>
            <a:r>
              <a:rPr lang="ru-RU" sz="1400" i="1" dirty="0" smtClean="0">
                <a:latin typeface="Cambria" pitchFamily="18" charset="0"/>
                <a:cs typeface="Calibri" pitchFamily="34" charset="0"/>
              </a:rPr>
              <a:t>Вариант2</a:t>
            </a:r>
          </a:p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09600" y="1622425"/>
          <a:ext cx="8054975" cy="5049838"/>
        </p:xfrm>
        <a:graphic>
          <a:graphicData uri="http://schemas.openxmlformats.org/presentationml/2006/ole">
            <p:oleObj spid="_x0000_s23556" name="Документ" r:id="rId3" imgW="9541161" imgH="589253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836</TotalTime>
  <Words>358</Words>
  <Application>Microsoft Office PowerPoint</Application>
  <PresentationFormat>Экран (4:3)</PresentationFormat>
  <Paragraphs>100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Трек</vt:lpstr>
      <vt:lpstr>Документ</vt:lpstr>
      <vt:lpstr>Слайд 1</vt:lpstr>
      <vt:lpstr>Слайд 2</vt:lpstr>
      <vt:lpstr>    Выражение координат середины отрезка                                                                                           через координаты его концов.</vt:lpstr>
      <vt:lpstr>    Тест 01         Задача № 1                вычислить координаты середины отрезка через координаты его концов. </vt:lpstr>
      <vt:lpstr>    Тест 01         Задача № 2               Найти координаты вершин параллелограмма АВСD                                                       и вычислить  координаты  точки пересечения  его диагоналей . </vt:lpstr>
      <vt:lpstr>   Тест 01                             Ответы:</vt:lpstr>
      <vt:lpstr>Вычисление длины вектора по его координатам.</vt:lpstr>
      <vt:lpstr>    Тест 02                                   вычислить длину вектора по его координатам и обвести букву.    </vt:lpstr>
      <vt:lpstr>    Тест 02                                             Ответы    </vt:lpstr>
      <vt:lpstr> Тест 02                                        Ответы:</vt:lpstr>
      <vt:lpstr>Расстояние  между двумя точками.</vt:lpstr>
      <vt:lpstr>Тест 03                                             Найти периметр треугольника  MNK.</vt:lpstr>
      <vt:lpstr> Тест 03                                     Ответы:</vt:lpstr>
      <vt:lpstr> печатная плата, сделанная студентами ЛЭТИ  с помощью программы PCAD. </vt:lpstr>
      <vt:lpstr> Подведение итогов 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73</cp:revision>
  <dcterms:created xsi:type="dcterms:W3CDTF">2012-08-07T04:05:16Z</dcterms:created>
  <dcterms:modified xsi:type="dcterms:W3CDTF">2013-01-29T20:15:20Z</dcterms:modified>
</cp:coreProperties>
</file>