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sldIdLst>
    <p:sldId id="296" r:id="rId2"/>
    <p:sldId id="283" r:id="rId3"/>
    <p:sldId id="284" r:id="rId4"/>
    <p:sldId id="258" r:id="rId5"/>
    <p:sldId id="259" r:id="rId6"/>
    <p:sldId id="260" r:id="rId7"/>
    <p:sldId id="261" r:id="rId8"/>
    <p:sldId id="262" r:id="rId9"/>
    <p:sldId id="263" r:id="rId10"/>
    <p:sldId id="289" r:id="rId11"/>
    <p:sldId id="264" r:id="rId12"/>
    <p:sldId id="265" r:id="rId13"/>
    <p:sldId id="290" r:id="rId14"/>
    <p:sldId id="292" r:id="rId15"/>
    <p:sldId id="291" r:id="rId16"/>
    <p:sldId id="267" r:id="rId17"/>
    <p:sldId id="268" r:id="rId18"/>
    <p:sldId id="280" r:id="rId19"/>
    <p:sldId id="282" r:id="rId20"/>
    <p:sldId id="288" r:id="rId21"/>
    <p:sldId id="269" r:id="rId22"/>
    <p:sldId id="270" r:id="rId23"/>
    <p:sldId id="293" r:id="rId24"/>
    <p:sldId id="281" r:id="rId25"/>
    <p:sldId id="275" r:id="rId26"/>
    <p:sldId id="277" r:id="rId27"/>
    <p:sldId id="294" r:id="rId28"/>
    <p:sldId id="295" r:id="rId29"/>
    <p:sldId id="297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11E1"/>
    <a:srgbClr val="25097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58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A2BC3E4-7DD8-41DD-8A0C-93C5A1F22C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11907E-A929-4678-87B7-1718BC5BC4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4%D0%B6%D1%83%D0%BD%D0%B3%D0%B0%D1%80%D1%81%D0%BA%D0%BE%D0%B5_%D1%85%D0%B0%D0%BD%D1%81%D1%82%D0%B2%D0%BE" TargetMode="External"/><Relationship Id="rId3" Type="http://schemas.openxmlformats.org/officeDocument/2006/relationships/hyperlink" Target="http://ru.wikipedia.org/wiki/XVII_%D0%B2%D0%B5%D0%BA" TargetMode="External"/><Relationship Id="rId7" Type="http://schemas.openxmlformats.org/officeDocument/2006/relationships/hyperlink" Target="http://ru.wikipedia.org/wiki/%D0%98%D0%BD%D0%B4%D0%B8%D1%8F" TargetMode="External"/><Relationship Id="rId2" Type="http://schemas.openxmlformats.org/officeDocument/2006/relationships/hyperlink" Target="http://ru.wikipedia.org/wiki/XVI_%D0%B2%D0%B5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3%D1%80%D0%B0%D0%BB_(%D0%B3%D0%BE%D1%80%D1%8B)" TargetMode="External"/><Relationship Id="rId5" Type="http://schemas.openxmlformats.org/officeDocument/2006/relationships/hyperlink" Target="http://ru.wikipedia.org/wiki/%D0%95%D0%BD%D0%B8%D1%81%D0%B5%D0%B9_(%D1%80%D0%B5%D0%BA%D0%B0)" TargetMode="External"/><Relationship Id="rId4" Type="http://schemas.openxmlformats.org/officeDocument/2006/relationships/hyperlink" Target="http://ru.wikipedia.org/wiki/%D0%94%D0%BE%D0%BD_(%D1%80%D0%B5%D0%BA%D0%B0)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gif"/><Relationship Id="rId18" Type="http://schemas.openxmlformats.org/officeDocument/2006/relationships/image" Target="../media/image34.gif"/><Relationship Id="rId3" Type="http://schemas.openxmlformats.org/officeDocument/2006/relationships/image" Target="../media/image19.jpeg"/><Relationship Id="rId21" Type="http://schemas.openxmlformats.org/officeDocument/2006/relationships/slide" Target="slide2.xml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gif"/><Relationship Id="rId20" Type="http://schemas.openxmlformats.org/officeDocument/2006/relationships/image" Target="../media/image36.png"/><Relationship Id="rId1" Type="http://schemas.openxmlformats.org/officeDocument/2006/relationships/audio" Target="../media/audio1.wav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gif"/><Relationship Id="rId10" Type="http://schemas.openxmlformats.org/officeDocument/2006/relationships/image" Target="../media/image26.jpeg"/><Relationship Id="rId19" Type="http://schemas.openxmlformats.org/officeDocument/2006/relationships/image" Target="../media/image35.gif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071810"/>
            <a:ext cx="8458200" cy="1222375"/>
          </a:xfrm>
        </p:spPr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«Методы решения уравнений с одной переменной»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71612"/>
            <a:ext cx="8458200" cy="914400"/>
          </a:xfrm>
        </p:spPr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Открытый урок по алгебре в 9 классе по теме 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5715016"/>
            <a:ext cx="489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 математики: Точка Ирина Геннадьевна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714488"/>
            <a:ext cx="5929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От чего зависит число корней квадратного уравнения?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98051" y="267385"/>
            <a:ext cx="636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3600" b="1" cap="all" dirty="0" err="1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Ы</a:t>
            </a:r>
            <a:endParaRPr lang="ru-RU" sz="3600" b="1" cap="all" dirty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924300" y="69215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9461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995738" y="0"/>
            <a:ext cx="10810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54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39750" y="765175"/>
            <a:ext cx="82073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Какое уравнение называется целым?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258888" y="2997200"/>
            <a:ext cx="64801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Какие способы решения целых уравнений вы знаете?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067175" y="260350"/>
            <a:ext cx="1439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54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50825" y="1125538"/>
            <a:ext cx="8532813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dirty="0">
                <a:latin typeface="Arial" pitchFamily="34" charset="0"/>
                <a:cs typeface="Arial" pitchFamily="34" charset="0"/>
              </a:rPr>
              <a:t>Какое уравнение называется приведённым квадратным уравнением?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411413" y="3429000"/>
            <a:ext cx="43910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i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4800" baseline="300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8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4800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4800" i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48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+ q = </a:t>
            </a:r>
            <a:r>
              <a:rPr lang="ru-RU" sz="48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8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2" descr="symb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429000"/>
            <a:ext cx="2232025" cy="315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2857496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i="1" dirty="0" smtClean="0">
                <a:solidFill>
                  <a:srgbClr val="FF3300"/>
                </a:solidFill>
              </a:rPr>
              <a:t>x</a:t>
            </a:r>
            <a:r>
              <a:rPr lang="en-US" sz="3600" baseline="30000" dirty="0" smtClean="0">
                <a:solidFill>
                  <a:srgbClr val="FF3300"/>
                </a:solidFill>
              </a:rPr>
              <a:t>2</a:t>
            </a:r>
            <a:r>
              <a:rPr lang="en-US" sz="3600" dirty="0" smtClean="0">
                <a:solidFill>
                  <a:srgbClr val="FF3300"/>
                </a:solidFill>
              </a:rPr>
              <a:t> + </a:t>
            </a:r>
            <a:r>
              <a:rPr lang="en-US" sz="3600" dirty="0" err="1" smtClean="0">
                <a:solidFill>
                  <a:srgbClr val="FF3300"/>
                </a:solidFill>
              </a:rPr>
              <a:t>p</a:t>
            </a:r>
            <a:r>
              <a:rPr lang="en-US" sz="3600" i="1" dirty="0" err="1" smtClean="0">
                <a:solidFill>
                  <a:srgbClr val="FF3300"/>
                </a:solidFill>
              </a:rPr>
              <a:t>x</a:t>
            </a:r>
            <a:r>
              <a:rPr lang="en-US" sz="3600" dirty="0" smtClean="0">
                <a:solidFill>
                  <a:srgbClr val="FF3300"/>
                </a:solidFill>
              </a:rPr>
              <a:t> + q = 0</a:t>
            </a:r>
          </a:p>
          <a:p>
            <a:pPr>
              <a:spcBef>
                <a:spcPct val="50000"/>
              </a:spcBef>
            </a:pPr>
            <a:r>
              <a:rPr lang="en-US" sz="3600" b="1" i="1" dirty="0" smtClean="0"/>
              <a:t>x</a:t>
            </a:r>
            <a:r>
              <a:rPr lang="en-US" sz="3600" b="1" baseline="-25000" dirty="0" smtClean="0"/>
              <a:t>1 </a:t>
            </a:r>
            <a:r>
              <a:rPr lang="en-US" sz="3600" b="1" dirty="0" smtClean="0"/>
              <a:t>+ </a:t>
            </a:r>
            <a:r>
              <a:rPr lang="en-US" sz="3600" b="1" i="1" dirty="0" smtClean="0"/>
              <a:t>x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 = -p,</a:t>
            </a:r>
          </a:p>
          <a:p>
            <a:pPr>
              <a:spcBef>
                <a:spcPct val="50000"/>
              </a:spcBef>
            </a:pPr>
            <a:r>
              <a:rPr lang="en-US" sz="3600" b="1" i="1" dirty="0" smtClean="0"/>
              <a:t>x</a:t>
            </a:r>
            <a:r>
              <a:rPr lang="en-US" sz="3600" b="1" baseline="-25000" dirty="0" smtClean="0"/>
              <a:t>1</a:t>
            </a:r>
            <a:r>
              <a:rPr lang="en-US" sz="3600" b="1" i="1" dirty="0" smtClean="0"/>
              <a:t>x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 = q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785926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Как звучит теорема, обратная к  теореме Виета?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00496" y="571480"/>
            <a:ext cx="553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Как называется </a:t>
            </a:r>
            <a:r>
              <a:rPr lang="ru-RU" sz="31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общекалмыцкий</a:t>
            </a:r>
            <a:r>
              <a:rPr lang="ru-RU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31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ойорадский</a:t>
            </a:r>
            <a:r>
              <a:rPr lang="ru-RU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 свод законов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</a:t>
            </a:r>
            <a:r>
              <a:rPr lang="ru-RU" baseline="30000" dirty="0" smtClean="0"/>
              <a:t>2</a:t>
            </a:r>
            <a:r>
              <a:rPr lang="ru-RU" dirty="0" smtClean="0"/>
              <a:t>-16х+63=0   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7,9   -  Великое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2х</a:t>
            </a:r>
            <a:r>
              <a:rPr lang="ru-RU" baseline="5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- 50=0                 4; -8 -  Главный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+ 12х+ 32=0       -4; -8 – Уложение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         5;-5  – Степное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         -5; 0  – Закон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         -9; -7 - Калмыкии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4711E1"/>
                </a:solidFill>
                <a:latin typeface="Arial" pitchFamily="34" charset="0"/>
                <a:cs typeface="Arial" pitchFamily="34" charset="0"/>
              </a:rPr>
              <a:t>Общие сведения</a:t>
            </a:r>
            <a:endParaRPr lang="ru-RU" dirty="0">
              <a:solidFill>
                <a:srgbClr val="4711E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800" b="1" dirty="0" smtClean="0">
                <a:latin typeface="Arial" pitchFamily="34" charset="0"/>
                <a:cs typeface="Arial" pitchFamily="34" charset="0"/>
                <a:hlinkClick r:id="rId2" tooltip="XVI век"/>
              </a:rPr>
              <a:t>XVI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— </a:t>
            </a:r>
            <a:r>
              <a:rPr lang="ru-RU" sz="2800" b="1" dirty="0" smtClean="0">
                <a:latin typeface="Arial" pitchFamily="34" charset="0"/>
                <a:cs typeface="Arial" pitchFamily="34" charset="0"/>
                <a:hlinkClick r:id="rId3" tooltip="XVII век"/>
              </a:rPr>
              <a:t>XVII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веках, в результате мощной экспансии, калмыки заняли громадные территории от </a:t>
            </a:r>
            <a:r>
              <a:rPr lang="ru-RU" sz="2800" b="1" dirty="0" smtClean="0">
                <a:latin typeface="Arial" pitchFamily="34" charset="0"/>
                <a:cs typeface="Arial" pitchFamily="34" charset="0"/>
                <a:hlinkClick r:id="rId4" tooltip="Дон (река)"/>
              </a:rPr>
              <a:t>Дона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800" b="1" dirty="0" smtClean="0">
                <a:latin typeface="Arial" pitchFamily="34" charset="0"/>
                <a:cs typeface="Arial" pitchFamily="34" charset="0"/>
                <a:hlinkClick r:id="rId5" tooltip="Енисей (река)"/>
              </a:rPr>
              <a:t>Енисея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по широте и от </a:t>
            </a:r>
            <a:r>
              <a:rPr lang="ru-RU" sz="2800" b="1" dirty="0" smtClean="0">
                <a:latin typeface="Arial" pitchFamily="34" charset="0"/>
                <a:cs typeface="Arial" pitchFamily="34" charset="0"/>
                <a:hlinkClick r:id="rId6" tooltip="Урал (горы)"/>
              </a:rPr>
              <a:t>Урала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до границ </a:t>
            </a:r>
            <a:r>
              <a:rPr lang="ru-RU" sz="2800" b="1" dirty="0" smtClean="0">
                <a:latin typeface="Arial" pitchFamily="34" charset="0"/>
                <a:cs typeface="Arial" pitchFamily="34" charset="0"/>
                <a:hlinkClick r:id="rId7" tooltip="Индия"/>
              </a:rPr>
              <a:t>Индии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по долготе.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Величайшая империя кочевников нового времени известна сейчас под названием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  <a:hlinkClick r:id="rId8" tooltip="Джунгарское ханство"/>
              </a:rPr>
              <a:t>Джунгарское</a:t>
            </a:r>
            <a:r>
              <a:rPr lang="ru-RU" sz="2800" b="1" dirty="0" smtClean="0">
                <a:latin typeface="Arial" pitchFamily="34" charset="0"/>
                <a:cs typeface="Arial" pitchFamily="34" charset="0"/>
                <a:hlinkClick r:id="rId8" tooltip="Джунгарское ханство"/>
              </a:rPr>
              <a:t> ханство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Современная Калмыкия является, фактически, осколком этого государства.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55650" y="404813"/>
            <a:ext cx="81010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dirty="0">
                <a:latin typeface="Arial" pitchFamily="34" charset="0"/>
                <a:cs typeface="Arial" pitchFamily="34" charset="0"/>
              </a:rPr>
              <a:t>Найдите корни уравнения: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95288" y="1538288"/>
            <a:ext cx="6950942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48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4800" dirty="0" err="1">
                <a:latin typeface="Arial" pitchFamily="34" charset="0"/>
                <a:cs typeface="Arial" pitchFamily="34" charset="0"/>
              </a:rPr>
              <a:t>х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> – 1)(</a:t>
            </a:r>
            <a:r>
              <a:rPr lang="ru-RU" sz="4800" dirty="0" err="1">
                <a:latin typeface="Arial" pitchFamily="34" charset="0"/>
                <a:cs typeface="Arial" pitchFamily="34" charset="0"/>
              </a:rPr>
              <a:t>х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6)</a:t>
            </a:r>
            <a:r>
              <a:rPr lang="ru-RU" sz="4800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4800" dirty="0" err="1">
                <a:latin typeface="Arial" pitchFamily="34" charset="0"/>
                <a:cs typeface="Arial" pitchFamily="34" charset="0"/>
              </a:rPr>
              <a:t>х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9) 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>= 0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771775" y="2420938"/>
            <a:ext cx="3240088" cy="1231900"/>
            <a:chOff x="1746" y="1525"/>
            <a:chExt cx="2041" cy="776"/>
          </a:xfrm>
        </p:grpSpPr>
        <p:sp>
          <p:nvSpPr>
            <p:cNvPr id="22536" name="Text Box 8"/>
            <p:cNvSpPr txBox="1">
              <a:spLocks noChangeArrowheads="1"/>
            </p:cNvSpPr>
            <p:nvPr/>
          </p:nvSpPr>
          <p:spPr bwMode="auto">
            <a:xfrm>
              <a:off x="1746" y="1797"/>
              <a:ext cx="2041" cy="5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4400" b="1" dirty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1; </a:t>
              </a:r>
              <a:r>
                <a:rPr lang="ru-RU" sz="4400" b="1" dirty="0" smtClean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6; </a:t>
              </a:r>
              <a:r>
                <a:rPr lang="ru-RU" sz="4400" b="1" dirty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0</a:t>
              </a:r>
              <a:r>
                <a:rPr lang="ru-RU" sz="4400" b="1" dirty="0" smtClean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; </a:t>
              </a:r>
              <a:r>
                <a:rPr lang="ru-RU" sz="4400" b="1" dirty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  <p:sp>
          <p:nvSpPr>
            <p:cNvPr id="22537" name="Line 9"/>
            <p:cNvSpPr>
              <a:spLocks noChangeShapeType="1"/>
            </p:cNvSpPr>
            <p:nvPr/>
          </p:nvSpPr>
          <p:spPr bwMode="auto">
            <a:xfrm>
              <a:off x="2744" y="1525"/>
              <a:ext cx="0" cy="2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323850" y="3860800"/>
            <a:ext cx="47529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3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1609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году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Калмыкия вошла в состав Российской Федерации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5" descr="Джунгарское ханств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84" y="3786190"/>
            <a:ext cx="3286116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68313" y="0"/>
            <a:ext cx="86756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Решение упражнений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1125538"/>
            <a:ext cx="1079500" cy="1223962"/>
            <a:chOff x="295" y="709"/>
            <a:chExt cx="726" cy="771"/>
          </a:xfrm>
        </p:grpSpPr>
        <p:sp>
          <p:nvSpPr>
            <p:cNvPr id="23557" name="Text Box 5"/>
            <p:cNvSpPr txBox="1">
              <a:spLocks noChangeArrowheads="1"/>
            </p:cNvSpPr>
            <p:nvPr/>
          </p:nvSpPr>
          <p:spPr bwMode="auto">
            <a:xfrm>
              <a:off x="295" y="709"/>
              <a:ext cx="726" cy="40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 dirty="0" smtClean="0">
                  <a:latin typeface="Arial" pitchFamily="34" charset="0"/>
                  <a:cs typeface="Arial" pitchFamily="34" charset="0"/>
                </a:rPr>
                <a:t>№1</a:t>
              </a:r>
              <a:endParaRPr lang="ru-RU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59" name="Line 7"/>
            <p:cNvSpPr>
              <a:spLocks noChangeShapeType="1"/>
            </p:cNvSpPr>
            <p:nvPr/>
          </p:nvSpPr>
          <p:spPr bwMode="auto">
            <a:xfrm>
              <a:off x="657" y="1162"/>
              <a:ext cx="0" cy="3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214414" y="1142984"/>
            <a:ext cx="1079500" cy="1223962"/>
            <a:chOff x="295" y="709"/>
            <a:chExt cx="726" cy="771"/>
          </a:xfrm>
        </p:grpSpPr>
        <p:sp>
          <p:nvSpPr>
            <p:cNvPr id="23577" name="Text Box 25"/>
            <p:cNvSpPr txBox="1">
              <a:spLocks noChangeArrowheads="1"/>
            </p:cNvSpPr>
            <p:nvPr/>
          </p:nvSpPr>
          <p:spPr bwMode="auto">
            <a:xfrm>
              <a:off x="295" y="709"/>
              <a:ext cx="726" cy="40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 dirty="0" smtClean="0">
                  <a:latin typeface="Arial" pitchFamily="34" charset="0"/>
                  <a:cs typeface="Arial" pitchFamily="34" charset="0"/>
                </a:rPr>
                <a:t>№2</a:t>
              </a:r>
              <a:endParaRPr lang="ru-RU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78" name="Line 26"/>
            <p:cNvSpPr>
              <a:spLocks noChangeShapeType="1"/>
            </p:cNvSpPr>
            <p:nvPr/>
          </p:nvSpPr>
          <p:spPr bwMode="auto">
            <a:xfrm>
              <a:off x="657" y="1162"/>
              <a:ext cx="0" cy="3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484438" y="1125538"/>
            <a:ext cx="1079500" cy="1223962"/>
            <a:chOff x="295" y="709"/>
            <a:chExt cx="726" cy="771"/>
          </a:xfrm>
        </p:grpSpPr>
        <p:sp>
          <p:nvSpPr>
            <p:cNvPr id="23580" name="Text Box 28"/>
            <p:cNvSpPr txBox="1">
              <a:spLocks noChangeArrowheads="1"/>
            </p:cNvSpPr>
            <p:nvPr/>
          </p:nvSpPr>
          <p:spPr bwMode="auto">
            <a:xfrm>
              <a:off x="295" y="709"/>
              <a:ext cx="726" cy="40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 dirty="0" smtClean="0">
                  <a:latin typeface="Arial" pitchFamily="34" charset="0"/>
                  <a:cs typeface="Arial" pitchFamily="34" charset="0"/>
                </a:rPr>
                <a:t>№3</a:t>
              </a:r>
              <a:endParaRPr lang="ru-RU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81" name="Line 29"/>
            <p:cNvSpPr>
              <a:spLocks noChangeShapeType="1"/>
            </p:cNvSpPr>
            <p:nvPr/>
          </p:nvSpPr>
          <p:spPr bwMode="auto">
            <a:xfrm>
              <a:off x="657" y="1162"/>
              <a:ext cx="0" cy="3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3635375" y="1125538"/>
            <a:ext cx="1295400" cy="1223962"/>
            <a:chOff x="2336" y="709"/>
            <a:chExt cx="816" cy="771"/>
          </a:xfrm>
        </p:grpSpPr>
        <p:sp>
          <p:nvSpPr>
            <p:cNvPr id="23594" name="Text Box 42"/>
            <p:cNvSpPr txBox="1">
              <a:spLocks noChangeArrowheads="1"/>
            </p:cNvSpPr>
            <p:nvPr/>
          </p:nvSpPr>
          <p:spPr bwMode="auto">
            <a:xfrm>
              <a:off x="2336" y="709"/>
              <a:ext cx="816" cy="407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 dirty="0" smtClean="0">
                  <a:latin typeface="Arial" pitchFamily="34" charset="0"/>
                  <a:cs typeface="Arial" pitchFamily="34" charset="0"/>
                </a:rPr>
                <a:t>№4</a:t>
              </a:r>
              <a:endParaRPr lang="ru-RU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95" name="Line 43"/>
            <p:cNvSpPr>
              <a:spLocks noChangeShapeType="1"/>
            </p:cNvSpPr>
            <p:nvPr/>
          </p:nvSpPr>
          <p:spPr bwMode="auto">
            <a:xfrm>
              <a:off x="2744" y="1117"/>
              <a:ext cx="0" cy="3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5003800" y="1125538"/>
            <a:ext cx="1295400" cy="1223962"/>
            <a:chOff x="2336" y="709"/>
            <a:chExt cx="816" cy="771"/>
          </a:xfrm>
        </p:grpSpPr>
        <p:sp>
          <p:nvSpPr>
            <p:cNvPr id="23598" name="Text Box 46"/>
            <p:cNvSpPr txBox="1">
              <a:spLocks noChangeArrowheads="1"/>
            </p:cNvSpPr>
            <p:nvPr/>
          </p:nvSpPr>
          <p:spPr bwMode="auto">
            <a:xfrm>
              <a:off x="2336" y="709"/>
              <a:ext cx="816" cy="407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 dirty="0" smtClean="0">
                  <a:latin typeface="Arial" pitchFamily="34" charset="0"/>
                  <a:cs typeface="Arial" pitchFamily="34" charset="0"/>
                </a:rPr>
                <a:t>№5</a:t>
              </a:r>
              <a:endParaRPr lang="ru-RU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99" name="Line 47"/>
            <p:cNvSpPr>
              <a:spLocks noChangeShapeType="1"/>
            </p:cNvSpPr>
            <p:nvPr/>
          </p:nvSpPr>
          <p:spPr bwMode="auto">
            <a:xfrm>
              <a:off x="2744" y="1117"/>
              <a:ext cx="0" cy="3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6372225" y="1125538"/>
            <a:ext cx="1295400" cy="1223962"/>
            <a:chOff x="2336" y="709"/>
            <a:chExt cx="816" cy="771"/>
          </a:xfrm>
        </p:grpSpPr>
        <p:sp>
          <p:nvSpPr>
            <p:cNvPr id="23601" name="Text Box 49"/>
            <p:cNvSpPr txBox="1">
              <a:spLocks noChangeArrowheads="1"/>
            </p:cNvSpPr>
            <p:nvPr/>
          </p:nvSpPr>
          <p:spPr bwMode="auto">
            <a:xfrm>
              <a:off x="2336" y="709"/>
              <a:ext cx="816" cy="407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 dirty="0" smtClean="0">
                  <a:latin typeface="Arial" pitchFamily="34" charset="0"/>
                  <a:cs typeface="Arial" pitchFamily="34" charset="0"/>
                </a:rPr>
                <a:t>№6</a:t>
              </a:r>
              <a:endParaRPr lang="ru-RU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02" name="Line 50"/>
            <p:cNvSpPr>
              <a:spLocks noChangeShapeType="1"/>
            </p:cNvSpPr>
            <p:nvPr/>
          </p:nvSpPr>
          <p:spPr bwMode="auto">
            <a:xfrm>
              <a:off x="2744" y="1117"/>
              <a:ext cx="0" cy="3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7848600" y="1125538"/>
            <a:ext cx="1295400" cy="1223962"/>
            <a:chOff x="2336" y="709"/>
            <a:chExt cx="816" cy="771"/>
          </a:xfrm>
        </p:grpSpPr>
        <p:sp>
          <p:nvSpPr>
            <p:cNvPr id="23604" name="Text Box 52"/>
            <p:cNvSpPr txBox="1">
              <a:spLocks noChangeArrowheads="1"/>
            </p:cNvSpPr>
            <p:nvPr/>
          </p:nvSpPr>
          <p:spPr bwMode="auto">
            <a:xfrm>
              <a:off x="2336" y="709"/>
              <a:ext cx="816" cy="407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 dirty="0" smtClean="0">
                  <a:latin typeface="Arial" pitchFamily="34" charset="0"/>
                  <a:cs typeface="Arial" pitchFamily="34" charset="0"/>
                </a:rPr>
                <a:t>№7</a:t>
              </a:r>
              <a:endParaRPr lang="ru-RU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05" name="Line 53"/>
            <p:cNvSpPr>
              <a:spLocks noChangeShapeType="1"/>
            </p:cNvSpPr>
            <p:nvPr/>
          </p:nvSpPr>
          <p:spPr bwMode="auto">
            <a:xfrm>
              <a:off x="2744" y="1117"/>
              <a:ext cx="0" cy="3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606" name="Text Box 54"/>
          <p:cNvSpPr txBox="1">
            <a:spLocks noChangeArrowheads="1"/>
          </p:cNvSpPr>
          <p:nvPr/>
        </p:nvSpPr>
        <p:spPr bwMode="auto">
          <a:xfrm>
            <a:off x="250825" y="2420938"/>
            <a:ext cx="900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607" name="Text Box 55"/>
          <p:cNvSpPr txBox="1">
            <a:spLocks noChangeArrowheads="1"/>
          </p:cNvSpPr>
          <p:nvPr/>
        </p:nvSpPr>
        <p:spPr bwMode="auto">
          <a:xfrm>
            <a:off x="0" y="2500306"/>
            <a:ext cx="1285884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 б  в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г  л  т</a:t>
            </a:r>
            <a:endParaRPr lang="ru-RU" sz="24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08" name="Text Box 56"/>
          <p:cNvSpPr txBox="1">
            <a:spLocks noChangeArrowheads="1"/>
          </p:cNvSpPr>
          <p:nvPr/>
        </p:nvSpPr>
        <p:spPr bwMode="auto">
          <a:xfrm>
            <a:off x="1357290" y="2500307"/>
            <a:ext cx="1238237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  б  в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е  а </a:t>
            </a:r>
            <a:r>
              <a:rPr lang="ru-RU" sz="24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ю</a:t>
            </a:r>
            <a:endParaRPr lang="ru-RU" sz="24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09" name="Text Box 57"/>
          <p:cNvSpPr txBox="1">
            <a:spLocks noChangeArrowheads="1"/>
          </p:cNvSpPr>
          <p:nvPr/>
        </p:nvSpPr>
        <p:spPr bwMode="auto">
          <a:xfrm>
            <a:off x="2643174" y="2500306"/>
            <a:ext cx="1285884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  б  в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г  а  л</a:t>
            </a:r>
            <a:endParaRPr lang="ru-RU" sz="24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10" name="Text Box 58"/>
          <p:cNvSpPr txBox="1">
            <a:spLocks noChangeArrowheads="1"/>
          </p:cNvSpPr>
          <p:nvPr/>
        </p:nvSpPr>
        <p:spPr bwMode="auto">
          <a:xfrm>
            <a:off x="3857620" y="2500306"/>
            <a:ext cx="1290642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  б  в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а  и  </a:t>
            </a:r>
            <a:r>
              <a:rPr lang="ru-RU" sz="24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sz="24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11" name="Text Box 59"/>
          <p:cNvSpPr txBox="1">
            <a:spLocks noChangeArrowheads="1"/>
          </p:cNvSpPr>
          <p:nvPr/>
        </p:nvSpPr>
        <p:spPr bwMode="auto">
          <a:xfrm>
            <a:off x="5214942" y="2500306"/>
            <a:ext cx="1350977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  б  в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 к  в</a:t>
            </a:r>
            <a:endParaRPr lang="ru-RU" sz="24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12" name="Text Box 60"/>
          <p:cNvSpPr txBox="1">
            <a:spLocks noChangeArrowheads="1"/>
          </p:cNvSpPr>
          <p:nvPr/>
        </p:nvSpPr>
        <p:spPr bwMode="auto">
          <a:xfrm>
            <a:off x="6643702" y="2500306"/>
            <a:ext cx="119699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  б  в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и  а  о</a:t>
            </a:r>
            <a:endParaRPr lang="ru-RU" sz="24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13" name="Text Box 61"/>
          <p:cNvSpPr txBox="1">
            <a:spLocks noChangeArrowheads="1"/>
          </p:cNvSpPr>
          <p:nvPr/>
        </p:nvSpPr>
        <p:spPr bwMode="auto">
          <a:xfrm>
            <a:off x="7929587" y="2500306"/>
            <a:ext cx="1214413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  б  в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 т  м</a:t>
            </a:r>
            <a:endParaRPr lang="ru-RU" sz="24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67"/>
          <p:cNvGrpSpPr>
            <a:grpSpLocks/>
          </p:cNvGrpSpPr>
          <p:nvPr/>
        </p:nvGrpSpPr>
        <p:grpSpPr bwMode="auto">
          <a:xfrm>
            <a:off x="0" y="1357298"/>
            <a:ext cx="7062788" cy="3457574"/>
            <a:chOff x="654" y="2205"/>
            <a:chExt cx="4449" cy="2178"/>
          </a:xfrm>
        </p:grpSpPr>
        <p:sp>
          <p:nvSpPr>
            <p:cNvPr id="23616" name="Text Box 64"/>
            <p:cNvSpPr txBox="1">
              <a:spLocks noChangeArrowheads="1"/>
            </p:cNvSpPr>
            <p:nvPr/>
          </p:nvSpPr>
          <p:spPr bwMode="auto">
            <a:xfrm>
              <a:off x="1755" y="2534"/>
              <a:ext cx="299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000" dirty="0"/>
            </a:p>
          </p:txBody>
        </p:sp>
        <p:sp>
          <p:nvSpPr>
            <p:cNvPr id="23617" name="Text Box 65"/>
            <p:cNvSpPr txBox="1">
              <a:spLocks noChangeArrowheads="1"/>
            </p:cNvSpPr>
            <p:nvPr/>
          </p:nvSpPr>
          <p:spPr bwMode="auto">
            <a:xfrm>
              <a:off x="654" y="4095"/>
              <a:ext cx="17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400" b="1" dirty="0">
                <a:solidFill>
                  <a:srgbClr val="0033CC"/>
                </a:solidFill>
              </a:endParaRPr>
            </a:p>
          </p:txBody>
        </p:sp>
        <p:sp>
          <p:nvSpPr>
            <p:cNvPr id="23618" name="Text Box 66"/>
            <p:cNvSpPr txBox="1">
              <a:spLocks noChangeArrowheads="1"/>
            </p:cNvSpPr>
            <p:nvPr/>
          </p:nvSpPr>
          <p:spPr bwMode="auto">
            <a:xfrm>
              <a:off x="657" y="2205"/>
              <a:ext cx="444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600" b="1" dirty="0"/>
            </a:p>
          </p:txBody>
        </p:sp>
      </p:grpSp>
      <p:pic>
        <p:nvPicPr>
          <p:cNvPr id="37" name="Picture 4" descr="закат на Маныч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3929066"/>
            <a:ext cx="374332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857232"/>
            <a:ext cx="8686800" cy="438168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7" name="Picture 4" descr="Bild9-Tulp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6248" y="3571876"/>
            <a:ext cx="4857752" cy="3286124"/>
          </a:xfrm>
          <a:prstGeom prst="rect">
            <a:avLst/>
          </a:prstGeom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142844" y="571480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4711E1"/>
                </a:solidFill>
                <a:latin typeface="Arial" pitchFamily="34" charset="0"/>
                <a:cs typeface="Arial" pitchFamily="34" charset="0"/>
              </a:rPr>
              <a:t>Красота калмыцкой степи</a:t>
            </a:r>
            <a:br>
              <a:rPr lang="ru-RU" sz="3600" b="1" dirty="0" smtClean="0">
                <a:solidFill>
                  <a:srgbClr val="4711E1"/>
                </a:solidFill>
                <a:latin typeface="Arial" pitchFamily="34" charset="0"/>
                <a:cs typeface="Arial" pitchFamily="34" charset="0"/>
              </a:rPr>
            </a:br>
            <a:endParaRPr lang="ru-RU" sz="3600" b="1" dirty="0">
              <a:solidFill>
                <a:srgbClr val="4711E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0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Калмыкия расположена на стыке двух зон растительности – степной и пустынной.  Каждую  весну   появляются   знаменитый  красный  тюльпан,  но  тюльпаны бывают  белые, 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розовые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 желтые, которые занесены в «Красную книгу», вся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степь играет всеми цветами радуги.</a:t>
            </a: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731830"/>
          </a:xfrm>
        </p:spPr>
        <p:txBody>
          <a:bodyPr/>
          <a:lstStyle/>
          <a:p>
            <a:pPr lvl="1"/>
            <a:endParaRPr lang="ru-RU" dirty="0"/>
          </a:p>
        </p:txBody>
      </p:sp>
      <p:pic>
        <p:nvPicPr>
          <p:cNvPr id="3" name="Picture 1" descr="степь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71876"/>
            <a:ext cx="421481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2571744"/>
            <a:ext cx="8458200" cy="1357321"/>
          </a:xfrm>
        </p:spPr>
        <p:txBody>
          <a:bodyPr>
            <a:normAutofit/>
          </a:bodyPr>
          <a:lstStyle/>
          <a:p>
            <a:pPr algn="ctr"/>
            <a:r>
              <a:rPr lang="ru-RU" sz="4400" dirty="0" err="1" smtClean="0">
                <a:latin typeface="Arial" pitchFamily="34" charset="0"/>
                <a:cs typeface="Arial" pitchFamily="34" charset="0"/>
              </a:rPr>
              <a:t>Физминутка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4" descr="v05an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625975"/>
            <a:ext cx="2160588" cy="223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93802E-7 L 0.65347 -0.0104 " pathEditMode="relative" ptsTypes="AA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Тема урока: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«Решение уравнений с одной переменной»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Цели урока: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 закрепить знания и умения решений квадратных уравнений;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повторить  основные методы решения уравнений с одной переменной;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 выработка умений выбрать нужный рациональный  способ решения</a:t>
            </a:r>
          </a:p>
          <a:p>
            <a:pPr lvl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Freeform 37"/>
          <p:cNvSpPr>
            <a:spLocks/>
          </p:cNvSpPr>
          <p:nvPr/>
        </p:nvSpPr>
        <p:spPr bwMode="auto">
          <a:xfrm>
            <a:off x="1241425" y="3522663"/>
            <a:ext cx="7115175" cy="2509837"/>
          </a:xfrm>
          <a:custGeom>
            <a:avLst/>
            <a:gdLst/>
            <a:ahLst/>
            <a:cxnLst>
              <a:cxn ang="0">
                <a:pos x="210" y="997"/>
              </a:cxn>
              <a:cxn ang="0">
                <a:pos x="322" y="845"/>
              </a:cxn>
              <a:cxn ang="0">
                <a:pos x="546" y="765"/>
              </a:cxn>
              <a:cxn ang="0">
                <a:pos x="778" y="629"/>
              </a:cxn>
              <a:cxn ang="0">
                <a:pos x="914" y="509"/>
              </a:cxn>
              <a:cxn ang="0">
                <a:pos x="1330" y="341"/>
              </a:cxn>
              <a:cxn ang="0">
                <a:pos x="1866" y="173"/>
              </a:cxn>
              <a:cxn ang="0">
                <a:pos x="1946" y="117"/>
              </a:cxn>
              <a:cxn ang="0">
                <a:pos x="2122" y="21"/>
              </a:cxn>
              <a:cxn ang="0">
                <a:pos x="2538" y="13"/>
              </a:cxn>
              <a:cxn ang="0">
                <a:pos x="2610" y="77"/>
              </a:cxn>
              <a:cxn ang="0">
                <a:pos x="3098" y="117"/>
              </a:cxn>
              <a:cxn ang="0">
                <a:pos x="3546" y="197"/>
              </a:cxn>
              <a:cxn ang="0">
                <a:pos x="3890" y="309"/>
              </a:cxn>
              <a:cxn ang="0">
                <a:pos x="3930" y="333"/>
              </a:cxn>
              <a:cxn ang="0">
                <a:pos x="4194" y="405"/>
              </a:cxn>
              <a:cxn ang="0">
                <a:pos x="4410" y="565"/>
              </a:cxn>
              <a:cxn ang="0">
                <a:pos x="4402" y="877"/>
              </a:cxn>
              <a:cxn ang="0">
                <a:pos x="4474" y="1133"/>
              </a:cxn>
              <a:cxn ang="0">
                <a:pos x="4418" y="1293"/>
              </a:cxn>
              <a:cxn ang="0">
                <a:pos x="3674" y="1381"/>
              </a:cxn>
              <a:cxn ang="0">
                <a:pos x="3370" y="1365"/>
              </a:cxn>
              <a:cxn ang="0">
                <a:pos x="3082" y="1293"/>
              </a:cxn>
              <a:cxn ang="0">
                <a:pos x="2890" y="1405"/>
              </a:cxn>
              <a:cxn ang="0">
                <a:pos x="2370" y="1373"/>
              </a:cxn>
              <a:cxn ang="0">
                <a:pos x="2018" y="1413"/>
              </a:cxn>
              <a:cxn ang="0">
                <a:pos x="1834" y="1293"/>
              </a:cxn>
              <a:cxn ang="0">
                <a:pos x="1682" y="1349"/>
              </a:cxn>
              <a:cxn ang="0">
                <a:pos x="1506" y="1413"/>
              </a:cxn>
              <a:cxn ang="0">
                <a:pos x="898" y="1581"/>
              </a:cxn>
              <a:cxn ang="0">
                <a:pos x="298" y="1389"/>
              </a:cxn>
              <a:cxn ang="0">
                <a:pos x="98" y="1269"/>
              </a:cxn>
              <a:cxn ang="0">
                <a:pos x="26" y="1181"/>
              </a:cxn>
              <a:cxn ang="0">
                <a:pos x="42" y="1117"/>
              </a:cxn>
              <a:cxn ang="0">
                <a:pos x="74" y="1085"/>
              </a:cxn>
            </a:cxnLst>
            <a:rect l="0" t="0" r="r" b="b"/>
            <a:pathLst>
              <a:path w="4482" h="1581">
                <a:moveTo>
                  <a:pt x="42" y="1077"/>
                </a:moveTo>
                <a:cubicBezTo>
                  <a:pt x="122" y="1104"/>
                  <a:pt x="152" y="1035"/>
                  <a:pt x="210" y="997"/>
                </a:cubicBezTo>
                <a:cubicBezTo>
                  <a:pt x="234" y="961"/>
                  <a:pt x="236" y="918"/>
                  <a:pt x="250" y="877"/>
                </a:cubicBezTo>
                <a:cubicBezTo>
                  <a:pt x="258" y="852"/>
                  <a:pt x="322" y="845"/>
                  <a:pt x="322" y="845"/>
                </a:cubicBezTo>
                <a:cubicBezTo>
                  <a:pt x="338" y="833"/>
                  <a:pt x="419" y="776"/>
                  <a:pt x="434" y="773"/>
                </a:cubicBezTo>
                <a:cubicBezTo>
                  <a:pt x="471" y="766"/>
                  <a:pt x="509" y="768"/>
                  <a:pt x="546" y="765"/>
                </a:cubicBezTo>
                <a:cubicBezTo>
                  <a:pt x="595" y="755"/>
                  <a:pt x="628" y="735"/>
                  <a:pt x="674" y="717"/>
                </a:cubicBezTo>
                <a:cubicBezTo>
                  <a:pt x="707" y="684"/>
                  <a:pt x="737" y="652"/>
                  <a:pt x="778" y="629"/>
                </a:cubicBezTo>
                <a:cubicBezTo>
                  <a:pt x="817" y="607"/>
                  <a:pt x="788" y="638"/>
                  <a:pt x="826" y="605"/>
                </a:cubicBezTo>
                <a:cubicBezTo>
                  <a:pt x="851" y="582"/>
                  <a:pt x="885" y="528"/>
                  <a:pt x="914" y="509"/>
                </a:cubicBezTo>
                <a:cubicBezTo>
                  <a:pt x="979" y="466"/>
                  <a:pt x="1068" y="486"/>
                  <a:pt x="1146" y="477"/>
                </a:cubicBezTo>
                <a:cubicBezTo>
                  <a:pt x="1195" y="379"/>
                  <a:pt x="1237" y="382"/>
                  <a:pt x="1330" y="341"/>
                </a:cubicBezTo>
                <a:cubicBezTo>
                  <a:pt x="1493" y="269"/>
                  <a:pt x="1548" y="288"/>
                  <a:pt x="1770" y="277"/>
                </a:cubicBezTo>
                <a:cubicBezTo>
                  <a:pt x="1790" y="217"/>
                  <a:pt x="1810" y="208"/>
                  <a:pt x="1866" y="173"/>
                </a:cubicBezTo>
                <a:cubicBezTo>
                  <a:pt x="1877" y="166"/>
                  <a:pt x="1887" y="157"/>
                  <a:pt x="1898" y="149"/>
                </a:cubicBezTo>
                <a:cubicBezTo>
                  <a:pt x="1914" y="138"/>
                  <a:pt x="1946" y="117"/>
                  <a:pt x="1946" y="117"/>
                </a:cubicBezTo>
                <a:cubicBezTo>
                  <a:pt x="1980" y="49"/>
                  <a:pt x="2020" y="54"/>
                  <a:pt x="2090" y="37"/>
                </a:cubicBezTo>
                <a:cubicBezTo>
                  <a:pt x="2102" y="34"/>
                  <a:pt x="2111" y="25"/>
                  <a:pt x="2122" y="21"/>
                </a:cubicBezTo>
                <a:cubicBezTo>
                  <a:pt x="2138" y="15"/>
                  <a:pt x="2170" y="5"/>
                  <a:pt x="2170" y="5"/>
                </a:cubicBezTo>
                <a:cubicBezTo>
                  <a:pt x="2293" y="8"/>
                  <a:pt x="2416" y="0"/>
                  <a:pt x="2538" y="13"/>
                </a:cubicBezTo>
                <a:cubicBezTo>
                  <a:pt x="2550" y="14"/>
                  <a:pt x="2546" y="36"/>
                  <a:pt x="2554" y="45"/>
                </a:cubicBezTo>
                <a:cubicBezTo>
                  <a:pt x="2573" y="68"/>
                  <a:pt x="2586" y="69"/>
                  <a:pt x="2610" y="77"/>
                </a:cubicBezTo>
                <a:cubicBezTo>
                  <a:pt x="2758" y="71"/>
                  <a:pt x="2888" y="81"/>
                  <a:pt x="3034" y="93"/>
                </a:cubicBezTo>
                <a:cubicBezTo>
                  <a:pt x="3155" y="123"/>
                  <a:pt x="2972" y="75"/>
                  <a:pt x="3098" y="117"/>
                </a:cubicBezTo>
                <a:cubicBezTo>
                  <a:pt x="3143" y="132"/>
                  <a:pt x="3272" y="132"/>
                  <a:pt x="3282" y="133"/>
                </a:cubicBezTo>
                <a:cubicBezTo>
                  <a:pt x="3374" y="144"/>
                  <a:pt x="3456" y="179"/>
                  <a:pt x="3546" y="197"/>
                </a:cubicBezTo>
                <a:cubicBezTo>
                  <a:pt x="3596" y="222"/>
                  <a:pt x="3651" y="242"/>
                  <a:pt x="3706" y="253"/>
                </a:cubicBezTo>
                <a:cubicBezTo>
                  <a:pt x="3766" y="313"/>
                  <a:pt x="3797" y="302"/>
                  <a:pt x="3890" y="309"/>
                </a:cubicBezTo>
                <a:cubicBezTo>
                  <a:pt x="3895" y="320"/>
                  <a:pt x="3896" y="335"/>
                  <a:pt x="3906" y="341"/>
                </a:cubicBezTo>
                <a:cubicBezTo>
                  <a:pt x="3913" y="345"/>
                  <a:pt x="3922" y="333"/>
                  <a:pt x="3930" y="333"/>
                </a:cubicBezTo>
                <a:cubicBezTo>
                  <a:pt x="3985" y="333"/>
                  <a:pt x="4044" y="349"/>
                  <a:pt x="4098" y="357"/>
                </a:cubicBezTo>
                <a:cubicBezTo>
                  <a:pt x="4130" y="376"/>
                  <a:pt x="4159" y="393"/>
                  <a:pt x="4194" y="405"/>
                </a:cubicBezTo>
                <a:cubicBezTo>
                  <a:pt x="4228" y="432"/>
                  <a:pt x="4266" y="449"/>
                  <a:pt x="4298" y="477"/>
                </a:cubicBezTo>
                <a:cubicBezTo>
                  <a:pt x="4335" y="509"/>
                  <a:pt x="4369" y="538"/>
                  <a:pt x="4410" y="565"/>
                </a:cubicBezTo>
                <a:cubicBezTo>
                  <a:pt x="4454" y="654"/>
                  <a:pt x="4435" y="602"/>
                  <a:pt x="4418" y="797"/>
                </a:cubicBezTo>
                <a:cubicBezTo>
                  <a:pt x="4416" y="824"/>
                  <a:pt x="4402" y="877"/>
                  <a:pt x="4402" y="877"/>
                </a:cubicBezTo>
                <a:cubicBezTo>
                  <a:pt x="4408" y="933"/>
                  <a:pt x="4408" y="993"/>
                  <a:pt x="4434" y="1045"/>
                </a:cubicBezTo>
                <a:cubicBezTo>
                  <a:pt x="4478" y="1132"/>
                  <a:pt x="4441" y="1035"/>
                  <a:pt x="4474" y="1133"/>
                </a:cubicBezTo>
                <a:cubicBezTo>
                  <a:pt x="4477" y="1141"/>
                  <a:pt x="4482" y="1157"/>
                  <a:pt x="4482" y="1157"/>
                </a:cubicBezTo>
                <a:cubicBezTo>
                  <a:pt x="4475" y="1221"/>
                  <a:pt x="4471" y="1258"/>
                  <a:pt x="4418" y="1293"/>
                </a:cubicBezTo>
                <a:cubicBezTo>
                  <a:pt x="4330" y="1425"/>
                  <a:pt x="4236" y="1369"/>
                  <a:pt x="4050" y="1373"/>
                </a:cubicBezTo>
                <a:cubicBezTo>
                  <a:pt x="3925" y="1376"/>
                  <a:pt x="3799" y="1378"/>
                  <a:pt x="3674" y="1381"/>
                </a:cubicBezTo>
                <a:cubicBezTo>
                  <a:pt x="3570" y="1391"/>
                  <a:pt x="3578" y="1395"/>
                  <a:pt x="3450" y="1381"/>
                </a:cubicBezTo>
                <a:cubicBezTo>
                  <a:pt x="3423" y="1378"/>
                  <a:pt x="3370" y="1365"/>
                  <a:pt x="3370" y="1365"/>
                </a:cubicBezTo>
                <a:cubicBezTo>
                  <a:pt x="3299" y="1330"/>
                  <a:pt x="3245" y="1304"/>
                  <a:pt x="3170" y="1285"/>
                </a:cubicBezTo>
                <a:cubicBezTo>
                  <a:pt x="3141" y="1288"/>
                  <a:pt x="3110" y="1285"/>
                  <a:pt x="3082" y="1293"/>
                </a:cubicBezTo>
                <a:cubicBezTo>
                  <a:pt x="3064" y="1298"/>
                  <a:pt x="3050" y="1315"/>
                  <a:pt x="3034" y="1325"/>
                </a:cubicBezTo>
                <a:cubicBezTo>
                  <a:pt x="2988" y="1354"/>
                  <a:pt x="2940" y="1385"/>
                  <a:pt x="2890" y="1405"/>
                </a:cubicBezTo>
                <a:cubicBezTo>
                  <a:pt x="2700" y="1393"/>
                  <a:pt x="2670" y="1430"/>
                  <a:pt x="2562" y="1349"/>
                </a:cubicBezTo>
                <a:cubicBezTo>
                  <a:pt x="2495" y="1356"/>
                  <a:pt x="2437" y="1367"/>
                  <a:pt x="2370" y="1373"/>
                </a:cubicBezTo>
                <a:cubicBezTo>
                  <a:pt x="2312" y="1385"/>
                  <a:pt x="2256" y="1399"/>
                  <a:pt x="2202" y="1421"/>
                </a:cubicBezTo>
                <a:cubicBezTo>
                  <a:pt x="2141" y="1418"/>
                  <a:pt x="2079" y="1420"/>
                  <a:pt x="2018" y="1413"/>
                </a:cubicBezTo>
                <a:cubicBezTo>
                  <a:pt x="1995" y="1410"/>
                  <a:pt x="1981" y="1386"/>
                  <a:pt x="1962" y="1373"/>
                </a:cubicBezTo>
                <a:cubicBezTo>
                  <a:pt x="1920" y="1345"/>
                  <a:pt x="1883" y="1309"/>
                  <a:pt x="1834" y="1293"/>
                </a:cubicBezTo>
                <a:cubicBezTo>
                  <a:pt x="1805" y="1296"/>
                  <a:pt x="1775" y="1295"/>
                  <a:pt x="1746" y="1301"/>
                </a:cubicBezTo>
                <a:cubicBezTo>
                  <a:pt x="1720" y="1307"/>
                  <a:pt x="1705" y="1335"/>
                  <a:pt x="1682" y="1349"/>
                </a:cubicBezTo>
                <a:cubicBezTo>
                  <a:pt x="1662" y="1362"/>
                  <a:pt x="1638" y="1369"/>
                  <a:pt x="1618" y="1381"/>
                </a:cubicBezTo>
                <a:cubicBezTo>
                  <a:pt x="1582" y="1436"/>
                  <a:pt x="1620" y="1391"/>
                  <a:pt x="1506" y="1413"/>
                </a:cubicBezTo>
                <a:cubicBezTo>
                  <a:pt x="1481" y="1418"/>
                  <a:pt x="1458" y="1430"/>
                  <a:pt x="1434" y="1437"/>
                </a:cubicBezTo>
                <a:cubicBezTo>
                  <a:pt x="1255" y="1490"/>
                  <a:pt x="1080" y="1541"/>
                  <a:pt x="898" y="1581"/>
                </a:cubicBezTo>
                <a:cubicBezTo>
                  <a:pt x="826" y="1577"/>
                  <a:pt x="452" y="1578"/>
                  <a:pt x="378" y="1541"/>
                </a:cubicBezTo>
                <a:cubicBezTo>
                  <a:pt x="343" y="1488"/>
                  <a:pt x="353" y="1425"/>
                  <a:pt x="298" y="1389"/>
                </a:cubicBezTo>
                <a:cubicBezTo>
                  <a:pt x="280" y="1334"/>
                  <a:pt x="198" y="1311"/>
                  <a:pt x="146" y="1301"/>
                </a:cubicBezTo>
                <a:cubicBezTo>
                  <a:pt x="130" y="1290"/>
                  <a:pt x="109" y="1285"/>
                  <a:pt x="98" y="1269"/>
                </a:cubicBezTo>
                <a:cubicBezTo>
                  <a:pt x="77" y="1237"/>
                  <a:pt x="90" y="1250"/>
                  <a:pt x="58" y="1229"/>
                </a:cubicBezTo>
                <a:cubicBezTo>
                  <a:pt x="47" y="1213"/>
                  <a:pt x="37" y="1197"/>
                  <a:pt x="26" y="1181"/>
                </a:cubicBezTo>
                <a:cubicBezTo>
                  <a:pt x="21" y="1173"/>
                  <a:pt x="10" y="1157"/>
                  <a:pt x="10" y="1157"/>
                </a:cubicBezTo>
                <a:cubicBezTo>
                  <a:pt x="30" y="1077"/>
                  <a:pt x="0" y="1159"/>
                  <a:pt x="42" y="1117"/>
                </a:cubicBezTo>
                <a:cubicBezTo>
                  <a:pt x="48" y="1111"/>
                  <a:pt x="44" y="1099"/>
                  <a:pt x="50" y="1093"/>
                </a:cubicBezTo>
                <a:cubicBezTo>
                  <a:pt x="56" y="1087"/>
                  <a:pt x="78" y="1093"/>
                  <a:pt x="74" y="1085"/>
                </a:cubicBezTo>
                <a:cubicBezTo>
                  <a:pt x="69" y="1075"/>
                  <a:pt x="53" y="1080"/>
                  <a:pt x="42" y="1077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6" name="AutoShape 36" descr="Штриховой горизонтальный"/>
          <p:cNvSpPr>
            <a:spLocks noChangeArrowheads="1"/>
          </p:cNvSpPr>
          <p:nvPr/>
        </p:nvSpPr>
        <p:spPr bwMode="auto">
          <a:xfrm>
            <a:off x="2771775" y="3284538"/>
            <a:ext cx="4895850" cy="792162"/>
          </a:xfrm>
          <a:prstGeom prst="wedgeEllipseCallout">
            <a:avLst>
              <a:gd name="adj1" fmla="val -33722"/>
              <a:gd name="adj2" fmla="val 17537"/>
            </a:avLst>
          </a:prstGeom>
          <a:pattFill prst="dashHorz">
            <a:fgClr>
              <a:schemeClr val="accent2"/>
            </a:fgClr>
            <a:bgClr>
              <a:schemeClr val="accent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0243" name="Picture 3" descr="pelika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4975225"/>
            <a:ext cx="3168650" cy="1479550"/>
          </a:xfrm>
          <a:prstGeom prst="rect">
            <a:avLst/>
          </a:prstGeom>
          <a:noFill/>
        </p:spPr>
      </p:pic>
      <p:pic>
        <p:nvPicPr>
          <p:cNvPr id="10245" name="Picture 5" descr="00220_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4724400"/>
            <a:ext cx="433388" cy="1992313"/>
          </a:xfrm>
          <a:prstGeom prst="rect">
            <a:avLst/>
          </a:prstGeom>
          <a:noFill/>
        </p:spPr>
      </p:pic>
      <p:pic>
        <p:nvPicPr>
          <p:cNvPr id="10246" name="Picture 6" descr="00220_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2420938"/>
            <a:ext cx="541337" cy="2016125"/>
          </a:xfrm>
          <a:prstGeom prst="rect">
            <a:avLst/>
          </a:prstGeom>
          <a:noFill/>
        </p:spPr>
      </p:pic>
      <p:pic>
        <p:nvPicPr>
          <p:cNvPr id="10247" name="Picture 7" descr="00220_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/>
          </a:blip>
          <a:srcRect/>
          <a:stretch>
            <a:fillRect/>
          </a:stretch>
        </p:blipFill>
        <p:spPr bwMode="auto">
          <a:xfrm>
            <a:off x="971550" y="188913"/>
            <a:ext cx="2016125" cy="503237"/>
          </a:xfrm>
          <a:prstGeom prst="rect">
            <a:avLst/>
          </a:prstGeom>
          <a:noFill/>
        </p:spPr>
      </p:pic>
      <p:pic>
        <p:nvPicPr>
          <p:cNvPr id="10248" name="Picture 8" descr="00220_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576262" cy="2016125"/>
          </a:xfrm>
          <a:prstGeom prst="rect">
            <a:avLst/>
          </a:prstGeom>
          <a:noFill/>
        </p:spPr>
      </p:pic>
      <p:pic>
        <p:nvPicPr>
          <p:cNvPr id="10249" name="Picture 9" descr="00220_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188913"/>
            <a:ext cx="1944687" cy="647700"/>
          </a:xfrm>
          <a:prstGeom prst="rect">
            <a:avLst/>
          </a:prstGeom>
          <a:noFill/>
        </p:spPr>
      </p:pic>
      <p:pic>
        <p:nvPicPr>
          <p:cNvPr id="10251" name="Picture 11" descr="00220_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188913"/>
            <a:ext cx="2016125" cy="503237"/>
          </a:xfrm>
          <a:prstGeom prst="rect">
            <a:avLst/>
          </a:prstGeom>
          <a:noFill/>
        </p:spPr>
      </p:pic>
      <p:pic>
        <p:nvPicPr>
          <p:cNvPr id="10252" name="Picture 12" descr="00220_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9788" y="188913"/>
            <a:ext cx="433387" cy="1992312"/>
          </a:xfrm>
          <a:prstGeom prst="rect">
            <a:avLst/>
          </a:prstGeom>
          <a:noFill/>
        </p:spPr>
      </p:pic>
      <p:pic>
        <p:nvPicPr>
          <p:cNvPr id="10253" name="Picture 13" descr="00220_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/>
          </a:blip>
          <a:srcRect/>
          <a:stretch>
            <a:fillRect/>
          </a:stretch>
        </p:blipFill>
        <p:spPr bwMode="auto">
          <a:xfrm>
            <a:off x="8459788" y="2420938"/>
            <a:ext cx="504825" cy="2016125"/>
          </a:xfrm>
          <a:prstGeom prst="rect">
            <a:avLst/>
          </a:prstGeom>
          <a:noFill/>
        </p:spPr>
      </p:pic>
      <p:pic>
        <p:nvPicPr>
          <p:cNvPr id="10254" name="Picture 14" descr="00220_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350" y="4652963"/>
            <a:ext cx="576263" cy="2016125"/>
          </a:xfrm>
          <a:prstGeom prst="rect">
            <a:avLst/>
          </a:prstGeom>
          <a:noFill/>
        </p:spPr>
      </p:pic>
      <p:pic>
        <p:nvPicPr>
          <p:cNvPr id="10256" name="Picture 16" descr="cat27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067175" y="1700213"/>
            <a:ext cx="1574800" cy="2587625"/>
          </a:xfrm>
          <a:prstGeom prst="rect">
            <a:avLst/>
          </a:prstGeom>
          <a:noFill/>
        </p:spPr>
      </p:pic>
      <p:pic>
        <p:nvPicPr>
          <p:cNvPr id="10257" name="Picture 17" descr="XTREE31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00788" y="549275"/>
            <a:ext cx="2259012" cy="2859088"/>
          </a:xfrm>
          <a:prstGeom prst="rect">
            <a:avLst/>
          </a:prstGeom>
          <a:noFill/>
        </p:spPr>
      </p:pic>
      <p:pic>
        <p:nvPicPr>
          <p:cNvPr id="10258" name="Picture 18" descr="rabit"/>
          <p:cNvPicPr>
            <a:picLocks noChangeAspect="1" noChangeArrowheads="1"/>
          </p:cNvPicPr>
          <p:nvPr/>
        </p:nvPicPr>
        <p:blipFill>
          <a:blip r:embed="rId15">
            <a:lum bright="-12000"/>
          </a:blip>
          <a:srcRect/>
          <a:stretch>
            <a:fillRect/>
          </a:stretch>
        </p:blipFill>
        <p:spPr bwMode="auto">
          <a:xfrm>
            <a:off x="1042988" y="2852738"/>
            <a:ext cx="1728787" cy="1652587"/>
          </a:xfrm>
          <a:prstGeom prst="rect">
            <a:avLst/>
          </a:prstGeom>
          <a:noFill/>
        </p:spPr>
      </p:pic>
      <p:pic>
        <p:nvPicPr>
          <p:cNvPr id="10259" name="Picture 19" descr="119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2781300"/>
            <a:ext cx="1323975" cy="1582738"/>
          </a:xfrm>
          <a:prstGeom prst="rect">
            <a:avLst/>
          </a:prstGeom>
          <a:noFill/>
        </p:spPr>
      </p:pic>
      <p:pic>
        <p:nvPicPr>
          <p:cNvPr id="10260" name="Picture 20" descr="blume049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547813" y="4365625"/>
            <a:ext cx="1223962" cy="1223963"/>
          </a:xfrm>
          <a:prstGeom prst="rect">
            <a:avLst/>
          </a:prstGeom>
          <a:noFill/>
        </p:spPr>
      </p:pic>
      <p:pic>
        <p:nvPicPr>
          <p:cNvPr id="10261" name="Picture 21" descr="blume049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284663" y="3141663"/>
            <a:ext cx="1296987" cy="1296987"/>
          </a:xfrm>
          <a:prstGeom prst="rect">
            <a:avLst/>
          </a:prstGeom>
          <a:noFill/>
        </p:spPr>
      </p:pic>
      <p:pic>
        <p:nvPicPr>
          <p:cNvPr id="10262" name="Picture 22" descr="blume049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804025" y="4221163"/>
            <a:ext cx="1223963" cy="1223962"/>
          </a:xfrm>
          <a:prstGeom prst="rect">
            <a:avLst/>
          </a:prstGeom>
          <a:noFill/>
        </p:spPr>
      </p:pic>
      <p:pic>
        <p:nvPicPr>
          <p:cNvPr id="10267" name="Picture 27" descr="0a4f488923716b024ee68941527cf924"/>
          <p:cNvPicPr>
            <a:picLocks noChangeAspect="1" noChangeArrowheads="1" noCrop="1"/>
          </p:cNvPicPr>
          <p:nvPr/>
        </p:nvPicPr>
        <p:blipFill>
          <a:blip r:embed="rId18">
            <a:lum bright="-6000"/>
          </a:blip>
          <a:srcRect/>
          <a:stretch>
            <a:fillRect/>
          </a:stretch>
        </p:blipFill>
        <p:spPr bwMode="auto">
          <a:xfrm>
            <a:off x="1403350" y="1700213"/>
            <a:ext cx="1522413" cy="2160587"/>
          </a:xfrm>
          <a:prstGeom prst="rect">
            <a:avLst/>
          </a:prstGeom>
          <a:noFill/>
        </p:spPr>
      </p:pic>
      <p:pic>
        <p:nvPicPr>
          <p:cNvPr id="10273" name="Picture 33" descr="65faa995e8495198efec9f89623bb9a7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771775" y="2565400"/>
            <a:ext cx="1655763" cy="1373188"/>
          </a:xfrm>
          <a:prstGeom prst="rect">
            <a:avLst/>
          </a:prstGeom>
          <a:noFill/>
        </p:spPr>
      </p:pic>
      <p:pic>
        <p:nvPicPr>
          <p:cNvPr id="10274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аранд.wav"/>
          </p:nvPr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8027988" y="6308725"/>
            <a:ext cx="304800" cy="304800"/>
          </a:xfrm>
          <a:prstGeom prst="rect">
            <a:avLst/>
          </a:prstGeom>
          <a:noFill/>
        </p:spPr>
      </p:pic>
      <p:sp>
        <p:nvSpPr>
          <p:cNvPr id="10278" name="AutoShape 38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9 -0.05046 L -0.22135 -0.05046 L -0.22135 -0.57014 L 0.18889 -0.57014 L 0.18889 -0.05046 Z " pathEditMode="relative" rAng="10800000" ptsTypes="FFFFF">
                                      <p:cBhvr>
                                        <p:cTn id="91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-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40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7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5416 L -0.16875 0.22453 C -0.20469 0.26296 -0.25833 0.28495 -0.31389 0.28495 C -0.37778 0.28495 -0.42882 0.26296 -0.46476 0.22453 L -0.63542 0.05416 " pathEditMode="relative" rAng="0" ptsTypes="FffFF">
                                      <p:cBhvr>
                                        <p:cTn id="109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0.05416 L -0.46458 0.225 C -0.42865 0.26342 -0.375 0.28518 -0.31927 0.28518 C -0.25538 0.28518 -0.20451 0.26342 -0.16858 0.225 L 0.00243 0.05416 " pathEditMode="relative" rAng="0" ptsTypes="FffFF">
                                      <p:cBhvr>
                                        <p:cTn id="112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5416 L -0.16892 0.225 C -0.20451 0.26342 -0.25816 0.28518 -0.31406 0.28518 C -0.37778 0.28518 -0.42882 0.26342 -0.46458 0.225 L -0.63542 0.05416 " pathEditMode="relative" rAng="0" ptsTypes="FffFF">
                                      <p:cBhvr>
                                        <p:cTn id="115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0.05416 L -0.46458 0.22476 C -0.42865 0.26342 -0.375 0.28518 -0.31927 0.28518 C -0.25538 0.28518 -0.20451 0.26342 -0.16858 0.22476 L 0.00243 0.05416 " pathEditMode="relative" rAng="0" ptsTypes="FffFF">
                                      <p:cBhvr>
                                        <p:cTn id="118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3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3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3500"/>
                            </p:stCondLst>
                            <p:childTnLst>
                              <p:par>
                                <p:cTn id="147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1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3585 -0.00555 " pathEditMode="relative" rAng="0" ptsTypes="AA">
                                      <p:cBhvr>
                                        <p:cTn id="184" dur="5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74"/>
                </p:tgtEl>
              </p:cMediaNode>
            </p:audio>
          </p:childTnLst>
        </p:cTn>
      </p:par>
    </p:tnLst>
    <p:bldLst>
      <p:bldP spid="10277" grpId="0" animBg="1"/>
      <p:bldP spid="10277" grpId="1" animBg="1"/>
      <p:bldP spid="10276" grpId="0" animBg="1"/>
      <p:bldP spid="1027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403350" y="0"/>
            <a:ext cx="63357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Работа по рядам</a:t>
            </a: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4744" name="Group 168"/>
          <p:cNvGraphicFramePr>
            <a:graphicFrameLocks noGrp="1"/>
          </p:cNvGraphicFramePr>
          <p:nvPr>
            <p:ph type="tbl" idx="4294967295"/>
          </p:nvPr>
        </p:nvGraphicFramePr>
        <p:xfrm>
          <a:off x="0" y="1142984"/>
          <a:ext cx="9001156" cy="4325505"/>
        </p:xfrm>
        <a:graphic>
          <a:graphicData uri="http://schemas.openxmlformats.org/drawingml/2006/table">
            <a:tbl>
              <a:tblPr/>
              <a:tblGrid>
                <a:gridCol w="2786050"/>
                <a:gridCol w="3071834"/>
                <a:gridCol w="3143272"/>
              </a:tblGrid>
              <a:tr h="579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РЯД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РЯД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РЯД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3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Решить уравнение: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Решить уравнение: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Решить уравнение:</a:t>
                      </a:r>
                    </a:p>
                    <a:p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319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718" name="Rectangle 142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720" name="Rectangle 144"/>
          <p:cNvSpPr>
            <a:spLocks noChangeArrowheads="1"/>
          </p:cNvSpPr>
          <p:nvPr/>
        </p:nvSpPr>
        <p:spPr bwMode="auto">
          <a:xfrm>
            <a:off x="0" y="3019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722" name="Rectangle 146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745" name="Text Box 169"/>
          <p:cNvSpPr txBox="1">
            <a:spLocks noChangeArrowheads="1"/>
          </p:cNvSpPr>
          <p:nvPr/>
        </p:nvSpPr>
        <p:spPr bwMode="auto">
          <a:xfrm>
            <a:off x="571472" y="4929198"/>
            <a:ext cx="63881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4748" name="Rectangle 17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751" name="Rectangle 175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754" name="Rectangle 17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782" name="Text Box 206"/>
          <p:cNvSpPr txBox="1">
            <a:spLocks noChangeArrowheads="1"/>
          </p:cNvSpPr>
          <p:nvPr/>
        </p:nvSpPr>
        <p:spPr bwMode="auto">
          <a:xfrm>
            <a:off x="7956550" y="260350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5786" y="5546872"/>
            <a:ext cx="6152325" cy="1625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Ответы:   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-4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8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-4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0       2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Буквы:            а       м     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ч    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ы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Ключевое слово:  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143372" y="6273225"/>
            <a:ext cx="1606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ln>
                  <a:solidFill>
                    <a:srgbClr val="FF0000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Маныч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n>
                <a:solidFill>
                  <a:srgbClr val="FF0000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2786050" y="2285992"/>
          <a:ext cx="2928958" cy="1571636"/>
        </p:xfrm>
        <a:graphic>
          <a:graphicData uri="http://schemas.openxmlformats.org/presentationml/2006/ole">
            <p:oleObj spid="_x0000_s21508" name="Формула" r:id="rId3" imgW="939600" imgH="406080" progId="Equation.3">
              <p:embed/>
            </p:oleObj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0" y="2143116"/>
          <a:ext cx="2714644" cy="1714512"/>
        </p:xfrm>
        <a:graphic>
          <a:graphicData uri="http://schemas.openxmlformats.org/presentationml/2006/ole">
            <p:oleObj spid="_x0000_s21509" name="Формула" r:id="rId4" imgW="927000" imgH="406080" progId="Equation.3">
              <p:embed/>
            </p:oleObj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5929290" y="2285992"/>
          <a:ext cx="3214710" cy="1428760"/>
        </p:xfrm>
        <a:graphic>
          <a:graphicData uri="http://schemas.openxmlformats.org/presentationml/2006/ole">
            <p:oleObj spid="_x0000_s21510" name="Формула" r:id="rId5" imgW="1015920" imgH="406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остров Маныч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643050"/>
            <a:ext cx="778674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488" y="928670"/>
            <a:ext cx="3607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МАНЫЧ-ГУДИЛО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Лебеди на Маныч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2" y="2928934"/>
            <a:ext cx="5357818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КОЛПИЦ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000628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Тестирование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 numCol="1"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Вариант 1  Ключевое слово из 6 букв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Вариант 2  Ключевое слово из 5 букв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285992"/>
          <a:ext cx="9144000" cy="1741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104033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№ задания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/>
                </a:tc>
              </a:tr>
              <a:tr h="60273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Буква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А   Б  В  Г</a:t>
                      </a:r>
                    </a:p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 П  С Д   К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А   Б  В  Г</a:t>
                      </a:r>
                    </a:p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 О  А  Е  У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А   Б  В  Г</a:t>
                      </a:r>
                    </a:p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 В  Й  Т  Ж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А   Б  В  Г</a:t>
                      </a:r>
                    </a:p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Г   Е  А  О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А   Б  В  Г</a:t>
                      </a:r>
                    </a:p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 Ф  С  Р  К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" y="5143512"/>
          <a:ext cx="9144000" cy="1714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5724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№ задания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5724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Буква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А   Б  В  Г</a:t>
                      </a:r>
                    </a:p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 Л  Г  Д   К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А   Б  В  Г</a:t>
                      </a:r>
                    </a:p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 О  А  Р  У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А   Б  В  Г</a:t>
                      </a:r>
                    </a:p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 В  Р  Т  О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А   Б  В  Г</a:t>
                      </a:r>
                    </a:p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О   Е  А  Ш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А   Б  В  Г</a:t>
                      </a:r>
                    </a:p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 Ф 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Р 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С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  В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29" name="Рисунок 7" descr="J02950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2168525" cy="120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214414" y="0"/>
            <a:ext cx="607223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САЙГАК</a:t>
            </a:r>
            <a:endParaRPr lang="ru-RU" sz="36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09" name="Picture 1" descr="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42918"/>
            <a:ext cx="44291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3441680"/>
            <a:ext cx="9144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Гордость наших степей – сайгак. Совсем недавно он был под угрозой уничтожения, но усиленная охрана и другие природоохранительные мероприятия позволили поднять его численность до промысловой. Помимо диетического мяса от сайгака получают рога. Из кожи изготавливается первоклассный хром и шевро.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Сайгак – обитатель равнинных пространств, обычно избегающий пресеченной местности. Только в суровые зимы, в период метелей, сайгака можно встретить в бугристых песках, где он ищет защиту от ветров. В Калмыкии сайгак обитает в полупустынной и пустынной зонах. Здесь он находит корм во все периоды года.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Численность популяции сайгака колеблется от 270 тыс. до 400 тыс. голов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1" name="Picture 3" descr="001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642918"/>
            <a:ext cx="38576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83201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4711E1"/>
                </a:solidFill>
                <a:latin typeface="Arial" pitchFamily="34" charset="0"/>
                <a:cs typeface="Arial" pitchFamily="34" charset="0"/>
              </a:rPr>
              <a:t>Лотос</a:t>
            </a:r>
            <a:endParaRPr lang="ru-RU" sz="3600" b="1" dirty="0">
              <a:solidFill>
                <a:srgbClr val="4711E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95288" y="981075"/>
            <a:ext cx="8748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1985" name="Picture 1" descr="лотос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28670"/>
            <a:ext cx="514350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флаг Республики Калмык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57720" y="4071942"/>
            <a:ext cx="4286280" cy="2786058"/>
          </a:xfrm>
          <a:prstGeom prst="rect">
            <a:avLst/>
          </a:prstGeom>
          <a:noFill/>
          <a:ln/>
        </p:spPr>
      </p:pic>
      <p:sp>
        <p:nvSpPr>
          <p:cNvPr id="10" name="Прямоугольник 9"/>
          <p:cNvSpPr/>
          <p:nvPr/>
        </p:nvSpPr>
        <p:spPr>
          <a:xfrm>
            <a:off x="5429256" y="1071546"/>
            <a:ext cx="37147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Arial" pitchFamily="34" charset="0"/>
                <a:ea typeface="Times New Roman" pitchFamily="18" charset="0"/>
              </a:rPr>
              <a:t>Мой край, что у моря</a:t>
            </a:r>
            <a:endParaRPr lang="ru-RU" sz="14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Arial" pitchFamily="34" charset="0"/>
                <a:ea typeface="Times New Roman" pitchFamily="18" charset="0"/>
              </a:rPr>
              <a:t>Раскинул просторы,</a:t>
            </a:r>
            <a:endParaRPr lang="ru-RU" sz="14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Arial" pitchFamily="34" charset="0"/>
                <a:ea typeface="Times New Roman" pitchFamily="18" charset="0"/>
              </a:rPr>
              <a:t>Слагаю стихи о тебе.</a:t>
            </a:r>
            <a:endParaRPr lang="ru-RU" sz="14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Arial" pitchFamily="34" charset="0"/>
                <a:ea typeface="Times New Roman" pitchFamily="18" charset="0"/>
              </a:rPr>
              <a:t>Край желтых барханов</a:t>
            </a:r>
            <a:endParaRPr lang="ru-RU" sz="14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Arial" pitchFamily="34" charset="0"/>
                <a:ea typeface="Times New Roman" pitchFamily="18" charset="0"/>
              </a:rPr>
              <a:t>Ветров и бурханов,</a:t>
            </a:r>
            <a:endParaRPr lang="ru-RU" sz="14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Arial" pitchFamily="34" charset="0"/>
                <a:ea typeface="Times New Roman" pitchFamily="18" charset="0"/>
              </a:rPr>
              <a:t>С тобою иду по судьбе.</a:t>
            </a:r>
            <a:endParaRPr lang="ru-RU" sz="14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    </a:t>
            </a: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И. </a:t>
            </a:r>
            <a:r>
              <a:rPr lang="ru-RU" i="1" dirty="0" err="1" smtClean="0">
                <a:latin typeface="Arial" pitchFamily="34" charset="0"/>
                <a:ea typeface="Times New Roman" pitchFamily="18" charset="0"/>
              </a:rPr>
              <a:t>Убушаев</a:t>
            </a: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 </a:t>
            </a:r>
            <a:endParaRPr lang="ru-RU" sz="24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143248"/>
            <a:ext cx="3690934" cy="54293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Журавль-красавка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2" name="Picture 2" descr="Красавка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7166"/>
            <a:ext cx="364333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розовый пелика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285728"/>
            <a:ext cx="385762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колпиц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786190"/>
            <a:ext cx="36433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редкие чайки черноголовые хохотуны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3714752"/>
            <a:ext cx="357186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86380" y="6286520"/>
            <a:ext cx="3156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Черноголовый хохотун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6396335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Колпица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3504" y="3143248"/>
            <a:ext cx="287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Розовый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пеликан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0014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072066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997200"/>
            <a:ext cx="4429124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 descr="002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0"/>
            <a:ext cx="432910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DSC_005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214686"/>
            <a:ext cx="4857752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4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 descr="000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286124"/>
            <a:ext cx="42862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 descr="DSC0023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0"/>
            <a:ext cx="435771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 descr="0009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286124"/>
            <a:ext cx="4359264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Эпиграф  к уроку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«Весь смысл жизни заключается в бесконечном завоевании неизвестного, в вечном усилии познать большее»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889" name="Picture 1" descr="спящий челове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500042"/>
            <a:ext cx="2719388" cy="12684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2428868"/>
            <a:ext cx="8143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Теория стр. 245-248</a:t>
            </a:r>
          </a:p>
          <a:p>
            <a:endParaRPr lang="ru-RU" sz="2800" dirty="0" smtClean="0"/>
          </a:p>
          <a:p>
            <a:r>
              <a:rPr lang="ru-RU" sz="2800" dirty="0" smtClean="0"/>
              <a:t>Карточка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9937" name="Picture 1" descr="774067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00174"/>
            <a:ext cx="4143372" cy="3929090"/>
          </a:xfrm>
          <a:prstGeom prst="rect">
            <a:avLst/>
          </a:prstGeom>
          <a:noFill/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9939" name="Picture 3" descr="774067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3857652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урок!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6050" y="300037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До свидания</a:t>
            </a:r>
            <a:r>
              <a:rPr lang="ru-RU" sz="3600" dirty="0" smtClean="0">
                <a:solidFill>
                  <a:srgbClr val="FF0000"/>
                </a:solidFill>
              </a:rPr>
              <a:t>!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Логическое задание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85720" y="1357298"/>
            <a:ext cx="8286808" cy="235745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 dirty="0"/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Решите анаграммы и исключите лишнее слово.</a:t>
            </a:r>
          </a:p>
          <a:p>
            <a:pPr algn="ctr"/>
            <a:r>
              <a:rPr lang="ru-RU" sz="4400" b="1" dirty="0">
                <a:latin typeface="Arial" pitchFamily="34" charset="0"/>
                <a:cs typeface="Arial" pitchFamily="34" charset="0"/>
              </a:rPr>
              <a:t>ОНРЬЕК;     РВУАЕИНЕН;</a:t>
            </a:r>
          </a:p>
          <a:p>
            <a:pPr algn="ctr"/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АКЛЫМИКЯ;     </a:t>
            </a:r>
            <a:r>
              <a:rPr lang="ru-RU" sz="4400" b="1" dirty="0">
                <a:latin typeface="Arial" pitchFamily="34" charset="0"/>
                <a:cs typeface="Arial" pitchFamily="34" charset="0"/>
              </a:rPr>
              <a:t>ИСЧОЛ.    </a:t>
            </a:r>
            <a:r>
              <a:rPr lang="ru-RU" sz="4400" b="1" dirty="0"/>
              <a:t>  </a:t>
            </a:r>
            <a:endParaRPr lang="ru-RU" sz="4400" dirty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28596" y="4000504"/>
            <a:ext cx="51831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Даны слова: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корень; уравнение;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Калмыкия;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число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8" name="Picture 8" descr="2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857628"/>
            <a:ext cx="4929189" cy="3592832"/>
          </a:xfrm>
          <a:prstGeom prst="rect">
            <a:avLst/>
          </a:prstGeom>
          <a:noFill/>
        </p:spPr>
      </p:pic>
      <p:pic>
        <p:nvPicPr>
          <p:cNvPr id="9" name="Picture 4" descr="Герб Республики Калмык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86380" y="3786190"/>
            <a:ext cx="3571900" cy="288131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47 0.00509 L 0.28247 0.005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5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Устная работа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11188" y="1484313"/>
            <a:ext cx="647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33CC"/>
                </a:solidFill>
              </a:rPr>
              <a:t>1.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900113" y="5516563"/>
            <a:ext cx="4105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Picture 9" descr="C:\Documents and Settings\Admin\Local Settings\Temporary Internet Files\Content.IE5\XB97VT1F\MC90042333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286124"/>
            <a:ext cx="971093" cy="1366114"/>
          </a:xfrm>
          <a:prstGeom prst="rect">
            <a:avLst/>
          </a:prstGeom>
          <a:gradFill>
            <a:gsLst>
              <a:gs pos="0">
                <a:srgbClr val="FF00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</p:pic>
      <p:pic>
        <p:nvPicPr>
          <p:cNvPr id="3083" name="Picture 11" descr="C:\Documents and Settings\Admin\Local Settings\Temporary Internet Files\Content.IE5\XB97VT1F\MC90042333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971093" cy="1366114"/>
          </a:xfrm>
          <a:prstGeom prst="rect">
            <a:avLst/>
          </a:prstGeom>
          <a:gradFill flip="none" rotWithShape="1">
            <a:gsLst>
              <a:gs pos="2000">
                <a:srgbClr val="FF00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</p:pic>
      <p:pic>
        <p:nvPicPr>
          <p:cNvPr id="3084" name="Picture 12" descr="C:\Documents and Settings\Admin\Local Settings\Temporary Internet Files\Content.IE5\7C3WWJCV\MC90042333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714488"/>
            <a:ext cx="1051560" cy="1366114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</p:spPr>
      </p:pic>
      <p:pic>
        <p:nvPicPr>
          <p:cNvPr id="3085" name="Picture 13" descr="C:\Documents and Settings\Admin\Local Settings\Temporary Internet Files\Content.IE5\XB97VT1F\MC900423335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143248"/>
            <a:ext cx="1468526" cy="136337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</p:pic>
      <p:pic>
        <p:nvPicPr>
          <p:cNvPr id="3086" name="Picture 14" descr="C:\Documents and Settings\Admin\Local Settings\Temporary Internet Files\Content.IE5\D7H9UVPG\MC900423367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1714488"/>
            <a:ext cx="1279246" cy="13981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</p:spPr>
      </p:pic>
      <p:pic>
        <p:nvPicPr>
          <p:cNvPr id="3089" name="Picture 17" descr="C:\Documents and Settings\Admin\Local Settings\Temporary Internet Files\Content.IE5\D7H9UVPG\MC900423307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2857496"/>
            <a:ext cx="1159459" cy="1827886"/>
          </a:xfrm>
          <a:prstGeom prst="rect">
            <a:avLst/>
          </a:prstGeom>
          <a:gradFill flip="none" rotWithShape="1">
            <a:gsLst>
              <a:gs pos="1000">
                <a:srgbClr val="FF00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</p:pic>
      <p:pic>
        <p:nvPicPr>
          <p:cNvPr id="3090" name="Picture 18" descr="C:\Documents and Settings\Admin\Local Settings\Temporary Internet Files\Content.IE5\TDXMVEE8\MC900423371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6448" y="3643314"/>
            <a:ext cx="987552" cy="1389888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0"/>
          </a:gradFill>
        </p:spPr>
      </p:pic>
      <p:pic>
        <p:nvPicPr>
          <p:cNvPr id="3091" name="Picture 19" descr="C:\Documents and Settings\Admin\Local Settings\Temporary Internet Files\Content.IE5\XB97VT1F\MC900423327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8082" y="1785926"/>
            <a:ext cx="952805" cy="136794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924300" y="549275"/>
            <a:ext cx="5762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FF3300"/>
                </a:solidFill>
              </a:rPr>
              <a:t>К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60363" y="2276475"/>
            <a:ext cx="87836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dirty="0">
                <a:latin typeface="Arial" pitchFamily="34" charset="0"/>
                <a:cs typeface="Arial" pitchFamily="34" charset="0"/>
              </a:rPr>
              <a:t>Что называют уравнением?</a:t>
            </a:r>
          </a:p>
        </p:txBody>
      </p:sp>
      <p:pic>
        <p:nvPicPr>
          <p:cNvPr id="4" name="Picture 86" descr="Gbook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5357826"/>
            <a:ext cx="2592387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924300" y="620713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2060575"/>
            <a:ext cx="79914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dirty="0">
                <a:latin typeface="Arial" pitchFamily="34" charset="0"/>
                <a:cs typeface="Arial" pitchFamily="34" charset="0"/>
              </a:rPr>
              <a:t>Что называют корнем уравнения?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995738" y="333375"/>
            <a:ext cx="12239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55650" y="1773238"/>
            <a:ext cx="74898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dirty="0">
                <a:latin typeface="Arial" pitchFamily="34" charset="0"/>
                <a:cs typeface="Arial" pitchFamily="34" charset="0"/>
              </a:rPr>
              <a:t>Что значит решить уравнение?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995738" y="476250"/>
            <a:ext cx="1079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857224" y="1428736"/>
            <a:ext cx="748823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dirty="0">
                <a:latin typeface="Arial" pitchFamily="34" charset="0"/>
                <a:cs typeface="Arial" pitchFamily="34" charset="0"/>
              </a:rPr>
              <a:t>Какое уравнение называется квадратным?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11188" y="3357563"/>
            <a:ext cx="8280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200" i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3200" baseline="300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3200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3200" i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32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+c = 0</a:t>
            </a:r>
          </a:p>
          <a:p>
            <a:pPr algn="ctr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a, b, c –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некоторые числа,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3200" dirty="0">
                <a:latin typeface="Arial" pitchFamily="34" charset="0"/>
                <a:cs typeface="Arial" pitchFamily="34" charset="0"/>
                <a:sym typeface="Symbol" pitchFamily="18" charset="2"/>
              </a:rPr>
              <a:t>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874</TotalTime>
  <Words>796</Words>
  <PresentationFormat>Экран (4:3)</PresentationFormat>
  <Paragraphs>169</Paragraphs>
  <Slides>32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Трек</vt:lpstr>
      <vt:lpstr>Формула</vt:lpstr>
      <vt:lpstr>«Методы решения уравнений с одной переменной»</vt:lpstr>
      <vt:lpstr>Тема урока:  «Решение уравнений с одной переменной»</vt:lpstr>
      <vt:lpstr>Эпиграф  к уроку</vt:lpstr>
      <vt:lpstr>Логическое задание</vt:lpstr>
      <vt:lpstr>Устная работа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Как называется общекалмыцкий (ойорадский)  свод законов?</vt:lpstr>
      <vt:lpstr>Общие сведения</vt:lpstr>
      <vt:lpstr>Слайд 16</vt:lpstr>
      <vt:lpstr>Слайд 17</vt:lpstr>
      <vt:lpstr> </vt:lpstr>
      <vt:lpstr>Физминутка</vt:lpstr>
      <vt:lpstr>Слайд 20</vt:lpstr>
      <vt:lpstr>Слайд 21</vt:lpstr>
      <vt:lpstr>Слайд 22</vt:lpstr>
      <vt:lpstr>Слайд 23</vt:lpstr>
      <vt:lpstr>Тестирование </vt:lpstr>
      <vt:lpstr>Слайд 25</vt:lpstr>
      <vt:lpstr>Слайд 26</vt:lpstr>
      <vt:lpstr>Слайд 27</vt:lpstr>
      <vt:lpstr>Слайд 28</vt:lpstr>
      <vt:lpstr>Слайд 29</vt:lpstr>
      <vt:lpstr>Домашнее задание</vt:lpstr>
      <vt:lpstr>РЕФЛЕКСИЯ</vt:lpstr>
      <vt:lpstr>Спасибо за урок!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Логическое задание</dc:title>
  <cp:lastModifiedBy>Tata</cp:lastModifiedBy>
  <cp:revision>87</cp:revision>
  <dcterms:modified xsi:type="dcterms:W3CDTF">2013-05-04T15:27:53Z</dcterms:modified>
</cp:coreProperties>
</file>