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6" r:id="rId2"/>
    <p:sldId id="341" r:id="rId3"/>
    <p:sldId id="307" r:id="rId4"/>
    <p:sldId id="324" r:id="rId5"/>
    <p:sldId id="343" r:id="rId6"/>
    <p:sldId id="338" r:id="rId7"/>
    <p:sldId id="333" r:id="rId8"/>
    <p:sldId id="326" r:id="rId9"/>
    <p:sldId id="339" r:id="rId10"/>
    <p:sldId id="311" r:id="rId11"/>
    <p:sldId id="313" r:id="rId12"/>
    <p:sldId id="335" r:id="rId13"/>
    <p:sldId id="297" r:id="rId14"/>
    <p:sldId id="329" r:id="rId15"/>
    <p:sldId id="315" r:id="rId16"/>
    <p:sldId id="337" r:id="rId17"/>
    <p:sldId id="29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  <a:srgbClr val="F462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3928-766B-4D84-B0AC-55588B4973C1}" type="datetimeFigureOut">
              <a:rPr lang="ru-RU"/>
              <a:pPr>
                <a:defRPr/>
              </a:pPr>
              <a:t>28.07.2013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FC017-CC0D-47B6-8A9F-2524428D7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2E58F-B17D-42A7-A342-213B1765E8DA}" type="datetimeFigureOut">
              <a:rPr lang="ru-RU"/>
              <a:pPr>
                <a:defRPr/>
              </a:pPr>
              <a:t>28.07.2013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33124-2EC8-4038-874E-C5533A6EA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331BE-52E9-4368-957A-FCEB17AD9036}" type="datetimeFigureOut">
              <a:rPr lang="ru-RU"/>
              <a:pPr>
                <a:defRPr/>
              </a:pPr>
              <a:t>28.07.2013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2F95D-338B-48F4-AE1C-70E7E23CE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B9CF9-7C77-4B39-9B14-09E54D694D86}" type="datetimeFigureOut">
              <a:rPr lang="ru-RU"/>
              <a:pPr>
                <a:defRPr/>
              </a:pPr>
              <a:t>28.07.2013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7294D-1074-4F84-9F96-CED0DCDCA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D256-4CE0-4DB4-A666-1C1C9B809E93}" type="datetimeFigureOut">
              <a:rPr lang="ru-RU"/>
              <a:pPr>
                <a:defRPr/>
              </a:pPr>
              <a:t>28.07.2013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A7DE-D456-4749-B447-088E31B3E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8CBAD-1B63-4141-A5B6-99CD94F8EFB6}" type="datetimeFigureOut">
              <a:rPr lang="ru-RU"/>
              <a:pPr>
                <a:defRPr/>
              </a:pPr>
              <a:t>28.07.2013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E05E2-BAEF-4F35-9784-AEB79EE4B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3ED56-BD3F-4900-B5D9-428C75AD18E0}" type="datetimeFigureOut">
              <a:rPr lang="ru-RU"/>
              <a:pPr>
                <a:defRPr/>
              </a:pPr>
              <a:t>28.07.2013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94383-5375-4AF9-9F96-251B3DAD1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1E8E7-C47F-4E4E-BA0E-03D88CB9D702}" type="datetimeFigureOut">
              <a:rPr lang="ru-RU"/>
              <a:pPr>
                <a:defRPr/>
              </a:pPr>
              <a:t>28.07.2013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5C339-9D7E-4512-A98D-F32F6AF72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CF9EA-0300-4C60-BB2C-B8B80BFF2044}" type="datetimeFigureOut">
              <a:rPr lang="ru-RU"/>
              <a:pPr>
                <a:defRPr/>
              </a:pPr>
              <a:t>28.07.2013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37F79-286F-437D-B299-18FFDB20F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7985-9531-414E-814A-5F91DE1CBDA5}" type="datetimeFigureOut">
              <a:rPr lang="ru-RU"/>
              <a:pPr>
                <a:defRPr/>
              </a:pPr>
              <a:t>28.07.2013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53AAA-1056-4341-A53C-F5154C8DF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FB1D6-2EB5-4655-A511-C59DC869B53A}" type="datetimeFigureOut">
              <a:rPr lang="ru-RU"/>
              <a:pPr>
                <a:defRPr/>
              </a:pPr>
              <a:t>28.07.2013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F45DD-C88E-4C89-9A68-696E0F868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DEB252-0557-4405-89D9-4B9EFCE6862D}" type="datetimeFigureOut">
              <a:rPr lang="ru-RU"/>
              <a:pPr>
                <a:defRPr/>
              </a:pPr>
              <a:t>28.07.2013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8230B3-F986-44F3-B673-52F6FC930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31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hyperlink" Target="http://ru.wikipedia.org/wiki/%D0%A4%D0%B0%D0%B9%D0%BB:Oryctes_nasicornis_Estonia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A4%D0%B0%D0%B9%D0%BB:Gonepteryx.rhamni.mounted.jpg&amp;filetimestamp=20080615221426" TargetMode="External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hyperlink" Target="http://ru.wikipedia.org/w/index.php?title=%D0%A4%D0%B0%D0%B9%D0%BB:Automeris_io_1073.jpg&amp;filetimestamp=2009111610474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/index.php?title=%D0%A4%D0%B0%D0%B9%D0%BB:Hemaris_tityus_ukr.jpg&amp;filetimestamp=20091004165329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://ru.wikipedia.org/w/index.php?title=%D0%A4%D0%B0%D0%B9%D0%BB:Gastropacha_quercifolia_1.jpg&amp;filetimestamp=20090221203613" TargetMode="External"/><Relationship Id="rId9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A4%D0%B0%D0%B9%D0%BB:Chrysiridia_rhipheus_verso.JPG&amp;filetimestamp=20090913060207" TargetMode="External"/><Relationship Id="rId13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2" Type="http://schemas.openxmlformats.org/officeDocument/2006/relationships/image" Target="../media/image7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Relationship Id="rId1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4.gif"/><Relationship Id="rId7" Type="http://schemas.openxmlformats.org/officeDocument/2006/relationships/image" Target="../media/image5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gif"/><Relationship Id="rId4" Type="http://schemas.openxmlformats.org/officeDocument/2006/relationships/image" Target="../media/image6.gif"/><Relationship Id="rId9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A4%D0%B0%D0%B9%D0%BB:Chrysiridia_rhipheus_verso.JPG&amp;filetimestamp=20090913060207" TargetMode="External"/><Relationship Id="rId13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2" Type="http://schemas.openxmlformats.org/officeDocument/2006/relationships/image" Target="../media/image7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Relationship Id="rId1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714356"/>
            <a:ext cx="6572296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Здравствуйте,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дорогие ребята!</a:t>
            </a:r>
            <a:r>
              <a:rPr lang="ru-RU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  <a:cs typeface="+mn-cs"/>
              </a:rPr>
              <a:t> </a:t>
            </a:r>
            <a:endParaRPr lang="ru-RU" sz="4400" b="1" dirty="0">
              <a:latin typeface="+mj-lt"/>
              <a:cs typeface="+mn-cs"/>
            </a:endParaRPr>
          </a:p>
        </p:txBody>
      </p:sp>
      <p:pic>
        <p:nvPicPr>
          <p:cNvPr id="3075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3" y="2071688"/>
            <a:ext cx="7770812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:\Documents and Settings\Пользователь\Рабочий стол\Кухня\J028357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49507">
            <a:off x="6713538" y="620713"/>
            <a:ext cx="22129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54276">
            <a:off x="174625" y="395288"/>
            <a:ext cx="2214563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C:\Documents and Settings\Пользователь\Рабочий стол\анимашки\jivotniea-372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25" y="5214938"/>
            <a:ext cx="18573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C:\Documents and Settings\Пользователь\Рабочий стол\Кухня\J028357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1038">
            <a:off x="3371850" y="2274888"/>
            <a:ext cx="270033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4" descr="C:\Documents and Settings\Пользователь\Рабочий стол\анимашки\jivotniea-375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071688"/>
            <a:ext cx="2262187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92867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Ракообразные</a:t>
            </a:r>
            <a:r>
              <a:rPr lang="ru-RU" sz="7200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7200" dirty="0">
              <a:ln>
                <a:solidFill>
                  <a:srgbClr val="FF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Содержимое 3" descr="pond_crayfish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071546"/>
            <a:ext cx="3024209" cy="2268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71670" y="2571744"/>
            <a:ext cx="22860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latin typeface="+mn-lt"/>
                <a:cs typeface="+mn-cs"/>
              </a:rPr>
              <a:t>рак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071546"/>
            <a:ext cx="3357586" cy="2339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500694" y="2714620"/>
            <a:ext cx="242889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краб</a:t>
            </a:r>
          </a:p>
        </p:txBody>
      </p:sp>
      <p:pic>
        <p:nvPicPr>
          <p:cNvPr id="9" name="Рисунок 8" descr="daphni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42" y="3571876"/>
            <a:ext cx="3501925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aphnia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572008"/>
            <a:ext cx="2457763" cy="2285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3" descr="12979603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286380" y="3643314"/>
            <a:ext cx="3571900" cy="2980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428860" y="5572140"/>
            <a:ext cx="242889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Дафнии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29256" y="4000504"/>
            <a:ext cx="19048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alibri" pitchFamily="34" charset="0"/>
                <a:cs typeface="+mn-cs"/>
              </a:rPr>
              <a:t>Креветка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alibri" pitchFamily="34" charset="0"/>
                <a:cs typeface="+mn-cs"/>
              </a:rPr>
              <a:t>тигровая</a:t>
            </a: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305800" cy="107157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                 </a:t>
            </a:r>
            <a:r>
              <a:rPr lang="ru-RU" sz="89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Пауки</a:t>
            </a:r>
            <a:r>
              <a:rPr lang="ru-RU" sz="8900" dirty="0" smtClean="0"/>
              <a:t> </a:t>
            </a:r>
            <a:endParaRPr lang="ru-RU" sz="8900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2625" y="4071938"/>
            <a:ext cx="46513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3500438"/>
            <a:ext cx="385765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Паук - тарантул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14337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3571876"/>
            <a:ext cx="428624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Паук - серебрянка</a:t>
            </a:r>
          </a:p>
        </p:txBody>
      </p:sp>
      <p:pic>
        <p:nvPicPr>
          <p:cNvPr id="8" name="Содержимое 3" descr="1257800959_42229_or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5" y="285750"/>
            <a:ext cx="2986088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43174" y="2428868"/>
            <a:ext cx="328614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Паук - </a:t>
            </a:r>
            <a:r>
              <a:rPr lang="ru-RU" sz="3600" b="1" dirty="0" err="1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птицед</a:t>
            </a:r>
            <a:endParaRPr lang="ru-RU" sz="3600" b="1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2867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Насекомые – рекордсмены разнообразия</a:t>
            </a:r>
            <a:endParaRPr lang="ru-RU" sz="4400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4339" name="Содержимое 3" descr="http://upload.wikimedia.org/wikipedia/commons/thumb/0/0b/Oryctes_nasicornis_Estonia_1.jpg/250px-Oryctes_nasicornis_Estonia_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5750" y="3643313"/>
            <a:ext cx="2214563" cy="1214437"/>
          </a:xfrm>
        </p:spPr>
      </p:pic>
      <p:pic>
        <p:nvPicPr>
          <p:cNvPr id="14340" name="Picture 2" descr="C:\Users\комп\Desktop\Материалы к урокам\Окружающий мир\Животные\Членистоногие\Насекомые\бабочк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428750"/>
            <a:ext cx="29289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 descr="http://www.biodat.ru/db/rb/pic/1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714875"/>
            <a:ext cx="2286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 descr="http://www.biodat.ru/db/rb/pic/06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589361">
            <a:off x="2840038" y="4441825"/>
            <a:ext cx="2487612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7"/>
          <a:srcRect l="52498" t="23334" r="28346" b="46667"/>
          <a:stretch>
            <a:fillRect/>
          </a:stretch>
        </p:blipFill>
        <p:spPr bwMode="auto">
          <a:xfrm>
            <a:off x="6929438" y="2071688"/>
            <a:ext cx="19478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7"/>
          <a:srcRect l="49167" t="59999" r="32510" b="11111"/>
          <a:stretch>
            <a:fillRect/>
          </a:stretch>
        </p:blipFill>
        <p:spPr bwMode="auto">
          <a:xfrm>
            <a:off x="4857750" y="4410075"/>
            <a:ext cx="20716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00364" y="1428737"/>
            <a:ext cx="5857916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n-lt"/>
                <a:cs typeface="+mn-cs"/>
              </a:rPr>
              <a:t>Насекомые – самая совершенная группа мелких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n-lt"/>
                <a:cs typeface="+mn-cs"/>
              </a:rPr>
              <a:t>наземных животных.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n-lt"/>
                <a:cs typeface="+mn-cs"/>
              </a:rPr>
              <a:t> Все насекомые имеют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 6 ног</a:t>
            </a:r>
            <a:r>
              <a:rPr lang="ru-RU" sz="2800" dirty="0">
                <a:solidFill>
                  <a:srgbClr val="002060"/>
                </a:solidFill>
                <a:latin typeface="+mn-lt"/>
                <a:cs typeface="+mn-cs"/>
              </a:rPr>
              <a:t>, 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n-lt"/>
                <a:cs typeface="+mn-cs"/>
              </a:rPr>
              <a:t>а многие ещё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n-lt"/>
                <a:cs typeface="+mn-cs"/>
              </a:rPr>
              <a:t> и крылья</a:t>
            </a:r>
          </a:p>
        </p:txBody>
      </p:sp>
      <p:pic>
        <p:nvPicPr>
          <p:cNvPr id="14346" name="Picture 3"/>
          <p:cNvPicPr>
            <a:picLocks noChangeAspect="1" noChangeArrowheads="1"/>
          </p:cNvPicPr>
          <p:nvPr/>
        </p:nvPicPr>
        <p:blipFill>
          <a:blip r:embed="rId7"/>
          <a:srcRect l="76649" t="13332" r="4195" b="58890"/>
          <a:stretch>
            <a:fillRect/>
          </a:stretch>
        </p:blipFill>
        <p:spPr bwMode="auto">
          <a:xfrm>
            <a:off x="6908800" y="4429125"/>
            <a:ext cx="2235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Automeris io 107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37861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2" descr="Gastropacha quercifolia 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214313"/>
            <a:ext cx="35718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 descr="Hemaris tityus ukr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3643313"/>
            <a:ext cx="36433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285750" y="5786438"/>
            <a:ext cx="3571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latin typeface="Cambria" pitchFamily="18" charset="0"/>
              </a:rPr>
              <a:t>Шмелевидка </a:t>
            </a:r>
            <a:r>
              <a:rPr lang="ru-RU" sz="2800">
                <a:latin typeface="Cambria" pitchFamily="18" charset="0"/>
              </a:rPr>
              <a:t> подражает </a:t>
            </a:r>
            <a:r>
              <a:rPr lang="ru-RU" sz="2800" u="sng">
                <a:solidFill>
                  <a:srgbClr val="C00000"/>
                </a:solidFill>
                <a:latin typeface="Cambria" pitchFamily="18" charset="0"/>
              </a:rPr>
              <a:t>шмелям</a:t>
            </a:r>
            <a:r>
              <a:rPr lang="ru-RU" sz="2800">
                <a:latin typeface="Cambria" pitchFamily="18" charset="0"/>
              </a:rPr>
              <a:t>.</a:t>
            </a:r>
          </a:p>
        </p:txBody>
      </p:sp>
      <p:sp>
        <p:nvSpPr>
          <p:cNvPr id="15366" name="Прямоугольник 6"/>
          <p:cNvSpPr>
            <a:spLocks noChangeArrowheads="1"/>
          </p:cNvSpPr>
          <p:nvPr/>
        </p:nvSpPr>
        <p:spPr bwMode="auto">
          <a:xfrm>
            <a:off x="142875" y="285750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mbria" pitchFamily="18" charset="0"/>
              </a:rPr>
              <a:t>Отпугивающая окраска в виде «глаз» на крыльях. </a:t>
            </a:r>
          </a:p>
        </p:txBody>
      </p:sp>
      <p:sp>
        <p:nvSpPr>
          <p:cNvPr id="15367" name="Прямоугольник 8"/>
          <p:cNvSpPr>
            <a:spLocks noChangeArrowheads="1"/>
          </p:cNvSpPr>
          <p:nvPr/>
        </p:nvSpPr>
        <p:spPr bwMode="auto">
          <a:xfrm>
            <a:off x="4643438" y="3000375"/>
            <a:ext cx="4000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>
                <a:solidFill>
                  <a:srgbClr val="C00000"/>
                </a:solidFill>
                <a:latin typeface="Cambria" pitchFamily="18" charset="0"/>
              </a:rPr>
              <a:t>Коконопряд дуболистный</a:t>
            </a:r>
            <a:r>
              <a:rPr lang="ru-RU" sz="240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400">
                <a:latin typeface="Cambria" pitchFamily="18" charset="0"/>
              </a:rPr>
              <a:t>подражает сухому листу.</a:t>
            </a:r>
          </a:p>
        </p:txBody>
      </p:sp>
      <p:pic>
        <p:nvPicPr>
          <p:cNvPr id="15368" name="Рисунок 10" descr="Gonepteryx.rhamni.mounted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2063" y="3929063"/>
            <a:ext cx="3381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Прямоугольник 11"/>
          <p:cNvSpPr>
            <a:spLocks noChangeArrowheads="1"/>
          </p:cNvSpPr>
          <p:nvPr/>
        </p:nvSpPr>
        <p:spPr bwMode="auto">
          <a:xfrm>
            <a:off x="5286375" y="5929313"/>
            <a:ext cx="36433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C00000"/>
                </a:solidFill>
                <a:latin typeface="Cambria" pitchFamily="18" charset="0"/>
              </a:rPr>
              <a:t>Лимонница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88" y="428625"/>
          <a:ext cx="8429685" cy="6072230"/>
        </p:xfrm>
        <a:graphic>
          <a:graphicData uri="http://schemas.openxmlformats.org/drawingml/2006/table">
            <a:tbl>
              <a:tblPr/>
              <a:tblGrid>
                <a:gridCol w="1963860"/>
                <a:gridCol w="1513279"/>
                <a:gridCol w="1650848"/>
                <a:gridCol w="1818991"/>
                <a:gridCol w="1482707"/>
              </a:tblGrid>
              <a:tr h="1278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Где живут?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Сколько ног?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Есть ли крылья?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Чем дышат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6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Ракообраз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ные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770C"/>
                          </a:solidFill>
                          <a:effectLst/>
                          <a:latin typeface="Arial" charset="0"/>
                        </a:rPr>
                        <a:t>в воде и на суше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770C"/>
                          </a:solidFill>
                          <a:effectLst/>
                          <a:latin typeface="Arial" charset="0"/>
                        </a:rPr>
                        <a:t>раки-8 ног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770C"/>
                          </a:solidFill>
                          <a:effectLst/>
                          <a:latin typeface="Arial" charset="0"/>
                        </a:rPr>
                        <a:t>краб-6ног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770C"/>
                          </a:solidFill>
                          <a:effectLst/>
                          <a:latin typeface="Arial" charset="0"/>
                        </a:rPr>
                        <a:t>креветка-ноги-вёсла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770C"/>
                          </a:solidFill>
                          <a:effectLst/>
                          <a:latin typeface="Arial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770C"/>
                          </a:solidFill>
                          <a:effectLst/>
                          <a:latin typeface="Arial" charset="0"/>
                        </a:rPr>
                        <a:t>жабры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</a:tr>
              <a:tr h="849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Пауки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770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суше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770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ног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770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770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трахея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</a:tr>
              <a:tr h="1278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Насекомые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770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всюду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770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ног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770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есть, но не у всех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770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трахея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 noChangeArrowheads="1"/>
          </p:cNvPicPr>
          <p:nvPr/>
        </p:nvPicPr>
        <p:blipFill>
          <a:blip r:embed="rId2"/>
          <a:srcRect l="25490" t="7407" r="27451" b="35803"/>
          <a:stretch>
            <a:fillRect/>
          </a:stretch>
        </p:blipFill>
        <p:spPr bwMode="auto">
          <a:xfrm>
            <a:off x="2786063" y="357188"/>
            <a:ext cx="41433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14313" y="3929063"/>
            <a:ext cx="110013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latin typeface="Cambria" pitchFamily="18" charset="0"/>
              </a:rPr>
              <a:t>Тринадцать  +                   5</a:t>
            </a:r>
          </a:p>
          <a:p>
            <a:r>
              <a:rPr lang="ru-RU" sz="6000">
                <a:latin typeface="Cambria" pitchFamily="18" charset="0"/>
              </a:rPr>
              <a:t>Десять – двенадцать +  4</a:t>
            </a:r>
          </a:p>
          <a:p>
            <a:r>
              <a:rPr lang="ru-RU" sz="6000">
                <a:latin typeface="Cambria" pitchFamily="18" charset="0"/>
              </a:rPr>
              <a:t>Шесть – девять +             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0001822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14422"/>
            <a:ext cx="1548967" cy="1071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ОРЕЛ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142852"/>
            <a:ext cx="1511312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Картинка 7 из 1611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58422" y="4786322"/>
            <a:ext cx="1385578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125003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5774138"/>
            <a:ext cx="1428728" cy="1083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marl1n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7950" y="4786322"/>
            <a:ext cx="1285884" cy="1081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Содержимое 5"/>
          <p:cNvPicPr>
            <a:picLocks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715272" y="1214422"/>
            <a:ext cx="1285884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http://upload.wikimedia.org/wikipedia/commons/thumb/6/6f/Chrysiridia_rhipheus_verso.JPG/240px-Chrysiridia_rhipheus_verso.JPG">
            <a:hlinkClick r:id="rId8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143372" y="3286124"/>
            <a:ext cx="1357322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D:\Мои сканированные изображения\окруж мир 2 часть\23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0"/>
            <a:ext cx="135729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D:\Мои сканированные изображения\окруж мир 2 часть\15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428728" y="0"/>
            <a:ext cx="1571636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071934" y="2143116"/>
            <a:ext cx="1357322" cy="1017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Содержимое 3" descr="pond_crayfish2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0" y="4786322"/>
            <a:ext cx="1600211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" descr="C:\Documents and Settings\Пользователь\Рабочий стол\анимашки\jivotniea-3721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28926" y="5780217"/>
            <a:ext cx="1377166" cy="107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Содержимое 3" descr="1297960338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>
          <a:xfrm>
            <a:off x="1643042" y="4857760"/>
            <a:ext cx="1454241" cy="1071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TextBox 23"/>
          <p:cNvSpPr txBox="1"/>
          <p:nvPr/>
        </p:nvSpPr>
        <p:spPr>
          <a:xfrm>
            <a:off x="1500166" y="1142984"/>
            <a:ext cx="185735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+mj-lt"/>
                <a:cs typeface="+mn-cs"/>
              </a:rPr>
              <a:t> Звери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57884" y="1142984"/>
            <a:ext cx="207167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+mj-lt"/>
                <a:cs typeface="+mn-cs"/>
              </a:rPr>
              <a:t> Птицы</a:t>
            </a:r>
            <a:r>
              <a:rPr lang="ru-RU" sz="4000" b="1" dirty="0">
                <a:solidFill>
                  <a:srgbClr val="FFFF00"/>
                </a:solidFill>
                <a:latin typeface="+mj-lt"/>
                <a:cs typeface="+mn-cs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43768" y="5929330"/>
            <a:ext cx="17859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+mj-lt"/>
                <a:cs typeface="+mn-cs"/>
              </a:rPr>
              <a:t> </a:t>
            </a:r>
            <a:r>
              <a:rPr lang="ru-RU" sz="4000" b="1" dirty="0">
                <a:ln>
                  <a:solidFill>
                    <a:schemeClr val="accent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Рыбы</a:t>
            </a:r>
            <a:r>
              <a:rPr lang="ru-RU" sz="4000" b="1" dirty="0">
                <a:solidFill>
                  <a:srgbClr val="FFFF00"/>
                </a:solidFill>
                <a:latin typeface="+mj-lt"/>
                <a:cs typeface="+mn-cs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29331"/>
            <a:ext cx="271461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accent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Ракообразные</a:t>
            </a:r>
            <a:r>
              <a:rPr lang="ru-RU" sz="4000" b="1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+mj-lt"/>
                <a:cs typeface="+mn-cs"/>
              </a:rPr>
              <a:t> </a:t>
            </a:r>
          </a:p>
        </p:txBody>
      </p:sp>
      <p:pic>
        <p:nvPicPr>
          <p:cNvPr id="28" name="Picture 4" descr="Картинка 82 из 21973"/>
          <p:cNvPicPr>
            <a:picLocks noChangeAspect="1" noChangeArrowheads="1"/>
          </p:cNvPicPr>
          <p:nvPr/>
        </p:nvPicPr>
        <p:blipFill>
          <a:blip r:embed="rId16" cstate="email"/>
          <a:srcRect b="-2"/>
          <a:stretch>
            <a:fillRect/>
          </a:stretch>
        </p:blipFill>
        <p:spPr bwMode="auto">
          <a:xfrm>
            <a:off x="7858116" y="0"/>
            <a:ext cx="1285884" cy="1125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" name="TextBox 28"/>
          <p:cNvSpPr txBox="1"/>
          <p:nvPr/>
        </p:nvSpPr>
        <p:spPr>
          <a:xfrm>
            <a:off x="0" y="6143625"/>
            <a:ext cx="2857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  <a:cs typeface="+mn-cs"/>
              </a:rPr>
              <a:t>Членистоногие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294 L -0.41319 0.2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6343 L -0.24775 0.074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4650"/>
            <a:ext cx="885825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85813" y="285750"/>
            <a:ext cx="4786313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Documents and Settings\Пользователь\Рабочий стол\анимашки\jivotniea-375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1643063"/>
            <a:ext cx="2262188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Documents and Settings\Пользователь\Рабочий стол\анимашки\jivotniea-37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5572125"/>
            <a:ext cx="99774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C:\Documents and Settings\Пользователь\Рабочий стол\анимашки\jivotniea-37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857375" y="5143500"/>
            <a:ext cx="578643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00298" y="357166"/>
            <a:ext cx="600079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600" b="1" i="1" spc="5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Спасибо за урок!</a:t>
            </a:r>
          </a:p>
        </p:txBody>
      </p:sp>
      <p:pic>
        <p:nvPicPr>
          <p:cNvPr id="19464" name="Picture 2" descr="C:\Documents and Settings\Пользователь\Рабочий стол\анимашки\jivotniea-3721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5" y="4786313"/>
            <a:ext cx="2857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5" descr="C:\Documents and Settings\Пользователь\Рабочий стол\анимашки\jivotniea-3758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819275"/>
            <a:ext cx="121443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" descr="C:\Documents and Settings\Пользователь\Рабочий стол\Кухня\J028357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75" y="1214438"/>
            <a:ext cx="147478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" descr="C:\Documents and Settings\Пользователь\Рабочий стол\Кухня\J0283572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86250" y="-214313"/>
            <a:ext cx="1285875" cy="87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0001822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58082" y="2214554"/>
            <a:ext cx="1548967" cy="1071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ОРЕЛ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2357430"/>
            <a:ext cx="1511312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Картинка 7 из 1611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3571876"/>
            <a:ext cx="1385578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125003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2285992"/>
            <a:ext cx="1428728" cy="1083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marl1n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1142984"/>
            <a:ext cx="1285884" cy="1081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Содержимое 5"/>
          <p:cNvPicPr>
            <a:picLocks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643438" y="4714884"/>
            <a:ext cx="1285884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http://upload.wikimedia.org/wikipedia/commons/thumb/6/6f/Chrysiridia_rhipheus_verso.JPG/240px-Chrysiridia_rhipheus_verso.JPG">
            <a:hlinkClick r:id="rId8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14810" y="3571876"/>
            <a:ext cx="1357322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D:\Мои сканированные изображения\окруж мир 2 часть\23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14678" y="4714884"/>
            <a:ext cx="1357290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D:\Мои сканированные изображения\окруж мир 2 часть\15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643570" y="2285992"/>
            <a:ext cx="1571636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143372" y="2357430"/>
            <a:ext cx="1357322" cy="1017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Содержимое 3" descr="pond_crayfish2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5786446" y="3571876"/>
            <a:ext cx="1600211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" descr="C:\Documents and Settings\Пользователь\Рабочий стол\анимашки\jivotniea-3721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86050" y="3500438"/>
            <a:ext cx="1377166" cy="107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Содержимое 3" descr="1297960338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>
          <a:xfrm>
            <a:off x="4500562" y="1071546"/>
            <a:ext cx="1454241" cy="1071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TextBox 23"/>
          <p:cNvSpPr txBox="1"/>
          <p:nvPr/>
        </p:nvSpPr>
        <p:spPr>
          <a:xfrm>
            <a:off x="1500166" y="1142984"/>
            <a:ext cx="185735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+mj-lt"/>
                <a:cs typeface="+mn-cs"/>
              </a:rPr>
              <a:t> Звери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00694" y="1000108"/>
            <a:ext cx="207167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+mj-lt"/>
                <a:cs typeface="+mn-cs"/>
              </a:rPr>
              <a:t> Птицы</a:t>
            </a:r>
            <a:r>
              <a:rPr lang="ru-RU" sz="4000" b="1" dirty="0">
                <a:solidFill>
                  <a:srgbClr val="FFFF00"/>
                </a:solidFill>
                <a:latin typeface="+mj-lt"/>
                <a:cs typeface="+mn-cs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43768" y="5929330"/>
            <a:ext cx="17859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+mj-lt"/>
                <a:cs typeface="+mn-cs"/>
              </a:rPr>
              <a:t> </a:t>
            </a:r>
            <a:r>
              <a:rPr lang="ru-RU" sz="4000" b="1" dirty="0">
                <a:ln>
                  <a:solidFill>
                    <a:schemeClr val="accent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Рыбы</a:t>
            </a:r>
            <a:r>
              <a:rPr lang="ru-RU" sz="4000" b="1" dirty="0">
                <a:solidFill>
                  <a:srgbClr val="FFFF00"/>
                </a:solidFill>
                <a:latin typeface="+mj-lt"/>
                <a:cs typeface="+mn-cs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29331"/>
            <a:ext cx="271461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accent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Ракообразные</a:t>
            </a:r>
            <a:r>
              <a:rPr lang="ru-RU" sz="4000" b="1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+mj-lt"/>
                <a:cs typeface="+mn-cs"/>
              </a:rPr>
              <a:t> </a:t>
            </a:r>
          </a:p>
        </p:txBody>
      </p:sp>
      <p:pic>
        <p:nvPicPr>
          <p:cNvPr id="28" name="Picture 4" descr="Картинка 82 из 21973"/>
          <p:cNvPicPr>
            <a:picLocks noChangeAspect="1" noChangeArrowheads="1"/>
          </p:cNvPicPr>
          <p:nvPr/>
        </p:nvPicPr>
        <p:blipFill>
          <a:blip r:embed="rId16" cstate="email"/>
          <a:srcRect b="-2"/>
          <a:stretch>
            <a:fillRect/>
          </a:stretch>
        </p:blipFill>
        <p:spPr bwMode="auto">
          <a:xfrm>
            <a:off x="7500958" y="3571876"/>
            <a:ext cx="1285884" cy="1125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3 -0.03958 L -0.34305 -0.69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3148 L -0.46303 -0.326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-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14815E-6 L -0.7875 -0.147 " pathEditMode="relative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46945E-18 L 0.03942 -0.525 " pathEditMode="relative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-0.02384 L 0.21337 -0.6854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55121 -0.18912 " pathEditMode="relative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07 -0.06227 L 0.56302 0.168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07 -0.15371 L 0.76128 0.371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53 0.08657 L 0.275 0.643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4121 L -0.62986 0.189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8 -0.07847 L -0.02951 0.3101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-0.33073 0.577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851648" cy="128588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580000"/>
                </a:solidFill>
              </a:rPr>
              <a:t>План – рассказ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2571750"/>
            <a:ext cx="7500937" cy="5072063"/>
          </a:xfrm>
        </p:spPr>
        <p:txBody>
          <a:bodyPr/>
          <a:lstStyle/>
          <a:p>
            <a:pPr marL="514350" marR="0" indent="-514350" algn="l" eaLnBrk="1" hangingPunct="1"/>
            <a:r>
              <a:rPr lang="ru-RU" sz="4000" smtClean="0"/>
              <a:t>1. Место обитания</a:t>
            </a:r>
          </a:p>
          <a:p>
            <a:pPr marL="514350" marR="0" indent="-514350" algn="l" eaLnBrk="1" hangingPunct="1"/>
            <a:r>
              <a:rPr lang="ru-RU" sz="4000" smtClean="0"/>
              <a:t>2. Чем питается?</a:t>
            </a:r>
          </a:p>
          <a:p>
            <a:pPr marL="514350" marR="0" indent="-514350" algn="l" eaLnBrk="1" hangingPunct="1"/>
            <a:r>
              <a:rPr lang="ru-RU" sz="4000" smtClean="0"/>
              <a:t>3. Размножение.</a:t>
            </a:r>
          </a:p>
          <a:p>
            <a:pPr marL="514350" marR="0" indent="-514350" algn="l" eaLnBrk="1" hangingPunct="1"/>
            <a:r>
              <a:rPr lang="ru-RU" sz="4000" smtClean="0"/>
              <a:t>4. Способ выживания.</a:t>
            </a:r>
          </a:p>
          <a:p>
            <a:pPr marL="514350" marR="0" indent="-514350" algn="l" eaLnBrk="1" hangingPunct="1"/>
            <a:r>
              <a:rPr lang="ru-RU" sz="4000" smtClean="0"/>
              <a:t>5. Роль в экосистеме.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821537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Живые участники круговорота веществ</a:t>
            </a:r>
            <a:endParaRPr lang="ru-RU" sz="4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5"/>
          <p:cNvSpPr>
            <a:spLocks noChangeArrowheads="1" noChangeShapeType="1"/>
          </p:cNvSpPr>
          <p:nvPr/>
        </p:nvSpPr>
        <p:spPr bwMode="auto">
          <a:xfrm>
            <a:off x="285750" y="2000250"/>
            <a:ext cx="8501063" cy="13573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071538" y="3357562"/>
            <a:ext cx="74898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6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членистоногие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7313" y="785813"/>
            <a:ext cx="62150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+mn-cs"/>
              </a:rPr>
              <a:t>Тема урока: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2143116"/>
            <a:ext cx="842968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rgbClr val="580000"/>
                  </a:solidFill>
                </a:ln>
                <a:solidFill>
                  <a:srgbClr val="FF0000"/>
                </a:solidFill>
                <a:latin typeface="Georgia" pitchFamily="18" charset="0"/>
                <a:cs typeface="+mn-cs"/>
              </a:rPr>
              <a:t>Маленькие рыцари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3713" y="420688"/>
            <a:ext cx="3975100" cy="6192837"/>
          </a:xfrm>
        </p:spPr>
      </p:pic>
      <p:pic>
        <p:nvPicPr>
          <p:cNvPr id="7171" name="Picture 7" descr="C:\Users\User\Desktop\урок\воины\armo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3050" y="493713"/>
            <a:ext cx="300990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20002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Цель:</a:t>
            </a:r>
            <a:endParaRPr lang="ru-RU" sz="4000" dirty="0"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2875" y="857250"/>
            <a:ext cx="9001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580000"/>
                </a:solidFill>
                <a:latin typeface="Cambria" pitchFamily="18" charset="0"/>
              </a:rPr>
              <a:t>1. Сформировать представление о типе членистоногих, его характеристиках, основных особенностях</a:t>
            </a:r>
            <a:endParaRPr lang="ru-RU" sz="2800" b="1">
              <a:latin typeface="Cambria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4313" y="2357438"/>
            <a:ext cx="8572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580000"/>
                </a:solidFill>
                <a:latin typeface="Cambria" pitchFamily="18" charset="0"/>
              </a:rPr>
              <a:t>2. Формировать бережное отношение к природе</a:t>
            </a:r>
            <a:endParaRPr lang="ru-RU" sz="2800" b="1">
              <a:latin typeface="Cambria" pitchFamily="18" charset="0"/>
            </a:endParaRPr>
          </a:p>
        </p:txBody>
      </p:sp>
      <p:pic>
        <p:nvPicPr>
          <p:cNvPr id="6" name="Рисунок 5" descr="1257800959_42229_or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3631109"/>
            <a:ext cx="2853307" cy="2798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273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0992481">
            <a:off x="2913401" y="3241793"/>
            <a:ext cx="2970172" cy="2524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3" descr="pond_crayfish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93290" y="3643315"/>
            <a:ext cx="3136427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Хранять здоровье</a:t>
            </a:r>
          </a:p>
        </p:txBody>
      </p:sp>
      <p:pic>
        <p:nvPicPr>
          <p:cNvPr id="9219" name="Содержимое 10" descr="560b6c187dbf98d77b5a2137c60_prev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729413"/>
          </a:xfrm>
        </p:spPr>
      </p:pic>
      <p:sp>
        <p:nvSpPr>
          <p:cNvPr id="12" name="TextBox 11"/>
          <p:cNvSpPr txBox="1"/>
          <p:nvPr/>
        </p:nvSpPr>
        <p:spPr>
          <a:xfrm>
            <a:off x="5857884" y="285728"/>
            <a:ext cx="300039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Georgia" pitchFamily="18" charset="0"/>
                <a:cs typeface="+mn-cs"/>
              </a:rPr>
              <a:t>Охранять природу – охранять здоровье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571500"/>
            <a:ext cx="8229600" cy="3429000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ЧЛЕНИСТОНОГИЕ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0244" name="Прямая со стрелкой 12"/>
          <p:cNvCxnSpPr>
            <a:cxnSpLocks noChangeShapeType="1"/>
          </p:cNvCxnSpPr>
          <p:nvPr/>
        </p:nvCxnSpPr>
        <p:spPr bwMode="auto">
          <a:xfrm rot="16200000" flipH="1">
            <a:off x="5107782" y="2107406"/>
            <a:ext cx="2000250" cy="1500187"/>
          </a:xfrm>
          <a:prstGeom prst="straightConnector1">
            <a:avLst/>
          </a:prstGeom>
          <a:noFill/>
          <a:ln w="19050" algn="ctr">
            <a:solidFill>
              <a:srgbClr val="CC0000"/>
            </a:solidFill>
            <a:round/>
            <a:headEnd/>
            <a:tailEnd type="arrow" w="lg" len="med"/>
          </a:ln>
        </p:spPr>
      </p:cxnSp>
      <p:cxnSp>
        <p:nvCxnSpPr>
          <p:cNvPr id="10245" name="Прямая со стрелкой 13"/>
          <p:cNvCxnSpPr>
            <a:cxnSpLocks noChangeShapeType="1"/>
          </p:cNvCxnSpPr>
          <p:nvPr/>
        </p:nvCxnSpPr>
        <p:spPr bwMode="auto">
          <a:xfrm rot="5400000">
            <a:off x="1214437" y="2071688"/>
            <a:ext cx="2143125" cy="1428750"/>
          </a:xfrm>
          <a:prstGeom prst="straightConnector1">
            <a:avLst/>
          </a:prstGeom>
          <a:noFill/>
          <a:ln w="19050" algn="ctr">
            <a:solidFill>
              <a:srgbClr val="CC0000"/>
            </a:solidFill>
            <a:round/>
            <a:headEnd/>
            <a:tailEnd type="arrow" w="lg" len="med"/>
          </a:ln>
        </p:spPr>
      </p:cxnSp>
      <p:cxnSp>
        <p:nvCxnSpPr>
          <p:cNvPr id="10246" name="Прямая со стрелкой 16"/>
          <p:cNvCxnSpPr>
            <a:cxnSpLocks noChangeShapeType="1"/>
          </p:cNvCxnSpPr>
          <p:nvPr/>
        </p:nvCxnSpPr>
        <p:spPr bwMode="auto">
          <a:xfrm rot="5400000">
            <a:off x="3036094" y="2893219"/>
            <a:ext cx="2071688" cy="0"/>
          </a:xfrm>
          <a:prstGeom prst="straightConnector1">
            <a:avLst/>
          </a:prstGeom>
          <a:noFill/>
          <a:ln w="19050" algn="ctr">
            <a:solidFill>
              <a:srgbClr val="CC0000"/>
            </a:solidFill>
            <a:round/>
            <a:headEnd/>
            <a:tailEnd type="arrow" w="lg" len="med"/>
          </a:ln>
        </p:spPr>
      </p:cxnSp>
      <p:pic>
        <p:nvPicPr>
          <p:cNvPr id="10247" name="Picture 8" descr="C:\Users\User\Pictures\UZCALQMPY0CACS58LNCANB978NCA83QF30CAKIPQP7CAMXP9JCCAYKS2YPCA1RVV5WCAV9Y0C6CADHCIHRCA2GWMOLCAYKX6CRCAJVU61UCA6EAGOKCASHLBO9CAM1KS8QCAP8OHETCAQWJAIOCAT9A2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857" y="4714884"/>
            <a:ext cx="2252343" cy="1677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8" name="Picture 9" descr="C:\Users\User\Pictures\Z3CA7GEYW7CA9BAFUFCAJX0W4OCAM1R2SECAEOXDGQCA7L6U7UCAZ81365CA8LOCE2CATZDZZ1CAC3QWFICAPOJM8SCA08VNEXCAS0IJXYCAANKMK6CA5QAYM2CAF825ITCAR9AMNICAXBW2DFCAGW32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786321"/>
            <a:ext cx="2500330" cy="1666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9" name="Picture 11" descr="C:\Users\User\Pictures\C3CAJZDILACABDF0S1CAQ402WYCAF1WNMCCAHJDU5BCA6H63UPCA32MQAQCA4GVPZICA62PW6BCA7KBQ28CAMCXM7BCARB2BIZCA00M4XCCAGAXN2JCAB864BZCAE1TTUUCAYVK580CANZZ1RCCAWPKW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643446"/>
            <a:ext cx="2214563" cy="1668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428625" y="4000500"/>
            <a:ext cx="2286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насекомые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4000500"/>
            <a:ext cx="1643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   пауки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5063" y="3929063"/>
            <a:ext cx="2928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ракообразные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0"/>
            <a:ext cx="892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FF00"/>
                </a:solidFill>
                <a:latin typeface="Cambria" pitchFamily="18" charset="0"/>
              </a:rPr>
              <a:t>Почему назвали «Маленькие рыцари»?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714375"/>
            <a:ext cx="871537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насекомые, пауки, раки имеют наружный скелет;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1714500"/>
            <a:ext cx="8929687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легкий и крепкий наружный скелет, состоит из неживого вещества или твердых члеников, ведь живые клетки очень нежны;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3214688"/>
            <a:ext cx="8786812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подрастая, хозяин вынужден сбрасывать панцирь и наращивать более просторный, так как он не растет с хозяином,  членики соединены друг с другом, как латы рыцаря;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50" y="5143500"/>
            <a:ext cx="885825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наружный скелет, как скафандр защищает от земного притяжения и высыхания на воздухе.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1311</TotalTime>
  <Words>306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Cambria</vt:lpstr>
      <vt:lpstr>Wingdings 2</vt:lpstr>
      <vt:lpstr>Calibri</vt:lpstr>
      <vt:lpstr>Rockwell</vt:lpstr>
      <vt:lpstr>Georgia</vt:lpstr>
      <vt:lpstr>Wingdings</vt:lpstr>
      <vt:lpstr>Times New Roman</vt:lpstr>
      <vt:lpstr>Поток</vt:lpstr>
      <vt:lpstr>Слайд 1</vt:lpstr>
      <vt:lpstr>Слайд 2</vt:lpstr>
      <vt:lpstr>    План – рассказ  </vt:lpstr>
      <vt:lpstr>Слайд 4</vt:lpstr>
      <vt:lpstr>Слайд 5</vt:lpstr>
      <vt:lpstr>Слайд 6</vt:lpstr>
      <vt:lpstr>Хранять здоровье</vt:lpstr>
      <vt:lpstr>Слайд 8</vt:lpstr>
      <vt:lpstr>Слайд 9</vt:lpstr>
      <vt:lpstr>Ракообразные </vt:lpstr>
      <vt:lpstr>                  Пауки </vt:lpstr>
      <vt:lpstr>Насекомые – рекордсмены разнообразия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Tata</cp:lastModifiedBy>
  <cp:revision>120</cp:revision>
  <dcterms:created xsi:type="dcterms:W3CDTF">2011-11-27T10:17:12Z</dcterms:created>
  <dcterms:modified xsi:type="dcterms:W3CDTF">2013-07-28T16:44:22Z</dcterms:modified>
</cp:coreProperties>
</file>