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0" r:id="rId4"/>
    <p:sldId id="271" r:id="rId5"/>
    <p:sldId id="274" r:id="rId6"/>
    <p:sldId id="275" r:id="rId7"/>
    <p:sldId id="261" r:id="rId8"/>
    <p:sldId id="259" r:id="rId9"/>
    <p:sldId id="262" r:id="rId10"/>
    <p:sldId id="257" r:id="rId11"/>
    <p:sldId id="273" r:id="rId12"/>
    <p:sldId id="276" r:id="rId13"/>
    <p:sldId id="264" r:id="rId14"/>
    <p:sldId id="267" r:id="rId15"/>
    <p:sldId id="266" r:id="rId16"/>
    <p:sldId id="269" r:id="rId17"/>
    <p:sldId id="268" r:id="rId18"/>
    <p:sldId id="263" r:id="rId19"/>
    <p:sldId id="265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588" autoAdjust="0"/>
    <p:restoredTop sz="86517" autoAdjust="0"/>
  </p:normalViewPr>
  <p:slideViewPr>
    <p:cSldViewPr>
      <p:cViewPr varScale="1">
        <p:scale>
          <a:sx n="80" d="100"/>
          <a:sy n="80" d="100"/>
        </p:scale>
        <p:origin x="-3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709B10-162F-4F28-B73A-CAE9CD170774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EE102B-B6DD-4D7A-B9D9-DDFDFF8BC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300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bitura.com/chemi/lectureChemistry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julia.ru/data/cache/2010/07/04/456096_8408nothumb500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hyperlink" Target="http://www.stroiniashka.ru/statii/eshe_str/da/53/1.jpg" TargetMode="Externa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promsteklo.com/netcat_files/frukt-ovosh/big/17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school41.tomsk.ru/files/img/himiya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pereslavskaya.ucoz.ru/1191269140_c4121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0.liveinternet.ru/images/attach/c/2/74/367/74367740_1227880356_2_kopiya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0.liveinternet.ru/images/attach/c/2/69/694/69694603_KLYUKV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vekzhivu.com/sites/default/files/imagecache/resizeimgpost-500-500/u78/2011/11/askorbinovaya_kislota_0.jpe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darudar.org/var/files/img/fe/3a/fe3a3691d645e008f437ecf616d6da64_600.jp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ihi.ru/pics/2011/09/29/6961.jpg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lasius.narod.ru/antPhoto.files/ant019b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akiv.ru/kislotyi-i-kislotosoderzhaschie/bornaya-kislota-tehnicheskay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428892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chemeClr val="accent5">
                    <a:lumMod val="50000"/>
                  </a:schemeClr>
                </a:solidFill>
              </a:rPr>
              <a:t>кислоты</a:t>
            </a:r>
            <a:endParaRPr lang="ru-RU" sz="9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714752"/>
            <a:ext cx="7772400" cy="238717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МАОУ  СОШ  №32</a:t>
            </a:r>
            <a:endParaRPr lang="en-US" dirty="0" smtClean="0"/>
          </a:p>
          <a:p>
            <a:r>
              <a:rPr lang="ru-RU" dirty="0" err="1" smtClean="0"/>
              <a:t>Джахангирова</a:t>
            </a:r>
            <a:r>
              <a:rPr lang="ru-RU" dirty="0" smtClean="0"/>
              <a:t> Н.Т.          </a:t>
            </a:r>
            <a:endParaRPr lang="ru-RU" dirty="0"/>
          </a:p>
        </p:txBody>
      </p:sp>
      <p:pic>
        <p:nvPicPr>
          <p:cNvPr id="4" name="Рисунок 3" descr="http://www.abitura.com/chemi/lectureChemistry.gif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7" y="2857496"/>
            <a:ext cx="557216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Лимонная кислота</a:t>
            </a:r>
            <a:endParaRPr lang="ru-RU" dirty="0"/>
          </a:p>
        </p:txBody>
      </p:sp>
      <p:pic>
        <p:nvPicPr>
          <p:cNvPr id="5" name="Рисунок 4" descr="http://lopastic.com/media/upload/product/2011/04/12/3279_limonk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714356"/>
            <a:ext cx="328614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www.myjulia.ru/data/cache/2010/07/04/456096_8408nothumb500.jpg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271" y="1000108"/>
            <a:ext cx="429275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stroiniashka.ru/statii/eshe_str/da/53/1.jpg">
            <a:hlinkClick r:id="rId5" tgtFrame="_blank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9" y="1528763"/>
            <a:ext cx="3500461" cy="304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Лимон, </a:t>
            </a:r>
            <a:r>
              <a:rPr lang="ru-RU" dirty="0" err="1" smtClean="0"/>
              <a:t>грейфрукт</a:t>
            </a:r>
            <a:r>
              <a:rPr lang="ru-RU" dirty="0" smtClean="0"/>
              <a:t>, </a:t>
            </a:r>
            <a:endParaRPr lang="ru-RU" dirty="0"/>
          </a:p>
        </p:txBody>
      </p:sp>
      <p:pic>
        <p:nvPicPr>
          <p:cNvPr id="4" name="Содержимое 3" descr="http://www.promsteklo.com/netcat_files/frukt-ovosh/big/17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5644" y="542925"/>
            <a:ext cx="52387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 </a:t>
            </a:r>
            <a:r>
              <a:rPr lang="en-US" sz="5400" dirty="0" err="1" smtClean="0"/>
              <a:t>HCl</a:t>
            </a:r>
            <a:r>
              <a:rPr lang="en-US" sz="5400" dirty="0" smtClean="0"/>
              <a:t>  HNO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 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S </a:t>
            </a:r>
          </a:p>
          <a:p>
            <a:endParaRPr lang="en-US" sz="5400" dirty="0" smtClean="0"/>
          </a:p>
          <a:p>
            <a:r>
              <a:rPr lang="en-US" sz="5400" dirty="0" err="1" smtClean="0"/>
              <a:t>HBr</a:t>
            </a:r>
            <a:r>
              <a:rPr lang="en-US" sz="5400" dirty="0" smtClean="0"/>
              <a:t> 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SO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 H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BO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  </a:t>
            </a:r>
          </a:p>
          <a:p>
            <a:endParaRPr lang="en-US" sz="5400" dirty="0" smtClean="0"/>
          </a:p>
          <a:p>
            <a:r>
              <a:rPr lang="en-US" sz="5400" dirty="0" smtClean="0"/>
              <a:t>H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PO</a:t>
            </a:r>
            <a:r>
              <a:rPr lang="en-US" sz="5400" baseline="-25000" dirty="0" smtClean="0"/>
              <a:t>4</a:t>
            </a:r>
            <a:r>
              <a:rPr lang="en-US" sz="5400" dirty="0" smtClean="0"/>
              <a:t> 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CO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 HNO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 HI </a:t>
            </a:r>
            <a:endParaRPr lang="ru-RU" sz="5400" dirty="0"/>
          </a:p>
        </p:txBody>
      </p:sp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530352"/>
            <a:ext cx="8329642" cy="5470416"/>
          </a:xfrm>
        </p:spPr>
        <p:txBody>
          <a:bodyPr/>
          <a:lstStyle/>
          <a:p>
            <a:pPr algn="ctr"/>
            <a:r>
              <a:rPr lang="ru-RU" dirty="0" smtClean="0"/>
              <a:t>Классификация     кислот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бескислородные</a:t>
            </a:r>
            <a:r>
              <a:rPr lang="ru-RU" dirty="0" smtClean="0"/>
              <a:t>   кислородсодержащие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 err="1" smtClean="0"/>
              <a:t>HBr</a:t>
            </a:r>
            <a:r>
              <a:rPr lang="en-US" dirty="0" smtClean="0"/>
              <a:t> HI HF         HNO</a:t>
            </a:r>
            <a:r>
              <a:rPr lang="ru-RU" baseline="-25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sz="1800" dirty="0" smtClean="0"/>
              <a:t>одноосновные</a:t>
            </a:r>
            <a:r>
              <a:rPr lang="ru-RU" dirty="0" smtClean="0"/>
              <a:t>))   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ru-RU" dirty="0" smtClean="0"/>
              <a:t> (</a:t>
            </a:r>
            <a:r>
              <a:rPr lang="ru-RU" sz="1800" dirty="0" smtClean="0"/>
              <a:t>двухосновная</a:t>
            </a:r>
            <a:r>
              <a:rPr lang="ru-RU" dirty="0" smtClean="0"/>
              <a:t>)      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(</a:t>
            </a:r>
            <a:r>
              <a:rPr lang="ru-RU" sz="1800" dirty="0" smtClean="0"/>
              <a:t>двухосновные</a:t>
            </a:r>
            <a:r>
              <a:rPr lang="ru-RU" dirty="0" smtClean="0"/>
              <a:t>)  </a:t>
            </a:r>
          </a:p>
          <a:p>
            <a:r>
              <a:rPr lang="ru-RU" dirty="0" smtClean="0"/>
              <a:t>                             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ru-RU" dirty="0" smtClean="0"/>
              <a:t>(</a:t>
            </a:r>
            <a:r>
              <a:rPr lang="ru-RU" sz="1800" dirty="0" err="1" smtClean="0"/>
              <a:t>трехосновная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214546" y="221455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5965041" y="217883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571736" y="114298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4857752" y="1000108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Валентность кислотного остатка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41722"/>
          </a:xfrm>
        </p:spPr>
        <p:txBody>
          <a:bodyPr/>
          <a:lstStyle/>
          <a:p>
            <a:r>
              <a:rPr lang="en-US" dirty="0" smtClean="0"/>
              <a:t>   I    </a:t>
            </a:r>
            <a:r>
              <a:rPr lang="en-US" dirty="0" err="1" smtClean="0"/>
              <a:t>I</a:t>
            </a:r>
            <a:r>
              <a:rPr lang="en-US" dirty="0" smtClean="0"/>
              <a:t>                    </a:t>
            </a:r>
            <a:r>
              <a:rPr lang="en-US" dirty="0" err="1" smtClean="0"/>
              <a:t>I</a:t>
            </a:r>
            <a:r>
              <a:rPr lang="en-US" dirty="0" smtClean="0"/>
              <a:t>     II</a:t>
            </a:r>
          </a:p>
          <a:p>
            <a:r>
              <a:rPr lang="en-US" sz="6000" dirty="0" smtClean="0"/>
              <a:t>HNO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     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      </a:t>
            </a:r>
          </a:p>
          <a:p>
            <a:r>
              <a:rPr lang="en-US" sz="6000" dirty="0" smtClean="0"/>
              <a:t> </a:t>
            </a:r>
            <a:r>
              <a:rPr lang="en-US" dirty="0" smtClean="0"/>
              <a:t>I      III                I       II</a:t>
            </a:r>
            <a:endParaRPr lang="en-US" sz="6000" dirty="0" smtClean="0"/>
          </a:p>
          <a:p>
            <a:r>
              <a:rPr lang="en-US" sz="6000" dirty="0" smtClean="0"/>
              <a:t>H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BO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    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CO</a:t>
            </a:r>
            <a:r>
              <a:rPr lang="en-US" sz="6000" baseline="-25000" dirty="0" smtClean="0"/>
              <a:t>3</a:t>
            </a:r>
            <a:endParaRPr lang="ru-RU" sz="6000" baseline="-25000" dirty="0"/>
          </a:p>
        </p:txBody>
      </p:sp>
    </p:spTree>
  </p:cSld>
  <p:clrMapOvr>
    <a:masterClrMapping/>
  </p:clrMapOvr>
  <p:transition spd="med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Валентность кислотного  остатка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I        II             I   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sz="6000" dirty="0" smtClean="0"/>
              <a:t>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SO</a:t>
            </a:r>
            <a:r>
              <a:rPr lang="en-US" sz="6000" baseline="-25000" dirty="0" smtClean="0"/>
              <a:t>4 </a:t>
            </a:r>
            <a:r>
              <a:rPr lang="en-US" sz="6000" dirty="0" smtClean="0"/>
              <a:t>  </a:t>
            </a:r>
            <a:r>
              <a:rPr lang="en-US" sz="6000" dirty="0" err="1" smtClean="0"/>
              <a:t>HCl</a:t>
            </a:r>
            <a:r>
              <a:rPr lang="en-US" sz="6000" dirty="0" smtClean="0"/>
              <a:t>    </a:t>
            </a:r>
          </a:p>
          <a:p>
            <a:r>
              <a:rPr lang="en-US" sz="6000" dirty="0" smtClean="0"/>
              <a:t> </a:t>
            </a:r>
            <a:r>
              <a:rPr lang="en-US" dirty="0" smtClean="0"/>
              <a:t>I      III             I       II</a:t>
            </a:r>
            <a:endParaRPr lang="en-US" sz="6000" dirty="0" smtClean="0"/>
          </a:p>
          <a:p>
            <a:r>
              <a:rPr lang="en-US" sz="6000" dirty="0" smtClean="0"/>
              <a:t>H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PO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   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SO</a:t>
            </a:r>
            <a:r>
              <a:rPr lang="en-US" sz="6000" baseline="-25000" dirty="0" smtClean="0"/>
              <a:t>3 </a:t>
            </a:r>
            <a:r>
              <a:rPr lang="en-US" sz="6000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395"/>
            <a:ext cx="8355360" cy="714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Взаимодействие 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c </a:t>
            </a:r>
            <a:r>
              <a:rPr lang="ru-RU" dirty="0" smtClean="0">
                <a:solidFill>
                  <a:srgbClr val="FF0000"/>
                </a:solidFill>
              </a:rPr>
              <a:t>металлами </a:t>
            </a:r>
          </a:p>
          <a:p>
            <a:endParaRPr lang="ru-RU" dirty="0" smtClean="0"/>
          </a:p>
          <a:p>
            <a:r>
              <a:rPr lang="ru-RU" sz="3600" dirty="0" smtClean="0"/>
              <a:t>      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+ </a:t>
            </a:r>
            <a:r>
              <a:rPr lang="en-US" sz="3600" dirty="0" smtClean="0">
                <a:solidFill>
                  <a:srgbClr val="00B050"/>
                </a:solidFill>
              </a:rPr>
              <a:t>Mg</a:t>
            </a:r>
            <a:r>
              <a:rPr lang="en-US" sz="3600" dirty="0" smtClean="0"/>
              <a:t>= MgSO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+ H</a:t>
            </a:r>
            <a:r>
              <a:rPr lang="en-US" sz="3600" baseline="-25000" dirty="0" smtClean="0"/>
              <a:t>2</a:t>
            </a:r>
          </a:p>
          <a:p>
            <a:endParaRPr lang="en-US" sz="3600" dirty="0" smtClean="0"/>
          </a:p>
          <a:p>
            <a:r>
              <a:rPr lang="en-US" sz="3600" dirty="0" smtClean="0"/>
              <a:t>     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 </a:t>
            </a:r>
            <a:r>
              <a:rPr lang="en-US" sz="3600" dirty="0" smtClean="0"/>
              <a:t>+</a:t>
            </a:r>
            <a:r>
              <a:rPr lang="en-US" sz="3600" dirty="0" smtClean="0">
                <a:solidFill>
                  <a:srgbClr val="00B050"/>
                </a:solidFill>
              </a:rPr>
              <a:t>Fe</a:t>
            </a:r>
            <a:r>
              <a:rPr lang="en-US" sz="3600" dirty="0" smtClean="0"/>
              <a:t> = FeSO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+H</a:t>
            </a:r>
            <a:r>
              <a:rPr lang="en-US" sz="3600" baseline="-25000" dirty="0" smtClean="0"/>
              <a:t>2</a:t>
            </a:r>
          </a:p>
          <a:p>
            <a:endParaRPr lang="en-US" sz="3600" dirty="0" smtClean="0"/>
          </a:p>
          <a:p>
            <a:r>
              <a:rPr lang="en-US" sz="3600" dirty="0" smtClean="0"/>
              <a:t>     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+ </a:t>
            </a:r>
            <a:r>
              <a:rPr lang="en-US" sz="3600" dirty="0" smtClean="0">
                <a:solidFill>
                  <a:srgbClr val="FF0000"/>
                </a:solidFill>
              </a:rPr>
              <a:t>Cu</a:t>
            </a:r>
            <a:r>
              <a:rPr lang="en-US" sz="3600" dirty="0" smtClean="0"/>
              <a:t> =</a:t>
            </a:r>
            <a:endParaRPr lang="ru-RU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29190" y="4000504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4964909" y="403622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Взаимодействие </a:t>
            </a:r>
            <a:r>
              <a:rPr lang="en-US" dirty="0" err="1" smtClean="0">
                <a:solidFill>
                  <a:srgbClr val="FF0000"/>
                </a:solidFill>
              </a:rPr>
              <a:t>HCl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металлами </a:t>
            </a:r>
          </a:p>
          <a:p>
            <a:r>
              <a:rPr lang="en-US" dirty="0" smtClean="0"/>
              <a:t>     </a:t>
            </a:r>
          </a:p>
          <a:p>
            <a:r>
              <a:rPr lang="en-US" sz="4000" dirty="0" smtClean="0"/>
              <a:t>     2HCl+</a:t>
            </a:r>
            <a:r>
              <a:rPr lang="en-US" sz="4000" dirty="0" smtClean="0">
                <a:solidFill>
                  <a:srgbClr val="00B050"/>
                </a:solidFill>
              </a:rPr>
              <a:t>Mg</a:t>
            </a:r>
            <a:r>
              <a:rPr lang="en-US" sz="4000" dirty="0" smtClean="0"/>
              <a:t>=MgCl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+H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</a:p>
          <a:p>
            <a:endParaRPr lang="en-US" sz="4000" baseline="-25000" dirty="0" smtClean="0"/>
          </a:p>
          <a:p>
            <a:r>
              <a:rPr lang="en-US" sz="4000" baseline="-25000" dirty="0" smtClean="0"/>
              <a:t> </a:t>
            </a:r>
            <a:r>
              <a:rPr lang="en-US" sz="4000" dirty="0" smtClean="0"/>
              <a:t>    2HCl+ </a:t>
            </a:r>
            <a:r>
              <a:rPr lang="en-US" sz="4000" dirty="0" smtClean="0">
                <a:solidFill>
                  <a:srgbClr val="00B050"/>
                </a:solidFill>
              </a:rPr>
              <a:t>Fe</a:t>
            </a:r>
            <a:r>
              <a:rPr lang="en-US" sz="4000" dirty="0" smtClean="0"/>
              <a:t>=FeCl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+H</a:t>
            </a:r>
            <a:r>
              <a:rPr lang="en-US" sz="4000" baseline="-25000" dirty="0" smtClean="0"/>
              <a:t>2</a:t>
            </a:r>
          </a:p>
          <a:p>
            <a:r>
              <a:rPr lang="en-US" sz="4000" dirty="0" smtClean="0"/>
              <a:t>            </a:t>
            </a:r>
          </a:p>
          <a:p>
            <a:r>
              <a:rPr lang="en-US" sz="4000" dirty="0" smtClean="0"/>
              <a:t>       </a:t>
            </a:r>
            <a:r>
              <a:rPr lang="en-US" sz="4000" dirty="0" err="1" smtClean="0"/>
              <a:t>HCl+</a:t>
            </a:r>
            <a:r>
              <a:rPr lang="en-US" sz="4000" dirty="0" err="1" smtClean="0">
                <a:solidFill>
                  <a:srgbClr val="FF0000"/>
                </a:solidFill>
              </a:rPr>
              <a:t>Cu</a:t>
            </a:r>
            <a:r>
              <a:rPr lang="en-US" sz="4000" dirty="0" smtClean="0"/>
              <a:t>=</a:t>
            </a:r>
            <a:endParaRPr lang="en-US" sz="4000" baseline="-25000" dirty="0" smtClean="0"/>
          </a:p>
          <a:p>
            <a:endParaRPr lang="en-US" baseline="-25000" dirty="0" smtClean="0"/>
          </a:p>
          <a:p>
            <a:r>
              <a:rPr lang="en-US" baseline="-25000" dirty="0" smtClean="0"/>
              <a:t>                 </a:t>
            </a:r>
            <a:endParaRPr lang="ru-RU" baseline="-25000" dirty="0" smtClean="0"/>
          </a:p>
          <a:p>
            <a:endParaRPr lang="ru-RU" baseline="-25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5036347" y="353615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964777" y="3536157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http://school41.tomsk.ru/files/img/himiya.jpg">
            <a:hlinkClick r:id="rId2" tgtFrame="_blank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4071942"/>
            <a:ext cx="4429156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Вытеснительный</a:t>
            </a:r>
            <a:r>
              <a:rPr lang="ru-RU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  ряд металлов </a:t>
            </a:r>
          </a:p>
          <a:p>
            <a:endParaRPr lang="ru-RU" dirty="0" smtClean="0"/>
          </a:p>
          <a:p>
            <a:r>
              <a:rPr lang="en-US" sz="4400" dirty="0" smtClean="0"/>
              <a:t>Li Na K Ca Mg </a:t>
            </a:r>
            <a:r>
              <a:rPr lang="en-US" sz="4400" dirty="0" err="1" smtClean="0"/>
              <a:t>Mn</a:t>
            </a:r>
            <a:r>
              <a:rPr lang="en-US" sz="4400" dirty="0" smtClean="0"/>
              <a:t> Al Zn Cr Fe Ni </a:t>
            </a:r>
            <a:r>
              <a:rPr lang="en-US" sz="4400" dirty="0" err="1" smtClean="0"/>
              <a:t>Sn</a:t>
            </a:r>
            <a:r>
              <a:rPr lang="en-US" sz="4400" dirty="0" smtClean="0"/>
              <a:t> </a:t>
            </a:r>
            <a:r>
              <a:rPr lang="en-US" sz="4400" dirty="0" err="1" smtClean="0"/>
              <a:t>Pb</a:t>
            </a:r>
            <a:r>
              <a:rPr lang="en-US" sz="4400" dirty="0" smtClean="0"/>
              <a:t> </a:t>
            </a:r>
          </a:p>
          <a:p>
            <a:endParaRPr lang="en-US" dirty="0" smtClean="0"/>
          </a:p>
          <a:p>
            <a:r>
              <a:rPr lang="en-US" sz="4400" dirty="0" smtClean="0">
                <a:ln>
                  <a:solidFill>
                    <a:srgbClr val="FF0000"/>
                  </a:solidFill>
                </a:ln>
              </a:rPr>
              <a:t>H</a:t>
            </a:r>
            <a:r>
              <a:rPr lang="en-US" sz="4400" dirty="0" smtClean="0"/>
              <a:t> </a:t>
            </a:r>
            <a:r>
              <a:rPr lang="en-US" sz="4400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Sb</a:t>
            </a:r>
            <a:r>
              <a:rPr lang="en-US" sz="4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 Bi Cu Hg Ag Pd Pt Au</a:t>
            </a:r>
            <a:endParaRPr lang="ru-RU" sz="4400" dirty="0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pic>
        <p:nvPicPr>
          <p:cNvPr id="7" name="Рисунок 6" descr="http://pereslavskaya.ucoz.ru/1191269140_c4121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286256"/>
            <a:ext cx="292899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Бекетов Николай Николаевич. (1826-1911). Русский химик, академик Петербургской Академии наук. Основоположник физической химии. В 1863 г. составил вытеснительный ряд металлов, который называется по имени ученого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30225"/>
            <a:ext cx="7429551" cy="539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брусника</a:t>
            </a:r>
            <a:endParaRPr lang="ru-RU" dirty="0"/>
          </a:p>
        </p:txBody>
      </p:sp>
      <p:pic>
        <p:nvPicPr>
          <p:cNvPr id="4" name="Содержимое 3" descr="http://img0.liveinternet.ru/images/attach/c/2/74/367/74367740_1227880356_2_kopiya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0419" y="928670"/>
            <a:ext cx="618341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Закончить уравнение реакций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 </a:t>
            </a:r>
            <a:r>
              <a:rPr lang="en-US" sz="4000" dirty="0" smtClean="0"/>
              <a:t>+ 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Al = Al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(SO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)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+ </a:t>
            </a:r>
            <a:r>
              <a:rPr lang="en-US" sz="4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</a:p>
          <a:p>
            <a:pPr>
              <a:buNone/>
            </a:pPr>
            <a:endParaRPr lang="en-US" sz="4000" baseline="-25000" dirty="0" smtClean="0"/>
          </a:p>
          <a:p>
            <a:pPr>
              <a:buNone/>
            </a:pPr>
            <a:r>
              <a:rPr lang="en-US" sz="4000" baseline="-25000" dirty="0" smtClean="0"/>
              <a:t> </a:t>
            </a:r>
            <a:r>
              <a:rPr lang="en-US" sz="4000" dirty="0" smtClean="0"/>
              <a:t> 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SO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 + Ag = </a:t>
            </a:r>
          </a:p>
          <a:p>
            <a:pPr>
              <a:buNone/>
            </a:pPr>
            <a:endParaRPr lang="en-US" sz="4000" baseline="-25000" dirty="0" smtClean="0"/>
          </a:p>
          <a:p>
            <a:pPr>
              <a:buNone/>
            </a:pPr>
            <a:r>
              <a:rPr lang="en-US" sz="4000" baseline="-25000" dirty="0" smtClean="0"/>
              <a:t> 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6</a:t>
            </a:r>
            <a:r>
              <a:rPr lang="en-US" sz="4000" dirty="0" smtClean="0"/>
              <a:t>HCl +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Al =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AlCl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+</a:t>
            </a:r>
            <a:r>
              <a:rPr lang="en-US" sz="4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</a:p>
          <a:p>
            <a:pPr>
              <a:buNone/>
            </a:pPr>
            <a:endParaRPr lang="en-US" sz="4000" baseline="-25000" dirty="0" smtClean="0"/>
          </a:p>
          <a:p>
            <a:pPr>
              <a:buNone/>
            </a:pPr>
            <a:r>
              <a:rPr lang="en-US" sz="4000" baseline="-25000" dirty="0" smtClean="0"/>
              <a:t> 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/>
              <a:t>HCl + </a:t>
            </a:r>
            <a:r>
              <a:rPr lang="en-US" sz="4000" dirty="0" err="1" smtClean="0"/>
              <a:t>Sn</a:t>
            </a:r>
            <a:r>
              <a:rPr lang="en-US" sz="4000" dirty="0" smtClean="0"/>
              <a:t> = SnCl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+H</a:t>
            </a:r>
            <a:r>
              <a:rPr lang="en-US" sz="4000" baseline="-25000" dirty="0" smtClean="0"/>
              <a:t>2   </a:t>
            </a:r>
          </a:p>
          <a:p>
            <a:endParaRPr lang="ru-RU" baseline="-25000" dirty="0"/>
          </a:p>
        </p:txBody>
      </p:sp>
    </p:spTree>
  </p:cSld>
  <p:clrMapOvr>
    <a:masterClrMapping/>
  </p:clrMapOvr>
  <p:transition spd="med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Вкус кислот. Лимоны кислые Клюква кислая Щавель кислый Аскорбиновая кислота кислая Арбуз сладкий Спелые яблоки сладкие Вывод: Кислый вкус обусловлен наличием кислот. Не во всех фруктах и овощах присутствуют кислоты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02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кус кислот. Лимоны кислые Клюква кислая Щавель кислый Аскорбиновая кислота кислая Арбуз сладкий Спелые яблоки сладкие Вывод: Кислый вкус обусловлен наличием кислот. Не во всех фруктах и овощах присутствуют кислоты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7" y="1428736"/>
            <a:ext cx="414816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Клюква (бензойная кислота)</a:t>
            </a:r>
            <a:endParaRPr lang="ru-RU" dirty="0"/>
          </a:p>
        </p:txBody>
      </p:sp>
      <p:pic>
        <p:nvPicPr>
          <p:cNvPr id="4" name="Содержимое 3" descr="http://img0.liveinternet.ru/images/attach/c/2/69/694/69694603_KLYUKVA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3135" y="642918"/>
            <a:ext cx="558376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Аскорбиновая кислота</a:t>
            </a:r>
            <a:endParaRPr lang="ru-RU" dirty="0"/>
          </a:p>
        </p:txBody>
      </p:sp>
      <p:pic>
        <p:nvPicPr>
          <p:cNvPr id="4" name="Содержимое 3" descr="http://vekzhivu.com/sites/default/files/imagecache/resizeimgpost-500-500/u78/2011/11/askorbinovaya_kislota_0.jpe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1" y="428604"/>
            <a:ext cx="4429156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darudar.org/var/files/img/fe/3a/fe3a3691d645e008f437ecf616d6da64_600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571480"/>
            <a:ext cx="37147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www.dialog.ru/images/goods/1473_24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290"/>
            <a:ext cx="607223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Уксусная  кислота</a:t>
            </a:r>
            <a:endParaRPr lang="ru-RU" dirty="0"/>
          </a:p>
        </p:txBody>
      </p:sp>
      <p:pic>
        <p:nvPicPr>
          <p:cNvPr id="6" name="Содержимое 5" descr="http://mediasubs.ru/group/uploads/ho/hobbi/image2/gwYmIwMT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4714907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-fotki.yandex.ru/get/5106/ele-svetlaya.8/0_37066_32e19879_XL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1285860"/>
            <a:ext cx="278608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Муравьиная кислота</a:t>
            </a:r>
            <a:endParaRPr lang="ru-RU" dirty="0"/>
          </a:p>
        </p:txBody>
      </p:sp>
      <p:pic>
        <p:nvPicPr>
          <p:cNvPr id="4" name="Содержимое 3" descr="История открытия кислот. Муравьиная кислота Муравьиная кислота открыта в кислых выделениях рыжих муравьев. Она является одним из компонентов яда, который выделяют жалящие муравьи, а также компонентом жгучей жидкости жалящих гусениц шелкопряда. Это и был раствор муравьиной кислоты. В чистом виде муравьиную кислоту впервые получил в 1749 г. Андреас Сигизмунд Маргграф. Муравьиная кислота служит насекмым своеобразным «химическим оружием» для защиты и нападения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" y="500042"/>
            <a:ext cx="4786313" cy="3000395"/>
          </a:xfrm>
        </p:spPr>
      </p:pic>
      <p:pic>
        <p:nvPicPr>
          <p:cNvPr id="5" name="Рисунок 4" descr="История открытия кислот. Муравьиная кислота Муравьиная кислота открыта в кислых выделениях рыжих муравьев. Она является одним из компонентов яда, который выделяют жалящие муравьи, а также компонентом жгучей жидкости жалящих гусениц шелкопряда. Это и был раствор муравьиной кислоты. В чистом виде муравьиную кислоту впервые получил в 1749 г. Андреас Сигизмунд Маргграф. Муравьиная кислота служит насекмым своеобразным «химическим оружием» для защиты и нападения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28604"/>
            <a:ext cx="385765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lasius.narod.ru/antPhoto.files/ant019b.jpg">
            <a:hlinkClick r:id="rId4" tgtFrame="_blank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500438"/>
            <a:ext cx="492919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stihi.ru/pics/2011/09/29/6961.jpg">
            <a:hlinkClick r:id="rId6" tgtFrame="_blank"/>
          </p:cNvPr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929190" y="3500438"/>
            <a:ext cx="3786214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Борная кислота</a:t>
            </a:r>
            <a:endParaRPr lang="ru-RU" dirty="0"/>
          </a:p>
        </p:txBody>
      </p:sp>
      <p:pic>
        <p:nvPicPr>
          <p:cNvPr id="4" name="Содержимое 3" descr="Борная кислота">
            <a:hlinkClick r:id="rId2" tgtFrame="_self" tooltip="&quot;Борная кислота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6614" y="530225"/>
            <a:ext cx="453681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244</TotalTime>
  <Words>198</Words>
  <Application>Microsoft Office PowerPoint</Application>
  <PresentationFormat>Экран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кислоты</vt:lpstr>
      <vt:lpstr>брусника</vt:lpstr>
      <vt:lpstr>Слайд 3</vt:lpstr>
      <vt:lpstr>Клюква (бензойная кислота)</vt:lpstr>
      <vt:lpstr>Аскорбиновая кислота</vt:lpstr>
      <vt:lpstr>Слайд 6</vt:lpstr>
      <vt:lpstr>Уксусная  кислота</vt:lpstr>
      <vt:lpstr>Муравьиная кислота</vt:lpstr>
      <vt:lpstr>Борная кислота</vt:lpstr>
      <vt:lpstr>Лимонная кислота</vt:lpstr>
      <vt:lpstr>Лимон, грейфрукт, </vt:lpstr>
      <vt:lpstr>Слайд 12</vt:lpstr>
      <vt:lpstr>Слайд 13</vt:lpstr>
      <vt:lpstr>Валентность кислотного остатка</vt:lpstr>
      <vt:lpstr>Валентность кислотного  остатка</vt:lpstr>
      <vt:lpstr>Слайд 16</vt:lpstr>
      <vt:lpstr>Слайд 17</vt:lpstr>
      <vt:lpstr>Слайд 18</vt:lpstr>
      <vt:lpstr>Слайд 19</vt:lpstr>
      <vt:lpstr>Закончить уравнение реакций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</dc:title>
  <dc:creator>Admin</dc:creator>
  <cp:lastModifiedBy>Tata</cp:lastModifiedBy>
  <cp:revision>37</cp:revision>
  <dcterms:created xsi:type="dcterms:W3CDTF">2012-10-23T07:08:53Z</dcterms:created>
  <dcterms:modified xsi:type="dcterms:W3CDTF">2013-07-28T16:07:29Z</dcterms:modified>
</cp:coreProperties>
</file>