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7"/>
  </p:notesMasterIdLst>
  <p:sldIdLst>
    <p:sldId id="256" r:id="rId2"/>
    <p:sldId id="257" r:id="rId3"/>
    <p:sldId id="258" r:id="rId4"/>
    <p:sldId id="260" r:id="rId5"/>
    <p:sldId id="269" r:id="rId6"/>
    <p:sldId id="284" r:id="rId7"/>
    <p:sldId id="270" r:id="rId8"/>
    <p:sldId id="285" r:id="rId9"/>
    <p:sldId id="271" r:id="rId10"/>
    <p:sldId id="286" r:id="rId11"/>
    <p:sldId id="259" r:id="rId12"/>
    <p:sldId id="267" r:id="rId13"/>
    <p:sldId id="261" r:id="rId14"/>
    <p:sldId id="266" r:id="rId15"/>
    <p:sldId id="268" r:id="rId16"/>
    <p:sldId id="262" r:id="rId17"/>
    <p:sldId id="263" r:id="rId18"/>
    <p:sldId id="283" r:id="rId19"/>
    <p:sldId id="288" r:id="rId20"/>
    <p:sldId id="273" r:id="rId21"/>
    <p:sldId id="281" r:id="rId22"/>
    <p:sldId id="282" r:id="rId23"/>
    <p:sldId id="280" r:id="rId24"/>
    <p:sldId id="275" r:id="rId25"/>
    <p:sldId id="287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A4606"/>
    <a:srgbClr val="FFCC99"/>
    <a:srgbClr val="FF9900"/>
    <a:srgbClr val="60C095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25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1FCDD3-7A8C-4A03-9F78-5720EBF39026}" type="datetimeFigureOut">
              <a:rPr lang="ru-RU" smtClean="0"/>
              <a:pPr/>
              <a:t>02.08.2013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C6B1D7-FE4B-42AA-ABE9-0907D561083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6B1D7-FE4B-42AA-ABE9-0907D561083B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6B1D7-FE4B-42AA-ABE9-0907D561083B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02.08.2013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02.08.2013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02.08.2013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Обобщающее повторение по теме «Деепричастие»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7 класс</a:t>
            </a:r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16561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           3) </a:t>
            </a:r>
            <a:r>
              <a:rPr lang="ru-RU" b="1" i="1" u="dotDash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Над рекой наклоняясь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,</a:t>
            </a:r>
          </a:p>
          <a:p>
            <a:pPr>
              <a:buNone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   Что-то шепчет камыш</a:t>
            </a:r>
            <a:r>
              <a:rPr lang="ru-RU" sz="2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. </a:t>
            </a:r>
            <a:r>
              <a:rPr lang="ru-RU" sz="2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( И.Суриков)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204864"/>
            <a:ext cx="6761792" cy="4513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764704"/>
            <a:ext cx="8712968" cy="5809832"/>
          </a:xfrm>
          <a:ln>
            <a:noFill/>
          </a:ln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sz="3300" dirty="0" smtClean="0"/>
              <a:t>       </a:t>
            </a:r>
            <a:r>
              <a:rPr lang="ru-RU" sz="3600" dirty="0" smtClean="0"/>
              <a:t>(Продолжать) двигаться огромная туча опускалась все ниже к земле и смешивалась с туманом. Темно-синий свет просачивался сквозь длинное облако едва (освещать) землю. (Затрепетать) прошумела листва. Внезапная вспышка ослепительной молнии распорола тучи и (осветиться) ею небо словно раскололось.</a:t>
            </a:r>
          </a:p>
          <a:p>
            <a:pPr algn="just">
              <a:buNone/>
            </a:pPr>
            <a:r>
              <a:rPr lang="ru-RU" sz="3600" dirty="0" smtClean="0"/>
              <a:t>                                                                                                                     </a:t>
            </a:r>
          </a:p>
          <a:p>
            <a:pPr algn="just">
              <a:buNone/>
            </a:pPr>
            <a:endParaRPr lang="ru-RU" sz="3300" i="1" dirty="0" smtClean="0"/>
          </a:p>
          <a:p>
            <a:pPr algn="just">
              <a:buNone/>
            </a:pPr>
            <a:r>
              <a:rPr lang="ru-RU" sz="3300" i="1" dirty="0" smtClean="0"/>
              <a:t>                                          (По П. Проскурину)</a:t>
            </a:r>
          </a:p>
          <a:p>
            <a:pPr algn="just"/>
            <a:endParaRPr lang="ru-RU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5071864"/>
            <a:ext cx="2398320" cy="1786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764704"/>
            <a:ext cx="8712968" cy="5809832"/>
          </a:xfrm>
          <a:ln>
            <a:noFill/>
          </a:ln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sz="3300" dirty="0" smtClean="0"/>
              <a:t>       </a:t>
            </a:r>
            <a:r>
              <a:rPr lang="ru-RU" sz="3600" b="1" i="1" u="dotDash" dirty="0" smtClean="0">
                <a:solidFill>
                  <a:srgbClr val="0070C0"/>
                </a:solidFill>
              </a:rPr>
              <a:t>Продолжая двигаться</a:t>
            </a:r>
            <a:r>
              <a:rPr lang="ru-RU" sz="3600" dirty="0" smtClean="0"/>
              <a:t>, огромная туча опускалась все ниже к земле и смешивалась с туманом. Темно-синий свет просачивался сквозь длинное облако, </a:t>
            </a:r>
            <a:r>
              <a:rPr lang="ru-RU" sz="3600" b="1" i="1" u="dotDash" dirty="0" smtClean="0">
                <a:solidFill>
                  <a:srgbClr val="0070C0"/>
                </a:solidFill>
              </a:rPr>
              <a:t>едва освещая землю</a:t>
            </a:r>
            <a:r>
              <a:rPr lang="ru-RU" sz="3600" dirty="0" smtClean="0"/>
              <a:t>.  </a:t>
            </a:r>
            <a:r>
              <a:rPr lang="ru-RU" sz="3600" b="1" i="1" u="dotDash" dirty="0" smtClean="0">
                <a:solidFill>
                  <a:srgbClr val="0070C0"/>
                </a:solidFill>
              </a:rPr>
              <a:t>Затрепетав</a:t>
            </a:r>
            <a:r>
              <a:rPr lang="ru-RU" sz="3600" dirty="0" smtClean="0"/>
              <a:t>, прошумела листва. Внезапная вспышка ослепительной молнии распорола тучи и, </a:t>
            </a:r>
            <a:r>
              <a:rPr lang="ru-RU" sz="3600" b="1" i="1" u="dotDash" dirty="0" smtClean="0">
                <a:solidFill>
                  <a:srgbClr val="0070C0"/>
                </a:solidFill>
              </a:rPr>
              <a:t>осветив ею небо</a:t>
            </a:r>
            <a:r>
              <a:rPr lang="ru-RU" sz="3600" dirty="0" smtClean="0"/>
              <a:t>, словно раскололось.</a:t>
            </a:r>
          </a:p>
          <a:p>
            <a:pPr algn="just">
              <a:buNone/>
            </a:pPr>
            <a:r>
              <a:rPr lang="ru-RU" sz="3600" dirty="0" smtClean="0"/>
              <a:t>                                                                                                                     </a:t>
            </a:r>
          </a:p>
          <a:p>
            <a:pPr algn="just">
              <a:buNone/>
            </a:pPr>
            <a:endParaRPr lang="ru-RU" sz="3300" i="1" dirty="0" smtClean="0">
              <a:solidFill>
                <a:srgbClr val="0070C0"/>
              </a:solidFill>
            </a:endParaRPr>
          </a:p>
          <a:p>
            <a:pPr algn="just">
              <a:buNone/>
            </a:pPr>
            <a:r>
              <a:rPr lang="ru-RU" sz="3300" i="1" dirty="0" smtClean="0"/>
              <a:t>                                          (По П. Проскурину)</a:t>
            </a:r>
          </a:p>
          <a:p>
            <a:pPr algn="just"/>
            <a:endParaRPr lang="ru-RU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5071864"/>
            <a:ext cx="2398320" cy="1786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3024336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/>
              <a:t>Стеклянный, редкий и ядреный,</a:t>
            </a:r>
          </a:p>
          <a:p>
            <a:pPr>
              <a:buNone/>
            </a:pPr>
            <a:r>
              <a:rPr lang="ru-RU" sz="3600" b="1" dirty="0" smtClean="0"/>
              <a:t>…………………………………………</a:t>
            </a:r>
            <a:endParaRPr lang="ru-RU" sz="3600" dirty="0" smtClean="0"/>
          </a:p>
          <a:p>
            <a:pPr>
              <a:buNone/>
            </a:pPr>
            <a:r>
              <a:rPr lang="ru-RU" sz="3600" dirty="0" smtClean="0"/>
              <a:t>Промчался дождь, и лес зеленый</a:t>
            </a:r>
          </a:p>
          <a:p>
            <a:pPr>
              <a:buNone/>
            </a:pPr>
            <a:r>
              <a:rPr lang="ru-RU" sz="3600" dirty="0" smtClean="0"/>
              <a:t>Затих, </a:t>
            </a:r>
            <a:r>
              <a:rPr lang="ru-RU" sz="3600" b="1" dirty="0" smtClean="0"/>
              <a:t>………………………………</a:t>
            </a:r>
            <a:r>
              <a:rPr lang="ru-RU" sz="3600" dirty="0" smtClean="0"/>
              <a:t>.</a:t>
            </a:r>
          </a:p>
          <a:p>
            <a:pPr>
              <a:buNone/>
            </a:pPr>
            <a:r>
              <a:rPr lang="ru-RU" sz="3600" dirty="0" smtClean="0"/>
              <a:t>                                         (И. Бунин)</a:t>
            </a:r>
          </a:p>
          <a:p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1" y="3789040"/>
            <a:ext cx="4652789" cy="2861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3024336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/>
              <a:t>Стеклянный, редкий и ядреный,</a:t>
            </a:r>
          </a:p>
          <a:p>
            <a:pPr>
              <a:buNone/>
            </a:pPr>
            <a:r>
              <a:rPr lang="ru-RU" sz="3600" b="1" i="1" dirty="0" smtClean="0">
                <a:solidFill>
                  <a:srgbClr val="0070C0"/>
                </a:solidFill>
              </a:rPr>
              <a:t>С веселым шорохом спеша</a:t>
            </a:r>
            <a:r>
              <a:rPr lang="ru-RU" sz="3600" dirty="0" smtClean="0"/>
              <a:t>,</a:t>
            </a:r>
          </a:p>
          <a:p>
            <a:pPr>
              <a:buNone/>
            </a:pPr>
            <a:r>
              <a:rPr lang="ru-RU" sz="3600" dirty="0" smtClean="0"/>
              <a:t>Промчался дождь, и лес зеленый</a:t>
            </a:r>
          </a:p>
          <a:p>
            <a:pPr>
              <a:buNone/>
            </a:pPr>
            <a:r>
              <a:rPr lang="ru-RU" sz="3600" dirty="0" smtClean="0"/>
              <a:t>Затих, </a:t>
            </a:r>
            <a:r>
              <a:rPr lang="ru-RU" sz="3600" b="1" i="1" dirty="0" smtClean="0">
                <a:solidFill>
                  <a:srgbClr val="0070C0"/>
                </a:solidFill>
              </a:rPr>
              <a:t>прохладою дыша</a:t>
            </a:r>
            <a:r>
              <a:rPr lang="ru-RU" sz="3600" dirty="0" smtClean="0"/>
              <a:t>.</a:t>
            </a:r>
          </a:p>
          <a:p>
            <a:pPr>
              <a:buNone/>
            </a:pPr>
            <a:r>
              <a:rPr lang="ru-RU" sz="3600" dirty="0" smtClean="0"/>
              <a:t>                                         (И. Бунин)</a:t>
            </a:r>
          </a:p>
          <a:p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1" y="3789040"/>
            <a:ext cx="4652789" cy="2861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3960440"/>
          </a:xfr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sz="3600" b="1" i="1" dirty="0" smtClean="0"/>
              <a:t>Лес.</a:t>
            </a:r>
          </a:p>
          <a:p>
            <a:pPr>
              <a:buNone/>
            </a:pPr>
            <a:r>
              <a:rPr lang="ru-RU" sz="3600" b="1" i="1" dirty="0" smtClean="0">
                <a:solidFill>
                  <a:srgbClr val="0070C0"/>
                </a:solidFill>
              </a:rPr>
              <a:t>Ежась от свежего ветерка</a:t>
            </a:r>
            <a:r>
              <a:rPr lang="ru-RU" sz="3600" i="1" dirty="0" smtClean="0"/>
              <a:t>,</a:t>
            </a:r>
            <a:endParaRPr lang="ru-RU" sz="3600" dirty="0" smtClean="0"/>
          </a:p>
          <a:p>
            <a:pPr>
              <a:buNone/>
            </a:pPr>
            <a:r>
              <a:rPr lang="ru-RU" sz="3600" b="1" i="1" dirty="0" smtClean="0">
                <a:solidFill>
                  <a:srgbClr val="0070C0"/>
                </a:solidFill>
              </a:rPr>
              <a:t>Чуть посинев</a:t>
            </a:r>
            <a:r>
              <a:rPr lang="ru-RU" sz="3600" dirty="0" smtClean="0"/>
              <a:t>, крепыши-маслята,</a:t>
            </a:r>
          </a:p>
          <a:p>
            <a:pPr>
              <a:buNone/>
            </a:pPr>
            <a:r>
              <a:rPr lang="ru-RU" sz="3600" b="1" i="1" dirty="0" smtClean="0">
                <a:solidFill>
                  <a:srgbClr val="0070C0"/>
                </a:solidFill>
              </a:rPr>
              <a:t>Взявшись за руки</a:t>
            </a:r>
            <a:r>
              <a:rPr lang="ru-RU" sz="3600" dirty="0" smtClean="0"/>
              <a:t>, как ребята,</a:t>
            </a:r>
          </a:p>
          <a:p>
            <a:pPr>
              <a:buNone/>
            </a:pPr>
            <a:r>
              <a:rPr lang="ru-RU" sz="3600" dirty="0" smtClean="0"/>
              <a:t>Топают</a:t>
            </a:r>
            <a:r>
              <a:rPr lang="ru-RU" sz="3600" dirty="0" smtClean="0">
                <a:solidFill>
                  <a:srgbClr val="0070C0"/>
                </a:solidFill>
              </a:rPr>
              <a:t>, </a:t>
            </a:r>
            <a:r>
              <a:rPr lang="ru-RU" sz="3600" b="1" i="1" dirty="0" smtClean="0">
                <a:solidFill>
                  <a:srgbClr val="0070C0"/>
                </a:solidFill>
              </a:rPr>
              <a:t>греясь</a:t>
            </a:r>
            <a:r>
              <a:rPr lang="ru-RU" sz="3600" dirty="0" smtClean="0"/>
              <a:t>, вокруг пенька!</a:t>
            </a:r>
          </a:p>
          <a:p>
            <a:pPr>
              <a:buNone/>
            </a:pPr>
            <a:r>
              <a:rPr lang="ru-RU" sz="3200" dirty="0" smtClean="0"/>
              <a:t>                                                 </a:t>
            </a:r>
            <a:r>
              <a:rPr lang="ru-RU" sz="3200" i="1" dirty="0" smtClean="0"/>
              <a:t>Э. Асадов</a:t>
            </a:r>
            <a:endParaRPr lang="ru-RU" sz="3200" i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19" y="3861048"/>
            <a:ext cx="3648405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3960440"/>
          </a:xfr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sz="3600" b="1" i="1" dirty="0" smtClean="0"/>
              <a:t>Лес.</a:t>
            </a:r>
          </a:p>
          <a:p>
            <a:pPr>
              <a:buNone/>
            </a:pPr>
            <a:r>
              <a:rPr lang="ru-RU" sz="3600" b="1" i="1" dirty="0" smtClean="0"/>
              <a:t>……………………………………………</a:t>
            </a:r>
            <a:r>
              <a:rPr lang="ru-RU" sz="3600" i="1" dirty="0" smtClean="0"/>
              <a:t>,</a:t>
            </a:r>
            <a:endParaRPr lang="ru-RU" sz="3600" dirty="0" smtClean="0"/>
          </a:p>
          <a:p>
            <a:pPr>
              <a:buNone/>
            </a:pPr>
            <a:r>
              <a:rPr lang="ru-RU" sz="3600" b="1" i="1" dirty="0" smtClean="0"/>
              <a:t>………………..</a:t>
            </a:r>
            <a:r>
              <a:rPr lang="ru-RU" sz="3600" dirty="0" smtClean="0"/>
              <a:t>, крепыши-маслята,</a:t>
            </a:r>
          </a:p>
          <a:p>
            <a:pPr>
              <a:buNone/>
            </a:pPr>
            <a:r>
              <a:rPr lang="ru-RU" sz="3600" b="1" i="1" dirty="0" smtClean="0"/>
              <a:t>……………………………</a:t>
            </a:r>
            <a:r>
              <a:rPr lang="ru-RU" sz="3600" dirty="0" smtClean="0"/>
              <a:t>, как ребята,</a:t>
            </a:r>
          </a:p>
          <a:p>
            <a:pPr>
              <a:buNone/>
            </a:pPr>
            <a:r>
              <a:rPr lang="ru-RU" sz="3600" dirty="0" smtClean="0"/>
              <a:t>Топают, </a:t>
            </a:r>
            <a:r>
              <a:rPr lang="ru-RU" sz="3600" b="1" i="1" dirty="0" smtClean="0"/>
              <a:t>……….</a:t>
            </a:r>
            <a:r>
              <a:rPr lang="ru-RU" sz="3600" dirty="0" smtClean="0"/>
              <a:t>, вокруг пенька!</a:t>
            </a:r>
          </a:p>
          <a:p>
            <a:pPr>
              <a:buNone/>
            </a:pPr>
            <a:r>
              <a:rPr lang="ru-RU" sz="3200" dirty="0" smtClean="0"/>
              <a:t>                                                 </a:t>
            </a:r>
            <a:r>
              <a:rPr lang="ru-RU" sz="3200" i="1" dirty="0" smtClean="0"/>
              <a:t>Э. Асадов</a:t>
            </a:r>
            <a:endParaRPr lang="ru-RU" sz="3200" i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19" y="3861048"/>
            <a:ext cx="3648405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54868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ru-RU" sz="4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Пословицы</a:t>
            </a:r>
            <a:endParaRPr lang="ru-RU" sz="44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412776"/>
            <a:ext cx="8784976" cy="5445224"/>
          </a:xfrm>
          <a:ln>
            <a:solidFill>
              <a:schemeClr val="accent1"/>
            </a:solidFill>
          </a:ln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buNone/>
            </a:pPr>
            <a:r>
              <a:rPr lang="ru-RU" sz="3900" b="1" i="1" dirty="0" smtClean="0">
                <a:solidFill>
                  <a:srgbClr val="0070C0"/>
                </a:solidFill>
              </a:rPr>
              <a:t>Сделав зло</a:t>
            </a:r>
            <a:r>
              <a:rPr lang="ru-RU" sz="3900" dirty="0" smtClean="0"/>
              <a:t>, не жди добра.</a:t>
            </a:r>
          </a:p>
          <a:p>
            <a:pPr>
              <a:lnSpc>
                <a:spcPct val="150000"/>
              </a:lnSpc>
              <a:buNone/>
            </a:pPr>
            <a:r>
              <a:rPr lang="ru-RU" sz="3900" dirty="0" smtClean="0"/>
              <a:t>Учись, </a:t>
            </a:r>
            <a:r>
              <a:rPr lang="ru-RU" sz="3900" b="1" i="1" dirty="0" smtClean="0">
                <a:solidFill>
                  <a:srgbClr val="0070C0"/>
                </a:solidFill>
              </a:rPr>
              <a:t>на людей не глядя</a:t>
            </a:r>
            <a:r>
              <a:rPr lang="ru-RU" sz="39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ru-RU" sz="3900" b="1" i="1" dirty="0" smtClean="0">
                <a:solidFill>
                  <a:srgbClr val="0070C0"/>
                </a:solidFill>
              </a:rPr>
              <a:t>Уважая человека</a:t>
            </a:r>
            <a:r>
              <a:rPr lang="ru-RU" sz="3900" dirty="0" smtClean="0"/>
              <a:t>, уважаешь себя.</a:t>
            </a:r>
          </a:p>
          <a:p>
            <a:pPr>
              <a:lnSpc>
                <a:spcPct val="150000"/>
              </a:lnSpc>
              <a:buNone/>
            </a:pPr>
            <a:r>
              <a:rPr lang="ru-RU" sz="3900" b="1" i="1" dirty="0" smtClean="0">
                <a:solidFill>
                  <a:srgbClr val="0070C0"/>
                </a:solidFill>
              </a:rPr>
              <a:t>Изучив прошлое</a:t>
            </a:r>
            <a:r>
              <a:rPr lang="ru-RU" sz="3900" dirty="0" smtClean="0"/>
              <a:t>, поймешь настоящее.</a:t>
            </a:r>
          </a:p>
          <a:p>
            <a:pPr>
              <a:lnSpc>
                <a:spcPct val="150000"/>
              </a:lnSpc>
              <a:buNone/>
            </a:pPr>
            <a:r>
              <a:rPr lang="ru-RU" sz="3900" i="1" dirty="0" smtClean="0"/>
              <a:t>Ходит</a:t>
            </a:r>
            <a:r>
              <a:rPr lang="ru-RU" sz="3900" b="1" i="1" dirty="0" smtClean="0"/>
              <a:t>, </a:t>
            </a:r>
            <a:r>
              <a:rPr lang="ru-RU" sz="3900" b="1" i="1" dirty="0" smtClean="0">
                <a:solidFill>
                  <a:srgbClr val="0070C0"/>
                </a:solidFill>
              </a:rPr>
              <a:t>руки сгибши,</a:t>
            </a:r>
          </a:p>
          <a:p>
            <a:pPr>
              <a:lnSpc>
                <a:spcPct val="150000"/>
              </a:lnSpc>
              <a:buNone/>
            </a:pPr>
            <a:r>
              <a:rPr lang="ru-RU" sz="3900" b="1" i="1" dirty="0" smtClean="0">
                <a:solidFill>
                  <a:srgbClr val="0070C0"/>
                </a:solidFill>
              </a:rPr>
              <a:t>Будто все проживши</a:t>
            </a:r>
            <a:r>
              <a:rPr lang="ru-RU" sz="3900" b="1" i="1" dirty="0" smtClean="0"/>
              <a:t>.</a:t>
            </a:r>
          </a:p>
          <a:p>
            <a:pPr algn="ctr">
              <a:buNone/>
            </a:pPr>
            <a:endParaRPr lang="ru-RU" sz="3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980728"/>
          <a:ext cx="8229600" cy="5454838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4114800"/>
                <a:gridCol w="4114800"/>
              </a:tblGrid>
              <a:tr h="14401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фразеологизм</a:t>
                      </a:r>
                      <a:endParaRPr lang="ru-RU" sz="3200" dirty="0"/>
                    </a:p>
                  </a:txBody>
                  <a:tcPr/>
                </a:tc>
              </a:tr>
              <a:tr h="1065718">
                <a:tc>
                  <a:txBody>
                    <a:bodyPr/>
                    <a:lstStyle/>
                    <a:p>
                      <a:r>
                        <a:rPr kumimoji="0" lang="ru-RU" sz="3600" kern="1200" dirty="0" smtClean="0"/>
                        <a:t>Быстро, скоро, во весь дух -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4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немного погодя</a:t>
                      </a:r>
                      <a:endParaRPr lang="ru-RU" sz="7200" b="0" dirty="0">
                        <a:latin typeface="+mn-lt"/>
                      </a:endParaRPr>
                    </a:p>
                  </a:txBody>
                  <a:tcPr/>
                </a:tc>
              </a:tr>
              <a:tr h="1065718">
                <a:tc>
                  <a:txBody>
                    <a:bodyPr/>
                    <a:lstStyle/>
                    <a:p>
                      <a:r>
                        <a:rPr kumimoji="0" lang="ru-RU" sz="3600" kern="1200" dirty="0" smtClean="0"/>
                        <a:t>Скоро,  попозже - 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4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 солоно</a:t>
                      </a:r>
                      <a:r>
                        <a:rPr kumimoji="0" lang="ru-RU" sz="40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хлебавши</a:t>
                      </a:r>
                      <a:endParaRPr lang="ru-RU" sz="7200" b="0" dirty="0">
                        <a:latin typeface="+mn-lt"/>
                      </a:endParaRPr>
                    </a:p>
                  </a:txBody>
                  <a:tcPr/>
                </a:tc>
              </a:tr>
              <a:tr h="1065718">
                <a:tc>
                  <a:txBody>
                    <a:bodyPr/>
                    <a:lstStyle/>
                    <a:p>
                      <a:r>
                        <a:rPr kumimoji="0" lang="ru-RU" sz="4000" kern="1200" dirty="0" smtClean="0"/>
                        <a:t>Уйти</a:t>
                      </a:r>
                      <a:r>
                        <a:rPr kumimoji="0" lang="ru-RU" sz="4000" kern="1200" baseline="0" dirty="0" smtClean="0"/>
                        <a:t> ни с чем</a:t>
                      </a:r>
                      <a:r>
                        <a:rPr kumimoji="0" lang="ru-RU" sz="4000" kern="1200" dirty="0" smtClean="0"/>
                        <a:t> -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4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затаив дыхание</a:t>
                      </a:r>
                      <a:endParaRPr lang="ru-RU" sz="4000" b="0" dirty="0"/>
                    </a:p>
                  </a:txBody>
                  <a:tcPr/>
                </a:tc>
              </a:tr>
              <a:tr h="1065718">
                <a:tc>
                  <a:txBody>
                    <a:bodyPr/>
                    <a:lstStyle/>
                    <a:p>
                      <a:r>
                        <a:rPr kumimoji="0" lang="ru-RU" sz="4000" kern="1200" dirty="0" smtClean="0"/>
                        <a:t>Замерев -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4000" kern="1200" dirty="0" smtClean="0"/>
                        <a:t>сломя голову</a:t>
                      </a:r>
                    </a:p>
                    <a:p>
                      <a:endParaRPr lang="ru-RU" sz="4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Содержимое 2"/>
          <p:cNvSpPr>
            <a:spLocks noGrp="1"/>
          </p:cNvSpPr>
          <p:nvPr>
            <p:ph idx="1"/>
          </p:nvPr>
        </p:nvSpPr>
        <p:spPr>
          <a:xfrm>
            <a:off x="0" y="530225"/>
            <a:ext cx="8820472" cy="594677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i="1" dirty="0" smtClean="0"/>
              <a:t> 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3600" b="1" i="1" dirty="0" smtClean="0">
                <a:solidFill>
                  <a:srgbClr val="FF0000"/>
                </a:solidFill>
              </a:rPr>
              <a:t>     Избегая </a:t>
            </a:r>
            <a:r>
              <a:rPr lang="ru-RU" sz="3600" i="1" dirty="0" smtClean="0"/>
              <a:t>     изображения     бурного проявления       стихии,     </a:t>
            </a:r>
            <a:r>
              <a:rPr lang="ru-RU" sz="3600" b="1" i="1" dirty="0" smtClean="0">
                <a:solidFill>
                  <a:srgbClr val="FF0000"/>
                </a:solidFill>
              </a:rPr>
              <a:t>художник рисует     </a:t>
            </a:r>
            <a:r>
              <a:rPr lang="ru-RU" sz="3600" i="1" dirty="0" smtClean="0"/>
              <a:t> спокойное,     поэтическое состояние      природы. </a:t>
            </a:r>
            <a:endParaRPr lang="ru-RU" sz="3600" dirty="0" smtClean="0"/>
          </a:p>
          <a:p>
            <a:pPr eaLnBrk="1" hangingPunct="1">
              <a:buFont typeface="Wingdings 2" pitchFamily="18" charset="2"/>
              <a:buNone/>
            </a:pPr>
            <a:endParaRPr lang="ru-RU" dirty="0" smtClean="0"/>
          </a:p>
        </p:txBody>
      </p:sp>
      <p:sp>
        <p:nvSpPr>
          <p:cNvPr id="4" name="Выгнутая влево стрелка 3"/>
          <p:cNvSpPr/>
          <p:nvPr/>
        </p:nvSpPr>
        <p:spPr>
          <a:xfrm>
            <a:off x="0" y="1628800"/>
            <a:ext cx="720080" cy="338437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Пятно 2 11"/>
          <p:cNvSpPr/>
          <p:nvPr/>
        </p:nvSpPr>
        <p:spPr>
          <a:xfrm>
            <a:off x="323528" y="4437112"/>
            <a:ext cx="3960440" cy="1826096"/>
          </a:xfrm>
          <a:prstGeom prst="irregularSeal2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C00000"/>
                </a:solidFill>
              </a:rPr>
              <a:t>художник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C00000"/>
                </a:solidFill>
              </a:rPr>
              <a:t>избегает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13" name="Пятно 2 12"/>
          <p:cNvSpPr/>
          <p:nvPr/>
        </p:nvSpPr>
        <p:spPr>
          <a:xfrm>
            <a:off x="5029200" y="3962400"/>
            <a:ext cx="3657600" cy="2058888"/>
          </a:xfrm>
          <a:prstGeom prst="irregularSeal2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C00000"/>
                </a:solidFill>
              </a:rPr>
              <a:t>художник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15" name="Стрелка вниз 14"/>
          <p:cNvSpPr/>
          <p:nvPr/>
        </p:nvSpPr>
        <p:spPr>
          <a:xfrm rot="17931415" flipH="1">
            <a:off x="3911584" y="1784673"/>
            <a:ext cx="221742" cy="339148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3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8229600" cy="1066800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r>
              <a:rPr lang="ru-RU" sz="7300" b="1" dirty="0" smtClean="0">
                <a:solidFill>
                  <a:srgbClr val="BA4606"/>
                </a:solidFill>
              </a:rPr>
              <a:t>Осень…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1700808"/>
            <a:ext cx="7524328" cy="2952328"/>
          </a:xfrm>
          <a:solidFill>
            <a:srgbClr val="FFCC99"/>
          </a:solidFill>
          <a:effectLst>
            <a:glow rad="139700">
              <a:schemeClr val="accent4">
                <a:satMod val="175000"/>
                <a:alpha val="40000"/>
              </a:schemeClr>
            </a:glow>
            <a:outerShdw blurRad="51500" dist="25400" dir="5400000" rotWithShape="0">
              <a:srgbClr val="000000">
                <a:alpha val="40000"/>
              </a:srgbClr>
            </a:outerShdw>
            <a:reflection blurRad="6350" stA="50000" endA="300" endPos="55500" dist="101600" dir="5400000" sy="-100000" algn="bl" rotWithShape="0"/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            </a:t>
            </a:r>
            <a:r>
              <a:rPr lang="ru-RU" sz="3600" dirty="0" smtClean="0"/>
              <a:t>Еще вчера, на солнце млея, </a:t>
            </a:r>
          </a:p>
          <a:p>
            <a:pPr>
              <a:buNone/>
            </a:pPr>
            <a:r>
              <a:rPr lang="ru-RU" sz="3600" dirty="0" smtClean="0"/>
              <a:t>          Последним лес дрожал листом,</a:t>
            </a:r>
          </a:p>
          <a:p>
            <a:pPr>
              <a:buNone/>
            </a:pPr>
            <a:r>
              <a:rPr lang="ru-RU" sz="3600" dirty="0" smtClean="0"/>
              <a:t>          И озимь, пышно зеленея,</a:t>
            </a:r>
          </a:p>
          <a:p>
            <a:pPr>
              <a:buNone/>
            </a:pPr>
            <a:r>
              <a:rPr lang="ru-RU" sz="3600" dirty="0" smtClean="0"/>
              <a:t>          Лежала бархатным ковром.</a:t>
            </a:r>
          </a:p>
          <a:p>
            <a:pPr>
              <a:buNone/>
            </a:pPr>
            <a:r>
              <a:rPr lang="ru-RU" sz="3600" dirty="0" smtClean="0"/>
              <a:t>                                                     </a:t>
            </a:r>
            <a:r>
              <a:rPr lang="ru-RU" sz="3600" i="1" dirty="0" smtClean="0"/>
              <a:t>А. Фет</a:t>
            </a:r>
            <a:endParaRPr lang="ru-RU" sz="3600" i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4180069"/>
            <a:ext cx="3707904" cy="2677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Содержимое 2"/>
          <p:cNvSpPr>
            <a:spLocks noGrp="1"/>
          </p:cNvSpPr>
          <p:nvPr>
            <p:ph idx="1"/>
          </p:nvPr>
        </p:nvSpPr>
        <p:spPr>
          <a:xfrm>
            <a:off x="323528" y="530225"/>
            <a:ext cx="8496944" cy="594677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i="1" dirty="0" smtClean="0"/>
              <a:t>       </a:t>
            </a:r>
            <a:r>
              <a:rPr lang="ru-RU" sz="3600" b="1" i="1" dirty="0" smtClean="0">
                <a:solidFill>
                  <a:srgbClr val="FF0000"/>
                </a:solidFill>
              </a:rPr>
              <a:t>Глядя  </a:t>
            </a:r>
            <a:r>
              <a:rPr lang="ru-RU" sz="3600" i="1" dirty="0" smtClean="0"/>
              <a:t> на   картину   Е.Волкова «Октябрь,      </a:t>
            </a:r>
            <a:r>
              <a:rPr lang="ru-RU" sz="3600" b="1" i="1" dirty="0" smtClean="0">
                <a:solidFill>
                  <a:srgbClr val="FF0000"/>
                </a:solidFill>
              </a:rPr>
              <a:t>чувствуете</a:t>
            </a:r>
            <a:r>
              <a:rPr lang="ru-RU" sz="3600" i="1" dirty="0" smtClean="0"/>
              <a:t>  переполняющее   душу      </a:t>
            </a:r>
            <a:r>
              <a:rPr lang="ru-RU" sz="3600" i="1" dirty="0" err="1" smtClean="0"/>
              <a:t>удовлет-ворение</a:t>
            </a:r>
            <a:r>
              <a:rPr lang="ru-RU" sz="3600" i="1" dirty="0" smtClean="0"/>
              <a:t>.</a:t>
            </a:r>
          </a:p>
          <a:p>
            <a:pPr eaLnBrk="1" hangingPunct="1">
              <a:buFont typeface="Wingdings 2" pitchFamily="18" charset="2"/>
              <a:buNone/>
            </a:pPr>
            <a:endParaRPr lang="ru-RU" i="1" dirty="0" smtClean="0"/>
          </a:p>
          <a:p>
            <a:pPr eaLnBrk="1" hangingPunct="1">
              <a:buFont typeface="Wingdings 2" pitchFamily="18" charset="2"/>
              <a:buNone/>
            </a:pPr>
            <a:endParaRPr lang="ru-RU" i="1" dirty="0" smtClean="0"/>
          </a:p>
          <a:p>
            <a:pPr eaLnBrk="1" hangingPunct="1">
              <a:buFont typeface="Wingdings 2" pitchFamily="18" charset="2"/>
              <a:buNone/>
            </a:pPr>
            <a:endParaRPr lang="ru-RU" i="1" dirty="0" smtClean="0"/>
          </a:p>
        </p:txBody>
      </p:sp>
      <p:sp>
        <p:nvSpPr>
          <p:cNvPr id="4" name="Выгнутая влево стрелка 3"/>
          <p:cNvSpPr/>
          <p:nvPr/>
        </p:nvSpPr>
        <p:spPr>
          <a:xfrm>
            <a:off x="0" y="1052736"/>
            <a:ext cx="792088" cy="316835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Выгнутая вправо стрелка 4"/>
          <p:cNvSpPr/>
          <p:nvPr/>
        </p:nvSpPr>
        <p:spPr>
          <a:xfrm>
            <a:off x="7452320" y="1268760"/>
            <a:ext cx="1224136" cy="295232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Пятно 1 5"/>
          <p:cNvSpPr/>
          <p:nvPr/>
        </p:nvSpPr>
        <p:spPr>
          <a:xfrm>
            <a:off x="5508104" y="4293096"/>
            <a:ext cx="2448272" cy="1037273"/>
          </a:xfrm>
          <a:prstGeom prst="irregularSeal1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</a:rPr>
              <a:t>ВЫ</a:t>
            </a:r>
          </a:p>
        </p:txBody>
      </p:sp>
      <p:sp>
        <p:nvSpPr>
          <p:cNvPr id="8" name="Пятно 1 7"/>
          <p:cNvSpPr/>
          <p:nvPr/>
        </p:nvSpPr>
        <p:spPr>
          <a:xfrm>
            <a:off x="755576" y="3925464"/>
            <a:ext cx="2952328" cy="1815227"/>
          </a:xfrm>
          <a:prstGeom prst="irregularSeal1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</a:rPr>
              <a:t>ВЫ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mtClean="0">
                <a:solidFill>
                  <a:srgbClr val="C00000"/>
                </a:solidFill>
              </a:rPr>
              <a:t>глядите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8229600" cy="10668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2400" dirty="0" smtClean="0">
                <a:solidFill>
                  <a:srgbClr val="FF0000"/>
                </a:solidFill>
              </a:rPr>
              <a:t/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b="1" i="1" u="sng" dirty="0" smtClean="0">
                <a:solidFill>
                  <a:schemeClr val="tx2"/>
                </a:solidFill>
                <a:latin typeface="+mn-lt"/>
              </a:rPr>
              <a:t>Изложив     в    сочинении личностную   позицию</a:t>
            </a:r>
            <a:r>
              <a:rPr lang="ru-RU" sz="3600" b="1" dirty="0" smtClean="0">
                <a:solidFill>
                  <a:srgbClr val="FF0000"/>
                </a:solidFill>
                <a:latin typeface="+mn-lt"/>
              </a:rPr>
              <a:t>,</a:t>
            </a:r>
            <a:r>
              <a:rPr lang="ru-RU" sz="3600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ru-RU" sz="3600" dirty="0" smtClean="0">
                <a:solidFill>
                  <a:srgbClr val="FF0000"/>
                </a:solidFill>
                <a:latin typeface="+mn-lt"/>
              </a:rPr>
            </a:br>
            <a:endParaRPr lang="ru-RU" sz="3100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9699" name="Содержимое 2"/>
          <p:cNvSpPr>
            <a:spLocks noGrp="1"/>
          </p:cNvSpPr>
          <p:nvPr>
            <p:ph idx="1"/>
          </p:nvPr>
        </p:nvSpPr>
        <p:spPr>
          <a:xfrm>
            <a:off x="179512" y="2132856"/>
            <a:ext cx="8568952" cy="4525963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eaLnBrk="1" hangingPunct="1">
              <a:buNone/>
            </a:pPr>
            <a:r>
              <a:rPr lang="ru-RU" sz="4000" dirty="0" smtClean="0"/>
              <a:t>1) продуманно аргументируйте её.</a:t>
            </a:r>
          </a:p>
          <a:p>
            <a:pPr eaLnBrk="1" hangingPunct="1">
              <a:buNone/>
            </a:pPr>
            <a:r>
              <a:rPr lang="ru-RU" sz="4000" dirty="0" smtClean="0"/>
              <a:t>2) аргументы были очень интересны.</a:t>
            </a:r>
          </a:p>
          <a:p>
            <a:pPr eaLnBrk="1" hangingPunct="1">
              <a:buNone/>
            </a:pPr>
            <a:r>
              <a:rPr lang="ru-RU" sz="4000" dirty="0" smtClean="0"/>
              <a:t>3) у меня возникла неожиданная идея.</a:t>
            </a:r>
          </a:p>
          <a:p>
            <a:pPr eaLnBrk="1" hangingPunct="1">
              <a:buNone/>
            </a:pPr>
            <a:r>
              <a:rPr lang="ru-RU" sz="4000" dirty="0" smtClean="0"/>
              <a:t>4) сочинение получилось интересным</a:t>
            </a:r>
            <a:r>
              <a:rPr lang="ru-RU" dirty="0" smtClean="0"/>
              <a:t>.</a:t>
            </a:r>
          </a:p>
          <a:p>
            <a:pPr eaLnBrk="1" hangingPunct="1"/>
            <a:endParaRPr lang="ru-RU" dirty="0" smtClean="0"/>
          </a:p>
        </p:txBody>
      </p:sp>
      <p:sp>
        <p:nvSpPr>
          <p:cNvPr id="4" name="Овал 3"/>
          <p:cNvSpPr/>
          <p:nvPr/>
        </p:nvSpPr>
        <p:spPr>
          <a:xfrm>
            <a:off x="7715250" y="928688"/>
            <a:ext cx="1000125" cy="857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/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/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b="1" i="1" u="sng" dirty="0" smtClean="0">
                <a:latin typeface="+mn-lt"/>
              </a:rPr>
              <a:t>Читая воспоминания о Волкове,</a:t>
            </a:r>
            <a:r>
              <a:rPr lang="ru-RU" sz="2000" i="1" u="sng" dirty="0" smtClean="0">
                <a:latin typeface="+mn-lt"/>
              </a:rPr>
              <a:t/>
            </a:r>
            <a:br>
              <a:rPr lang="ru-RU" sz="2000" i="1" u="sng" dirty="0" smtClean="0">
                <a:latin typeface="+mn-lt"/>
              </a:rPr>
            </a:br>
            <a:endParaRPr lang="ru-RU" sz="3100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9699" name="Содержимое 2"/>
          <p:cNvSpPr>
            <a:spLocks noGrp="1"/>
          </p:cNvSpPr>
          <p:nvPr>
            <p:ph idx="1"/>
          </p:nvPr>
        </p:nvSpPr>
        <p:spPr>
          <a:xfrm>
            <a:off x="179512" y="2132856"/>
            <a:ext cx="8568952" cy="4525963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/>
              <a:t>1) моё впечатление изменилось.</a:t>
            </a:r>
          </a:p>
          <a:p>
            <a:pPr>
              <a:buNone/>
            </a:pPr>
            <a:r>
              <a:rPr lang="ru-RU" sz="3600" dirty="0" smtClean="0"/>
              <a:t>2) книга оставила приятное </a:t>
            </a:r>
          </a:p>
          <a:p>
            <a:pPr>
              <a:buNone/>
            </a:pPr>
            <a:r>
              <a:rPr lang="ru-RU" sz="3600" dirty="0" smtClean="0"/>
              <a:t>     впечатление.</a:t>
            </a:r>
          </a:p>
          <a:p>
            <a:pPr>
              <a:buNone/>
            </a:pPr>
            <a:r>
              <a:rPr lang="ru-RU" sz="3600" dirty="0" smtClean="0"/>
              <a:t>3) у меня возникло желание съездить</a:t>
            </a:r>
          </a:p>
          <a:p>
            <a:pPr>
              <a:buNone/>
            </a:pPr>
            <a:r>
              <a:rPr lang="ru-RU" sz="3600" dirty="0" smtClean="0"/>
              <a:t>    в его родовое имение.</a:t>
            </a:r>
          </a:p>
          <a:p>
            <a:pPr>
              <a:buNone/>
            </a:pPr>
            <a:r>
              <a:rPr lang="ru-RU" sz="3600" dirty="0" smtClean="0"/>
              <a:t>4) понимаешь   его  величие  как    </a:t>
            </a:r>
          </a:p>
          <a:p>
            <a:pPr>
              <a:buNone/>
            </a:pPr>
            <a:r>
              <a:rPr lang="ru-RU" sz="3600" dirty="0" smtClean="0"/>
              <a:t>    художника и человека.</a:t>
            </a:r>
          </a:p>
          <a:p>
            <a:pPr eaLnBrk="1" hangingPunct="1"/>
            <a:endParaRPr lang="ru-RU" dirty="0" smtClean="0"/>
          </a:p>
        </p:txBody>
      </p:sp>
      <p:sp>
        <p:nvSpPr>
          <p:cNvPr id="4" name="Овал 3"/>
          <p:cNvSpPr/>
          <p:nvPr/>
        </p:nvSpPr>
        <p:spPr>
          <a:xfrm>
            <a:off x="7380312" y="2708920"/>
            <a:ext cx="1000125" cy="857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/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229600" cy="10668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2400" dirty="0" smtClean="0">
                <a:solidFill>
                  <a:srgbClr val="FF0000"/>
                </a:solidFill>
              </a:rPr>
              <a:t/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b="1" i="1" u="sng" dirty="0" smtClean="0">
                <a:latin typeface="+mn-lt"/>
              </a:rPr>
              <a:t>Глядя на пейзажи Е. Волкова </a:t>
            </a:r>
            <a:r>
              <a:rPr lang="ru-RU" b="1" i="1" u="sng" dirty="0" smtClean="0">
                <a:solidFill>
                  <a:schemeClr val="tx2"/>
                </a:solidFill>
                <a:latin typeface="+mn-lt"/>
              </a:rPr>
              <a:t>,</a:t>
            </a: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endParaRPr lang="ru-RU" sz="2800" dirty="0" smtClean="0">
              <a:solidFill>
                <a:srgbClr val="FF0000"/>
              </a:solidFill>
            </a:endParaRPr>
          </a:p>
        </p:txBody>
      </p:sp>
      <p:sp>
        <p:nvSpPr>
          <p:cNvPr id="39939" name="Содержимое 2"/>
          <p:cNvSpPr>
            <a:spLocks noGrp="1"/>
          </p:cNvSpPr>
          <p:nvPr>
            <p:ph idx="1"/>
          </p:nvPr>
        </p:nvSpPr>
        <p:spPr>
          <a:xfrm>
            <a:off x="457200" y="1988840"/>
            <a:ext cx="8435280" cy="468052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/>
              <a:t>1) остается чувство огромной благодарности художнику.</a:t>
            </a:r>
          </a:p>
          <a:p>
            <a:pPr eaLnBrk="1" hangingPunct="1">
              <a:buNone/>
            </a:pPr>
            <a:r>
              <a:rPr lang="ru-RU" sz="3600" dirty="0" smtClean="0"/>
              <a:t>2) у зрителей текли невольные слёзы.</a:t>
            </a:r>
          </a:p>
          <a:p>
            <a:pPr>
              <a:buNone/>
            </a:pPr>
            <a:r>
              <a:rPr lang="ru-RU" sz="3600" dirty="0" smtClean="0"/>
              <a:t>3)человек испытывает удивительное</a:t>
            </a:r>
          </a:p>
          <a:p>
            <a:pPr>
              <a:buNone/>
            </a:pPr>
            <a:r>
              <a:rPr lang="ru-RU" sz="3600" dirty="0" smtClean="0"/>
              <a:t>    чувство душевного очищения.</a:t>
            </a:r>
          </a:p>
          <a:p>
            <a:pPr>
              <a:buNone/>
            </a:pPr>
            <a:r>
              <a:rPr lang="ru-RU" sz="3600" dirty="0" smtClean="0"/>
              <a:t>4) в картинной галерее раздавались</a:t>
            </a:r>
          </a:p>
          <a:p>
            <a:pPr>
              <a:buNone/>
            </a:pPr>
            <a:r>
              <a:rPr lang="ru-RU" sz="3600" smtClean="0"/>
              <a:t>    громкие </a:t>
            </a:r>
            <a:r>
              <a:rPr lang="ru-RU" sz="3600" dirty="0" smtClean="0"/>
              <a:t>аплодисменты. </a:t>
            </a:r>
          </a:p>
          <a:p>
            <a:pPr eaLnBrk="1" hangingPunct="1"/>
            <a:endParaRPr lang="ru-RU" dirty="0" smtClean="0"/>
          </a:p>
        </p:txBody>
      </p:sp>
      <p:sp>
        <p:nvSpPr>
          <p:cNvPr id="4" name="Овал 3"/>
          <p:cNvSpPr/>
          <p:nvPr/>
        </p:nvSpPr>
        <p:spPr>
          <a:xfrm>
            <a:off x="7668344" y="2132856"/>
            <a:ext cx="928688" cy="857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/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2348880"/>
            <a:ext cx="8071048" cy="1222375"/>
          </a:xfrm>
        </p:spPr>
        <p:txBody>
          <a:bodyPr>
            <a:normAutofit fontScale="25000" lnSpcReduction="20000"/>
          </a:bodyPr>
          <a:lstStyle/>
          <a:p>
            <a:pPr eaLnBrk="1" hangingPunct="1">
              <a:buFont typeface="Wingdings 2" pitchFamily="18" charset="2"/>
              <a:buNone/>
              <a:defRPr/>
            </a:pPr>
            <a:r>
              <a:rPr lang="ru-RU" dirty="0" smtClean="0"/>
              <a:t>                       </a:t>
            </a:r>
            <a:endParaRPr lang="ru-RU" dirty="0" smtClean="0">
              <a:solidFill>
                <a:srgbClr val="C00000"/>
              </a:solidFill>
            </a:endParaRPr>
          </a:p>
          <a:p>
            <a:pPr eaLnBrk="1" hangingPunct="1">
              <a:buFont typeface="Wingdings 2" pitchFamily="18" charset="2"/>
              <a:buNone/>
              <a:defRPr/>
            </a:pPr>
            <a:endParaRPr lang="ru-RU" dirty="0" smtClean="0"/>
          </a:p>
          <a:p>
            <a:pPr eaLnBrk="1" hangingPunct="1">
              <a:buFont typeface="Wingdings 2" pitchFamily="18" charset="2"/>
              <a:buNone/>
              <a:defRPr/>
            </a:pPr>
            <a:endParaRPr lang="ru-RU" dirty="0" smtClean="0"/>
          </a:p>
          <a:p>
            <a:pPr eaLnBrk="1" hangingPunct="1">
              <a:buFont typeface="Wingdings 2" pitchFamily="18" charset="2"/>
              <a:buNone/>
              <a:defRPr/>
            </a:pPr>
            <a:endParaRPr lang="ru-RU" dirty="0" smtClean="0"/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ru-RU" sz="11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глагола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ru-RU" sz="12800" dirty="0" smtClean="0"/>
              <a:t>-лексическое значение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ru-RU" sz="12800" dirty="0" smtClean="0"/>
              <a:t>-возвратность </a:t>
            </a:r>
            <a:r>
              <a:rPr lang="ru-RU" sz="11200" dirty="0" smtClean="0"/>
              <a:t>               </a:t>
            </a:r>
            <a:endParaRPr lang="ru-RU" sz="12800" dirty="0" smtClean="0"/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ru-RU" sz="12800" dirty="0" smtClean="0"/>
              <a:t>-вид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ru-RU" sz="9600" b="1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Отвечает на вопросы:</a:t>
            </a:r>
          </a:p>
          <a:p>
            <a:pPr eaLnBrk="1" hangingPunct="1">
              <a:buFont typeface="Wingdings 2" pitchFamily="18" charset="2"/>
              <a:buNone/>
              <a:defRPr/>
            </a:pPr>
            <a:endParaRPr lang="ru-RU" sz="9600" b="1" i="1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Font typeface="Wingdings 2" pitchFamily="18" charset="2"/>
              <a:buNone/>
              <a:defRPr/>
            </a:pPr>
            <a:endParaRPr lang="ru-RU" sz="9600" b="1" i="1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Font typeface="Wingdings 2" pitchFamily="18" charset="2"/>
              <a:buNone/>
              <a:defRPr/>
            </a:pPr>
            <a:endParaRPr lang="ru-RU" sz="9600" i="1" dirty="0" smtClean="0">
              <a:solidFill>
                <a:srgbClr val="FF0000"/>
              </a:solidFill>
            </a:endParaRP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ru-RU" sz="96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Образуется  с помощью суффиксов</a:t>
            </a:r>
            <a:r>
              <a:rPr lang="ru-RU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:</a:t>
            </a:r>
          </a:p>
          <a:p>
            <a:pPr>
              <a:buNone/>
              <a:defRPr/>
            </a:pPr>
            <a:r>
              <a:rPr lang="ru-RU" sz="9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-В, -</a:t>
            </a:r>
            <a:r>
              <a:rPr lang="ru-RU" sz="144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ши</a:t>
            </a:r>
            <a:r>
              <a:rPr lang="ru-RU" sz="9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-ВШИ, -А, -Я  </a:t>
            </a:r>
            <a:r>
              <a:rPr lang="ru-RU" sz="1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 -</a:t>
            </a:r>
            <a:r>
              <a:rPr lang="ru-RU" sz="14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учи, -</a:t>
            </a:r>
            <a:r>
              <a:rPr lang="ru-RU" sz="144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ючи</a:t>
            </a:r>
            <a:r>
              <a:rPr lang="ru-RU" sz="1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 </a:t>
            </a:r>
          </a:p>
          <a:p>
            <a:pPr eaLnBrk="1" hangingPunct="1">
              <a:buFont typeface="Wingdings 2" pitchFamily="18" charset="2"/>
              <a:buNone/>
              <a:defRPr/>
            </a:pPr>
            <a:endParaRPr lang="ru-RU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</a:t>
            </a:r>
            <a:endParaRPr lang="ru-RU" dirty="0" smtClean="0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5004048" y="2348880"/>
            <a:ext cx="3733800" cy="3279775"/>
          </a:xfrm>
        </p:spPr>
        <p:txBody>
          <a:bodyPr>
            <a:normAutofit fontScale="25000" lnSpcReduction="20000"/>
          </a:bodyPr>
          <a:lstStyle/>
          <a:p>
            <a:pPr eaLnBrk="1" hangingPunct="1">
              <a:defRPr/>
            </a:pPr>
            <a:endParaRPr lang="ru-RU" u="sng" dirty="0" smtClean="0"/>
          </a:p>
          <a:p>
            <a:pPr eaLnBrk="1" hangingPunct="1">
              <a:defRPr/>
            </a:pPr>
            <a:endParaRPr lang="ru-RU" u="sng" dirty="0" smtClean="0"/>
          </a:p>
          <a:p>
            <a:pPr eaLnBrk="1" hangingPunct="1">
              <a:defRPr/>
            </a:pPr>
            <a:endParaRPr lang="ru-RU" u="sng" dirty="0" smtClean="0"/>
          </a:p>
          <a:p>
            <a:pPr eaLnBrk="1" hangingPunct="1">
              <a:defRPr/>
            </a:pPr>
            <a:endParaRPr lang="ru-RU" u="sng" dirty="0" smtClean="0"/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ru-RU" sz="9600" dirty="0" smtClean="0"/>
              <a:t>         </a:t>
            </a:r>
            <a:r>
              <a:rPr lang="ru-RU" sz="11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наречия</a:t>
            </a:r>
            <a:endParaRPr lang="ru-RU" sz="11200" dirty="0" smtClean="0">
              <a:solidFill>
                <a:srgbClr val="00B050"/>
              </a:solidFill>
            </a:endParaRP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ru-RU" sz="12800" dirty="0" smtClean="0"/>
              <a:t>-синтаксическую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ru-RU" sz="12800" dirty="0" smtClean="0"/>
              <a:t> роль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ru-RU" sz="12800" dirty="0" smtClean="0"/>
              <a:t> -неизменяемость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 rot="10800000" flipV="1">
            <a:off x="2057400" y="1752600"/>
            <a:ext cx="1295400" cy="60960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5486400" y="1752600"/>
            <a:ext cx="1371600" cy="60960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611560" y="620688"/>
            <a:ext cx="777686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Деепричастие совмещает признаки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427984" y="4437112"/>
            <a:ext cx="3630366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Что делая?</a:t>
            </a:r>
          </a:p>
          <a:p>
            <a:pPr>
              <a:defRPr/>
            </a:pPr>
            <a:r>
              <a:rPr lang="ru-RU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Что сделав?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144000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1066800"/>
          </a:xfrm>
        </p:spPr>
        <p:txBody>
          <a:bodyPr/>
          <a:lstStyle/>
          <a:p>
            <a:pPr algn="ctr"/>
            <a:r>
              <a:rPr lang="ru-RU" b="1" dirty="0" smtClean="0">
                <a:latin typeface="+mn-lt"/>
              </a:rPr>
              <a:t>Лексическая работа.</a:t>
            </a:r>
            <a:endParaRPr lang="ru-RU" b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84784"/>
            <a:ext cx="8712968" cy="5112568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>
              <a:buNone/>
            </a:pP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О́ЗИМЬ, 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и, ж.</a:t>
            </a:r>
          </a:p>
          <a:p>
            <a:pPr>
              <a:buNone/>
            </a:pPr>
            <a:r>
              <a:rPr lang="ru-RU" sz="3000" dirty="0" smtClean="0">
                <a:solidFill>
                  <a:srgbClr val="7030A0"/>
                </a:solidFill>
              </a:rPr>
              <a:t>1.(мн. ч. употр. в том же знач., что ед.).Озимый посев, всходы озимого посева. Зазеленела о. Сосед мой поспешает в отъезжие поля с охотою своей, и страждут озими от бешеной забавы. Пушкин (пример можно понимать и во 2 знач.).   </a:t>
            </a:r>
          </a:p>
          <a:p>
            <a:pPr>
              <a:buNone/>
            </a:pPr>
            <a:r>
              <a:rPr lang="ru-RU" sz="3000" dirty="0" smtClean="0">
                <a:solidFill>
                  <a:srgbClr val="7030A0"/>
                </a:solidFill>
              </a:rPr>
              <a:t>2.только мн. Поле с поднявшимися озимыми всходами. Осеннее стадо выгоняют на озими.</a:t>
            </a:r>
          </a:p>
          <a:p>
            <a:pPr>
              <a:buNone/>
            </a:pPr>
            <a:r>
              <a:rPr lang="ru-RU" sz="3000" dirty="0" smtClean="0">
                <a:solidFill>
                  <a:srgbClr val="7030A0"/>
                </a:solidFill>
              </a:rPr>
              <a:t> </a:t>
            </a:r>
            <a:r>
              <a:rPr lang="ru-RU" sz="3000" b="1" i="1" dirty="0" smtClean="0">
                <a:solidFill>
                  <a:srgbClr val="7030A0"/>
                </a:solidFill>
              </a:rPr>
              <a:t>Толковый словарь Ушакова, 1935-1940</a:t>
            </a:r>
          </a:p>
          <a:p>
            <a:pPr>
              <a:buNone/>
            </a:pPr>
            <a:endParaRPr lang="ru-RU" sz="3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1066800"/>
          </a:xfrm>
        </p:spPr>
        <p:txBody>
          <a:bodyPr/>
          <a:lstStyle/>
          <a:p>
            <a:pPr algn="ctr"/>
            <a:r>
              <a:rPr lang="ru-RU" b="1" dirty="0" smtClean="0">
                <a:latin typeface="+mn-lt"/>
              </a:rPr>
              <a:t>Лексическая работа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988840"/>
            <a:ext cx="8712968" cy="4104456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>
              <a:buNone/>
            </a:pP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ОЗИМЬ. </a:t>
            </a:r>
          </a:p>
          <a:p>
            <a:pPr>
              <a:buNone/>
            </a:pPr>
            <a:r>
              <a:rPr lang="ru-RU" sz="3200" dirty="0" smtClean="0">
                <a:solidFill>
                  <a:srgbClr val="7030A0"/>
                </a:solidFill>
              </a:rPr>
              <a:t>     </a:t>
            </a:r>
            <a:r>
              <a:rPr lang="ru-RU" sz="3600" dirty="0" err="1" smtClean="0">
                <a:solidFill>
                  <a:srgbClr val="7030A0"/>
                </a:solidFill>
              </a:rPr>
              <a:t>Общеслав</a:t>
            </a:r>
            <a:r>
              <a:rPr lang="ru-RU" sz="3600" dirty="0" smtClean="0">
                <a:solidFill>
                  <a:srgbClr val="7030A0"/>
                </a:solidFill>
              </a:rPr>
              <a:t>. Возникло из </a:t>
            </a:r>
            <a:r>
              <a:rPr lang="ru-RU" sz="3600" dirty="0" err="1" smtClean="0">
                <a:solidFill>
                  <a:srgbClr val="7030A0"/>
                </a:solidFill>
              </a:rPr>
              <a:t>предл</a:t>
            </a:r>
            <a:r>
              <a:rPr lang="ru-RU" sz="3600" dirty="0" smtClean="0">
                <a:solidFill>
                  <a:srgbClr val="7030A0"/>
                </a:solidFill>
              </a:rPr>
              <a:t>. </a:t>
            </a:r>
            <a:r>
              <a:rPr lang="ru-RU" sz="3600" dirty="0" err="1" smtClean="0">
                <a:solidFill>
                  <a:srgbClr val="7030A0"/>
                </a:solidFill>
              </a:rPr>
              <a:t>пад</a:t>
            </a:r>
            <a:r>
              <a:rPr lang="ru-RU" sz="3600" dirty="0" smtClean="0">
                <a:solidFill>
                  <a:srgbClr val="7030A0"/>
                </a:solidFill>
              </a:rPr>
              <a:t>. формы о </a:t>
            </a:r>
            <a:r>
              <a:rPr lang="ru-RU" sz="3600" dirty="0" err="1" smtClean="0">
                <a:solidFill>
                  <a:srgbClr val="7030A0"/>
                </a:solidFill>
              </a:rPr>
              <a:t>зимѣ </a:t>
            </a:r>
            <a:r>
              <a:rPr lang="ru-RU" sz="3600" dirty="0" smtClean="0">
                <a:solidFill>
                  <a:srgbClr val="7030A0"/>
                </a:solidFill>
              </a:rPr>
              <a:t>"перед зимой". Ср. яровые (от яро "весна"). </a:t>
            </a:r>
            <a:r>
              <a:rPr lang="ru-RU" sz="3600" dirty="0" err="1" smtClean="0">
                <a:solidFill>
                  <a:srgbClr val="7030A0"/>
                </a:solidFill>
              </a:rPr>
              <a:t>Яндекс.Словари</a:t>
            </a:r>
            <a:r>
              <a:rPr lang="ru-RU" sz="3600" dirty="0" smtClean="0">
                <a:solidFill>
                  <a:srgbClr val="7030A0"/>
                </a:solidFill>
              </a:rPr>
              <a:t> › </a:t>
            </a:r>
          </a:p>
          <a:p>
            <a:pPr>
              <a:buNone/>
            </a:pPr>
            <a:r>
              <a:rPr lang="ru-RU" sz="3600" i="1" dirty="0" smtClean="0">
                <a:solidFill>
                  <a:srgbClr val="7030A0"/>
                </a:solidFill>
              </a:rPr>
              <a:t>    </a:t>
            </a:r>
            <a:r>
              <a:rPr lang="ru-RU" sz="3200" b="1" i="1" dirty="0" smtClean="0">
                <a:solidFill>
                  <a:srgbClr val="7030A0"/>
                </a:solidFill>
              </a:rPr>
              <a:t>Этимологический словарь, 2004</a:t>
            </a:r>
            <a:endParaRPr lang="ru-RU" sz="3600" b="1" i="1" dirty="0" smtClean="0">
              <a:solidFill>
                <a:srgbClr val="7030A0"/>
              </a:solidFill>
            </a:endParaRPr>
          </a:p>
          <a:p>
            <a:pPr>
              <a:buNone/>
            </a:pPr>
            <a:endParaRPr lang="ru-RU" sz="3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764704"/>
            <a:ext cx="8229600" cy="1656184"/>
          </a:xfrm>
        </p:spPr>
        <p:txBody>
          <a:bodyPr/>
          <a:lstStyle/>
          <a:p>
            <a:pPr algn="ctr">
              <a:buNone/>
            </a:pP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1) Тихо вечер догорает</a:t>
            </a:r>
          </a:p>
          <a:p>
            <a:pPr algn="ctr">
              <a:buNone/>
            </a:pP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       Горы золотя.  </a:t>
            </a:r>
            <a:r>
              <a:rPr lang="ru-RU" sz="3200" dirty="0" smtClean="0"/>
              <a:t>          </a:t>
            </a:r>
            <a:r>
              <a:rPr lang="ru-RU" sz="2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(А. Фет)</a:t>
            </a:r>
            <a:endParaRPr lang="ru-RU" sz="2400" i="1" dirty="0" smtClean="0"/>
          </a:p>
          <a:p>
            <a:pPr>
              <a:buNone/>
            </a:pPr>
            <a:endParaRPr lang="ru-RU" sz="2000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204864"/>
            <a:ext cx="666750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764704"/>
            <a:ext cx="8229600" cy="1656184"/>
          </a:xfrm>
        </p:spPr>
        <p:txBody>
          <a:bodyPr/>
          <a:lstStyle/>
          <a:p>
            <a:pPr algn="ctr">
              <a:buNone/>
            </a:pP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1) Тихо вечер догорает,</a:t>
            </a:r>
          </a:p>
          <a:p>
            <a:pPr algn="ctr">
              <a:buNone/>
            </a:pP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       </a:t>
            </a:r>
            <a:r>
              <a:rPr lang="ru-RU" sz="3200" b="1" i="1" u="dotDash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Горы золотя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  </a:t>
            </a:r>
            <a:r>
              <a:rPr lang="ru-RU" sz="3200" dirty="0" smtClean="0"/>
              <a:t>          </a:t>
            </a:r>
            <a:r>
              <a:rPr lang="ru-RU" sz="2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(А. Фет)</a:t>
            </a:r>
            <a:endParaRPr lang="ru-RU" sz="2400" i="1" dirty="0" smtClean="0"/>
          </a:p>
          <a:p>
            <a:pPr>
              <a:buNone/>
            </a:pPr>
            <a:endParaRPr lang="ru-RU" sz="2000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204864"/>
            <a:ext cx="666750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548680"/>
            <a:ext cx="8517632" cy="1656184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buNone/>
            </a:pPr>
            <a:r>
              <a:rPr lang="ru-RU" sz="3200" b="1" cap="all" dirty="0" smtClean="0">
                <a:ln w="0"/>
                <a:solidFill>
                  <a:srgbClr val="FF9900"/>
                </a:solidFill>
                <a:effectLst>
                  <a:reflection blurRad="12700" stA="50000" endPos="50000" dist="5000" dir="5400000" sy="-100000" rotWithShape="0"/>
                </a:effectLst>
              </a:rPr>
              <a:t>    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99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2)  И ветер  играя  листвой</a:t>
            </a:r>
          </a:p>
          <a:p>
            <a:pPr algn="ctr">
              <a:buNone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99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Смешал молодые березки.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99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99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(И. Бунин)</a:t>
            </a:r>
          </a:p>
          <a:p>
            <a:pPr>
              <a:buNone/>
            </a:pPr>
            <a:endParaRPr lang="ru-RU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844824"/>
            <a:ext cx="6336704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548680"/>
            <a:ext cx="8517632" cy="1656184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buNone/>
            </a:pPr>
            <a:r>
              <a:rPr lang="ru-RU" sz="3200" b="1" cap="all" dirty="0" smtClean="0">
                <a:ln w="0"/>
                <a:solidFill>
                  <a:srgbClr val="FF9900"/>
                </a:solidFill>
                <a:effectLst>
                  <a:reflection blurRad="12700" stA="50000" endPos="50000" dist="5000" dir="5400000" sy="-100000" rotWithShape="0"/>
                </a:effectLst>
              </a:rPr>
              <a:t>    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99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2)  И ветер</a:t>
            </a:r>
            <a:r>
              <a:rPr lang="ru-RU" b="1" i="1" u="dotDash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99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,  играя  листвой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99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,</a:t>
            </a:r>
          </a:p>
          <a:p>
            <a:pPr algn="ctr">
              <a:buNone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99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Смешал молодые березки.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99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99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(И. Бунин)</a:t>
            </a:r>
          </a:p>
          <a:p>
            <a:pPr>
              <a:buNone/>
            </a:pPr>
            <a:endParaRPr lang="ru-RU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844824"/>
            <a:ext cx="6336704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16561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           3) Над рекой наклоняясь</a:t>
            </a:r>
          </a:p>
          <a:p>
            <a:pPr>
              <a:buNone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   Что-то шепчет камыш</a:t>
            </a:r>
            <a:r>
              <a:rPr lang="ru-RU" sz="2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. </a:t>
            </a:r>
            <a:r>
              <a:rPr lang="ru-RU" sz="2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( И.Суриков)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204864"/>
            <a:ext cx="6761792" cy="4513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389</TotalTime>
  <Words>731</Words>
  <Application>Microsoft Office PowerPoint</Application>
  <PresentationFormat>Экран (4:3)</PresentationFormat>
  <Paragraphs>137</Paragraphs>
  <Slides>25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Городская</vt:lpstr>
      <vt:lpstr>Обобщающее повторение по теме «Деепричастие» </vt:lpstr>
      <vt:lpstr>Осень… </vt:lpstr>
      <vt:lpstr>Лексическая работа.</vt:lpstr>
      <vt:lpstr>Лексическая работа.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Пословицы</vt:lpstr>
      <vt:lpstr>Слайд 18</vt:lpstr>
      <vt:lpstr>Слайд 19</vt:lpstr>
      <vt:lpstr>Слайд 20</vt:lpstr>
      <vt:lpstr> Изложив     в    сочинении личностную   позицию, </vt:lpstr>
      <vt:lpstr> Читая воспоминания о Волкове, </vt:lpstr>
      <vt:lpstr> Глядя на пейзажи Е. Волкова , 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Обобщающее повторение по теме «Деепричастие» </dc:title>
  <dc:creator>Ирина</dc:creator>
  <cp:lastModifiedBy>Tata</cp:lastModifiedBy>
  <cp:revision>55</cp:revision>
  <dcterms:created xsi:type="dcterms:W3CDTF">2013-01-02T09:03:01Z</dcterms:created>
  <dcterms:modified xsi:type="dcterms:W3CDTF">2013-08-02T14:08:57Z</dcterms:modified>
</cp:coreProperties>
</file>