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43" r:id="rId2"/>
    <p:sldId id="344" r:id="rId3"/>
    <p:sldId id="345" r:id="rId4"/>
    <p:sldId id="346" r:id="rId5"/>
    <p:sldId id="337" r:id="rId6"/>
    <p:sldId id="284" r:id="rId7"/>
    <p:sldId id="295" r:id="rId8"/>
    <p:sldId id="305" r:id="rId9"/>
    <p:sldId id="278" r:id="rId10"/>
    <p:sldId id="307" r:id="rId11"/>
    <p:sldId id="264" r:id="rId12"/>
    <p:sldId id="291" r:id="rId13"/>
    <p:sldId id="330" r:id="rId14"/>
    <p:sldId id="280" r:id="rId15"/>
    <p:sldId id="309" r:id="rId16"/>
    <p:sldId id="272" r:id="rId17"/>
    <p:sldId id="323" r:id="rId18"/>
    <p:sldId id="294" r:id="rId19"/>
    <p:sldId id="304" r:id="rId20"/>
    <p:sldId id="298" r:id="rId21"/>
    <p:sldId id="308" r:id="rId22"/>
    <p:sldId id="296" r:id="rId23"/>
    <p:sldId id="262" r:id="rId24"/>
    <p:sldId id="263" r:id="rId25"/>
    <p:sldId id="261" r:id="rId26"/>
    <p:sldId id="266" r:id="rId27"/>
    <p:sldId id="265" r:id="rId28"/>
    <p:sldId id="310" r:id="rId29"/>
    <p:sldId id="315" r:id="rId30"/>
    <p:sldId id="316" r:id="rId31"/>
    <p:sldId id="303" r:id="rId32"/>
    <p:sldId id="340" r:id="rId33"/>
    <p:sldId id="318" r:id="rId34"/>
    <p:sldId id="321" r:id="rId35"/>
    <p:sldId id="341" r:id="rId36"/>
    <p:sldId id="256" r:id="rId37"/>
    <p:sldId id="350" r:id="rId38"/>
    <p:sldId id="279" r:id="rId39"/>
    <p:sldId id="267" r:id="rId40"/>
    <p:sldId id="268" r:id="rId41"/>
    <p:sldId id="281" r:id="rId42"/>
    <p:sldId id="270" r:id="rId43"/>
    <p:sldId id="329" r:id="rId44"/>
    <p:sldId id="271" r:id="rId45"/>
    <p:sldId id="335" r:id="rId46"/>
    <p:sldId id="320" r:id="rId47"/>
    <p:sldId id="300" r:id="rId48"/>
    <p:sldId id="328" r:id="rId49"/>
    <p:sldId id="331" r:id="rId50"/>
    <p:sldId id="282" r:id="rId51"/>
    <p:sldId id="283" r:id="rId52"/>
    <p:sldId id="273" r:id="rId53"/>
    <p:sldId id="334" r:id="rId54"/>
    <p:sldId id="333" r:id="rId55"/>
    <p:sldId id="349" r:id="rId56"/>
    <p:sldId id="348" r:id="rId57"/>
    <p:sldId id="34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66"/>
    <a:srgbClr val="99FF99"/>
    <a:srgbClr val="FF0000"/>
    <a:srgbClr val="00FF00"/>
    <a:srgbClr val="99FF66"/>
    <a:srgbClr val="FFFF66"/>
    <a:srgbClr val="00CC00"/>
    <a:srgbClr val="47CFFF"/>
    <a:srgbClr val="181CC6"/>
    <a:srgbClr val="161A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6" autoAdjust="0"/>
    <p:restoredTop sz="94640" autoAdjust="0"/>
  </p:normalViewPr>
  <p:slideViewPr>
    <p:cSldViewPr>
      <p:cViewPr>
        <p:scale>
          <a:sx n="58" d="100"/>
          <a:sy n="58" d="100"/>
        </p:scale>
        <p:origin x="-82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F271-2B21-4851-AF67-943255E0C2B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85FD1-98B2-41ED-92C4-4C98B9CDB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5FD1-98B2-41ED-92C4-4C98B9CDB3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5FD1-98B2-41ED-92C4-4C98B9CDB3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5FD1-98B2-41ED-92C4-4C98B9CDB34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62D44-ADD4-4F21-ACCD-A1A2E7B0EDBF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62D44-ADD4-4F21-ACCD-A1A2E7B0EDBF}" type="slidenum">
              <a:rPr lang="ru-RU" smtClean="0"/>
              <a:pPr/>
              <a:t>54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81;123\Desktop\&#1083;&#1086;&#1075;&#1086;.%20&#1076;&#1086;&#1082;&#1091;&#1084;&#1077;&#1085;&#1090;&#1099;\&#1082;&#1072;&#1088;&#1090;&#1080;&#1085;&#1082;&#1080;1\Image221.gif" TargetMode="External"/><Relationship Id="rId7" Type="http://schemas.openxmlformats.org/officeDocument/2006/relationships/image" Target="file:///C:\Users\&#1081;123\Desktop\&#1083;&#1086;&#1075;&#1086;.%20&#1076;&#1086;&#1082;&#1091;&#1084;&#1077;&#1085;&#1090;&#1099;\&#1082;&#1072;&#1088;&#1090;&#1080;&#1085;&#1082;&#1080;1\Image1007.gif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file:///C:\Users\&#1081;123\Desktop\&#1083;&#1086;&#1075;&#1086;.%20&#1076;&#1086;&#1082;&#1091;&#1084;&#1077;&#1085;&#1090;&#1099;\&#1082;&#1072;&#1088;&#1090;&#1080;&#1085;&#1082;&#1080;1\Image676.gif" TargetMode="External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gif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13" Type="http://schemas.openxmlformats.org/officeDocument/2006/relationships/image" Target="../media/image84.wmf"/><Relationship Id="rId3" Type="http://schemas.openxmlformats.org/officeDocument/2006/relationships/image" Target="../media/image74.wmf"/><Relationship Id="rId7" Type="http://schemas.openxmlformats.org/officeDocument/2006/relationships/image" Target="../media/image78.gif"/><Relationship Id="rId12" Type="http://schemas.openxmlformats.org/officeDocument/2006/relationships/image" Target="../media/image83.w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wmf"/><Relationship Id="rId11" Type="http://schemas.openxmlformats.org/officeDocument/2006/relationships/image" Target="../media/image82.gif"/><Relationship Id="rId5" Type="http://schemas.openxmlformats.org/officeDocument/2006/relationships/image" Target="../media/image76.gif"/><Relationship Id="rId10" Type="http://schemas.openxmlformats.org/officeDocument/2006/relationships/image" Target="../media/image81.jpeg"/><Relationship Id="rId4" Type="http://schemas.openxmlformats.org/officeDocument/2006/relationships/image" Target="../media/image75.png"/><Relationship Id="rId9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13" Type="http://schemas.openxmlformats.org/officeDocument/2006/relationships/image" Target="../media/image87.gif"/><Relationship Id="rId3" Type="http://schemas.openxmlformats.org/officeDocument/2006/relationships/image" Target="../media/image74.wmf"/><Relationship Id="rId7" Type="http://schemas.openxmlformats.org/officeDocument/2006/relationships/image" Target="../media/image75.png"/><Relationship Id="rId12" Type="http://schemas.openxmlformats.org/officeDocument/2006/relationships/image" Target="../media/image86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gif"/><Relationship Id="rId11" Type="http://schemas.openxmlformats.org/officeDocument/2006/relationships/image" Target="../media/image84.wmf"/><Relationship Id="rId5" Type="http://schemas.openxmlformats.org/officeDocument/2006/relationships/image" Target="../media/image81.jpeg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78.gif"/><Relationship Id="rId14" Type="http://schemas.openxmlformats.org/officeDocument/2006/relationships/image" Target="../media/image8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gif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gif"/><Relationship Id="rId9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gif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gif"/><Relationship Id="rId9" Type="http://schemas.openxmlformats.org/officeDocument/2006/relationships/image" Target="../media/image120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81;123\Desktop\&#1083;&#1086;&#1075;&#1086;.%20&#1076;&#1086;&#1082;&#1091;&#1084;&#1077;&#1085;&#1090;&#1099;\&#1072;&#1085;&#1080;&#1084;&#1072;&#1094;&#1080;&#1080;\bird10-8.gif" TargetMode="External"/><Relationship Id="rId3" Type="http://schemas.openxmlformats.org/officeDocument/2006/relationships/image" Target="file:///C:\Users\&#1081;123\Desktop\&#1050;&#1072;&#1088;&#1090;&#1080;&#1085;&#1082;&#1080;\&#1040;&#1085;&#1080;&#1084;&#1072;&#1094;&#1080;&#1103;\BD13772_.GIF" TargetMode="External"/><Relationship Id="rId7" Type="http://schemas.openxmlformats.org/officeDocument/2006/relationships/image" Target="../media/image126.gif"/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gif"/><Relationship Id="rId11" Type="http://schemas.openxmlformats.org/officeDocument/2006/relationships/image" Target="../media/image128.gif"/><Relationship Id="rId5" Type="http://schemas.openxmlformats.org/officeDocument/2006/relationships/image" Target="file:///C:\Users\&#1081;123\Desktop\&#1050;&#1072;&#1088;&#1090;&#1080;&#1085;&#1082;&#1080;\&#1040;&#1085;&#1080;&#1084;&#1072;&#1094;&#1080;&#1103;\13-4.gif" TargetMode="External"/><Relationship Id="rId10" Type="http://schemas.openxmlformats.org/officeDocument/2006/relationships/image" Target="../media/image127.gif"/><Relationship Id="rId4" Type="http://schemas.openxmlformats.org/officeDocument/2006/relationships/image" Target="../media/image124.gif"/><Relationship Id="rId9" Type="http://schemas.openxmlformats.org/officeDocument/2006/relationships/image" Target="../media/image65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gif"/><Relationship Id="rId3" Type="http://schemas.openxmlformats.org/officeDocument/2006/relationships/image" Target="../media/image130.jpeg"/><Relationship Id="rId7" Type="http://schemas.openxmlformats.org/officeDocument/2006/relationships/image" Target="../media/image133.gif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gif"/><Relationship Id="rId11" Type="http://schemas.openxmlformats.org/officeDocument/2006/relationships/image" Target="../media/image137.gif"/><Relationship Id="rId5" Type="http://schemas.openxmlformats.org/officeDocument/2006/relationships/image" Target="../media/image44.gif"/><Relationship Id="rId10" Type="http://schemas.openxmlformats.org/officeDocument/2006/relationships/image" Target="../media/image136.gif"/><Relationship Id="rId4" Type="http://schemas.openxmlformats.org/officeDocument/2006/relationships/image" Target="../media/image131.jpeg"/><Relationship Id="rId9" Type="http://schemas.openxmlformats.org/officeDocument/2006/relationships/image" Target="../media/image135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13" Type="http://schemas.openxmlformats.org/officeDocument/2006/relationships/image" Target="../media/image128.gif"/><Relationship Id="rId3" Type="http://schemas.openxmlformats.org/officeDocument/2006/relationships/image" Target="../media/image139.gif"/><Relationship Id="rId7" Type="http://schemas.openxmlformats.org/officeDocument/2006/relationships/image" Target="../media/image143.jpeg"/><Relationship Id="rId12" Type="http://schemas.openxmlformats.org/officeDocument/2006/relationships/image" Target="../media/image148.gif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gif"/><Relationship Id="rId11" Type="http://schemas.openxmlformats.org/officeDocument/2006/relationships/image" Target="../media/image147.gif"/><Relationship Id="rId5" Type="http://schemas.openxmlformats.org/officeDocument/2006/relationships/image" Target="../media/image141.gif"/><Relationship Id="rId10" Type="http://schemas.openxmlformats.org/officeDocument/2006/relationships/image" Target="../media/image146.gif"/><Relationship Id="rId4" Type="http://schemas.openxmlformats.org/officeDocument/2006/relationships/image" Target="../media/image140.gif"/><Relationship Id="rId9" Type="http://schemas.openxmlformats.org/officeDocument/2006/relationships/image" Target="../media/image145.jpeg"/><Relationship Id="rId14" Type="http://schemas.openxmlformats.org/officeDocument/2006/relationships/image" Target="../media/image1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gif"/><Relationship Id="rId2" Type="http://schemas.openxmlformats.org/officeDocument/2006/relationships/image" Target="../media/image15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jpeg"/><Relationship Id="rId4" Type="http://schemas.openxmlformats.org/officeDocument/2006/relationships/image" Target="../media/image153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gif"/><Relationship Id="rId2" Type="http://schemas.openxmlformats.org/officeDocument/2006/relationships/image" Target="../media/image156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jpeg"/><Relationship Id="rId5" Type="http://schemas.openxmlformats.org/officeDocument/2006/relationships/image" Target="../media/image159.gif"/><Relationship Id="rId4" Type="http://schemas.openxmlformats.org/officeDocument/2006/relationships/image" Target="../media/image158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gif"/><Relationship Id="rId3" Type="http://schemas.openxmlformats.org/officeDocument/2006/relationships/image" Target="../media/image162.png"/><Relationship Id="rId7" Type="http://schemas.openxmlformats.org/officeDocument/2006/relationships/image" Target="../media/image166.jpeg"/><Relationship Id="rId2" Type="http://schemas.openxmlformats.org/officeDocument/2006/relationships/image" Target="../media/image16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e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3333CC"/>
          </a:solidFill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2" name="Picture 2" descr="C:\Users\й123\Pictures\Picture0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328863"/>
            <a:ext cx="3000375" cy="420687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0522" y="332656"/>
            <a:ext cx="70003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Ранняя профилактика 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пути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коррекции оптической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дисграфии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дошкольном возрасте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Демиденко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Татьяна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Романовна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учитель- логопед</a:t>
            </a:r>
          </a:p>
          <a:p>
            <a:pPr lvl="1"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МДОБУ «Детский сад № 28  «Аленький цветочек»  комбинированного вида»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496944" cy="17008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Устранение предпосылок оптической </a:t>
            </a:r>
          </a:p>
          <a:p>
            <a:pPr algn="ctr"/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023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Развитие представлений о форме и величине предметов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2887682"/>
            <a:ext cx="8607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Упражнение.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861048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67744" y="3789040"/>
            <a:ext cx="648072" cy="5040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5936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371703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52320" y="3501008"/>
            <a:ext cx="50405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95936" y="5085184"/>
            <a:ext cx="50405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5373216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530120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5576" y="53732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580112" y="5301208"/>
            <a:ext cx="648072" cy="5040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776" y="260648"/>
            <a:ext cx="3888432" cy="7200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Чья это тень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1772816"/>
            <a:ext cx="1152128" cy="11304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772816"/>
            <a:ext cx="1080120" cy="1130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75856" y="1772816"/>
            <a:ext cx="1276728" cy="113042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1772816"/>
            <a:ext cx="1728192" cy="1130424"/>
          </a:xfrm>
          <a:prstGeom prst="ellipse">
            <a:avLst/>
          </a:prstGeom>
          <a:solidFill>
            <a:srgbClr val="3426E6"/>
          </a:solidFill>
          <a:ln>
            <a:solidFill>
              <a:srgbClr val="34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772816"/>
            <a:ext cx="1872208" cy="11304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84168" y="5373216"/>
            <a:ext cx="1152128" cy="11304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771800" y="980728"/>
            <a:ext cx="348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 соедини фигуры стрелочкой)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373216"/>
            <a:ext cx="1872208" cy="11304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27784" y="5373216"/>
            <a:ext cx="1728192" cy="11304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72000" y="5373216"/>
            <a:ext cx="1276728" cy="113042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68344" y="5373216"/>
            <a:ext cx="1080120" cy="11304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115616" y="3212976"/>
            <a:ext cx="518457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39752" y="3140968"/>
            <a:ext cx="518457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3455876" y="3609020"/>
            <a:ext cx="2088232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1331640" y="3068960"/>
            <a:ext cx="4464496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923928" y="3068960"/>
            <a:ext cx="3960440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8640960" cy="5040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какую фигуру похожи эти предметы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1772816"/>
            <a:ext cx="1152128" cy="11304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772816"/>
            <a:ext cx="1080120" cy="1130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75856" y="1772816"/>
            <a:ext cx="1276728" cy="113042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1772816"/>
            <a:ext cx="1728192" cy="1130424"/>
          </a:xfrm>
          <a:prstGeom prst="ellipse">
            <a:avLst/>
          </a:prstGeom>
          <a:solidFill>
            <a:srgbClr val="3426E6"/>
          </a:solidFill>
          <a:ln>
            <a:solidFill>
              <a:srgbClr val="34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772816"/>
            <a:ext cx="1872208" cy="11304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79712" y="764704"/>
            <a:ext cx="513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 соедини фигуры стрелочкой с предметами )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1115616" y="3140968"/>
            <a:ext cx="482453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2411760" y="2996952"/>
            <a:ext cx="5184576" cy="2232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3275856" y="3573016"/>
            <a:ext cx="2088232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115616" y="2996952"/>
            <a:ext cx="446449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419872" y="2996952"/>
            <a:ext cx="4320480" cy="2376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ФОТО-    семья,   картинки\спорт,танцы\2deae05ff128ecbbad34b0f491b036fc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5373216"/>
            <a:ext cx="1260677" cy="1224136"/>
          </a:xfrm>
          <a:prstGeom prst="rect">
            <a:avLst/>
          </a:prstGeom>
          <a:noFill/>
        </p:spPr>
      </p:pic>
      <p:pic>
        <p:nvPicPr>
          <p:cNvPr id="2051" name="Picture 3" descr="D:\ФОТО-    семья,   картинки\Деревья, природа, камни\деревья и кустарники\11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157192"/>
            <a:ext cx="1080120" cy="1500702"/>
          </a:xfrm>
          <a:prstGeom prst="rect">
            <a:avLst/>
          </a:prstGeom>
          <a:noFill/>
        </p:spPr>
      </p:pic>
      <p:pic>
        <p:nvPicPr>
          <p:cNvPr id="2052" name="Picture 4" descr="D:\ФОТО-    семья,   картинки\Деревья, природа, камни\000_4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5445224"/>
            <a:ext cx="801480" cy="1152128"/>
          </a:xfrm>
          <a:prstGeom prst="ellipse">
            <a:avLst/>
          </a:prstGeom>
          <a:noFill/>
        </p:spPr>
      </p:pic>
      <p:pic>
        <p:nvPicPr>
          <p:cNvPr id="23" name="Picture 6" descr="MART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360" y="5445224"/>
            <a:ext cx="1080120" cy="121104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" name="Picture 9" descr="CASTLE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5373216"/>
            <a:ext cx="1944216" cy="1315056"/>
          </a:xfrm>
          <a:prstGeom prst="rect">
            <a:avLst/>
          </a:prstGeom>
          <a:noFill/>
          <a:ln w="5715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8640960" cy="138499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каждым предметом нарисуй геометрическую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фигуру,на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которую он похож.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Дети,школа\фотоаппарат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564904"/>
            <a:ext cx="1499983" cy="1008112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продукты, закуски\продукты,повар,блины\kinder-surprise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2204864"/>
            <a:ext cx="1512168" cy="1512168"/>
          </a:xfrm>
          <a:prstGeom prst="rect">
            <a:avLst/>
          </a:prstGeom>
          <a:noFill/>
        </p:spPr>
      </p:pic>
      <p:pic>
        <p:nvPicPr>
          <p:cNvPr id="1032" name="Picture 8" descr="D:\ФОТО-    семья,   картинки\Музыка, театр\cd_blu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2060848"/>
            <a:ext cx="1656184" cy="1656184"/>
          </a:xfrm>
          <a:prstGeom prst="rect">
            <a:avLst/>
          </a:prstGeom>
          <a:noFill/>
        </p:spPr>
      </p:pic>
      <p:pic>
        <p:nvPicPr>
          <p:cNvPr id="1033" name="Picture 9" descr="D:\ФОТО-    семья,   картинки\Музыка, театр\b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772816"/>
            <a:ext cx="1237109" cy="1940982"/>
          </a:xfrm>
          <a:prstGeom prst="rect">
            <a:avLst/>
          </a:prstGeom>
          <a:noFill/>
        </p:spPr>
      </p:pic>
      <p:pic>
        <p:nvPicPr>
          <p:cNvPr id="1034" name="Picture 10" descr="D:\ФОТО-    семья,   картинки\открытки\54878da6c777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2276872"/>
            <a:ext cx="1440160" cy="145666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627784" y="4797152"/>
            <a:ext cx="1368152" cy="1346448"/>
          </a:xfrm>
          <a:prstGeom prst="ellipse">
            <a:avLst/>
          </a:prstGeom>
          <a:gradFill flip="none" rotWithShape="1">
            <a:gsLst>
              <a:gs pos="0">
                <a:srgbClr val="3AC4D2">
                  <a:shade val="30000"/>
                  <a:satMod val="115000"/>
                </a:srgbClr>
              </a:gs>
              <a:gs pos="50000">
                <a:srgbClr val="3AC4D2">
                  <a:shade val="67500"/>
                  <a:satMod val="115000"/>
                </a:srgbClr>
              </a:gs>
              <a:gs pos="100000">
                <a:srgbClr val="3AC4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3AC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7333456" y="4699992"/>
            <a:ext cx="1584176" cy="120243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085184"/>
            <a:ext cx="1656184" cy="1008112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D5EF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012160" y="4941168"/>
            <a:ext cx="1276728" cy="1130424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941168"/>
            <a:ext cx="1080120" cy="113042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60648"/>
            <a:ext cx="8208912" cy="11521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«Какие фигурки использовал 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работе Незнайка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Покажи.</a:t>
            </a:r>
          </a:p>
        </p:txBody>
      </p:sp>
      <p:pic>
        <p:nvPicPr>
          <p:cNvPr id="1026" name="Picture 2" descr="D:\ФОТО-    семья,   картинки\из сказок картинки\2222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645024"/>
            <a:ext cx="2095198" cy="29761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2636912"/>
            <a:ext cx="792088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589240"/>
            <a:ext cx="4298776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19872" y="5877272"/>
            <a:ext cx="720080" cy="720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5877272"/>
            <a:ext cx="720080" cy="720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797152"/>
            <a:ext cx="3024336" cy="7703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221088"/>
            <a:ext cx="1490464" cy="13464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221088"/>
            <a:ext cx="72008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 rot="10800000">
            <a:off x="5940152" y="3645024"/>
            <a:ext cx="3024336" cy="712096"/>
          </a:xfrm>
          <a:prstGeom prst="trapezoid">
            <a:avLst>
              <a:gd name="adj" fmla="val 5961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7164288" y="2492896"/>
            <a:ext cx="1296144" cy="1008112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Трапеция 18"/>
          <p:cNvSpPr/>
          <p:nvPr/>
        </p:nvSpPr>
        <p:spPr>
          <a:xfrm rot="10800000">
            <a:off x="1331640" y="1700808"/>
            <a:ext cx="1656184" cy="504056"/>
          </a:xfrm>
          <a:prstGeom prst="trapezoid">
            <a:avLst>
              <a:gd name="adj" fmla="val 60170"/>
            </a:avLst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4" y="162880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1700808"/>
            <a:ext cx="576064" cy="576064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1700808"/>
            <a:ext cx="1440160" cy="576064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39552" y="1628800"/>
            <a:ext cx="648072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131840" y="5445224"/>
            <a:ext cx="216024" cy="21602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stCxn id="23" idx="4"/>
          </p:cNvCxnSpPr>
          <p:nvPr/>
        </p:nvCxnSpPr>
        <p:spPr>
          <a:xfrm rot="16200000" flipH="1">
            <a:off x="3743908" y="-351420"/>
            <a:ext cx="936104" cy="6048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0"/>
          </p:cNvCxnSpPr>
          <p:nvPr/>
        </p:nvCxnSpPr>
        <p:spPr>
          <a:xfrm rot="16200000" flipH="1">
            <a:off x="3257854" y="1106742"/>
            <a:ext cx="1584176" cy="3780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0" idx="4"/>
            <a:endCxn id="24" idx="0"/>
          </p:cNvCxnSpPr>
          <p:nvPr/>
        </p:nvCxnSpPr>
        <p:spPr>
          <a:xfrm rot="5400000">
            <a:off x="1889702" y="3627022"/>
            <a:ext cx="3168352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4"/>
          </p:cNvCxnSpPr>
          <p:nvPr/>
        </p:nvCxnSpPr>
        <p:spPr>
          <a:xfrm rot="16200000" flipH="1">
            <a:off x="1799692" y="4185084"/>
            <a:ext cx="388843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0" idx="4"/>
          </p:cNvCxnSpPr>
          <p:nvPr/>
        </p:nvCxnSpPr>
        <p:spPr>
          <a:xfrm rot="16200000" flipH="1">
            <a:off x="3455876" y="2528900"/>
            <a:ext cx="3960440" cy="34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1" idx="2"/>
          </p:cNvCxnSpPr>
          <p:nvPr/>
        </p:nvCxnSpPr>
        <p:spPr>
          <a:xfrm rot="5400000">
            <a:off x="3275856" y="2852936"/>
            <a:ext cx="2088232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1" idx="2"/>
          </p:cNvCxnSpPr>
          <p:nvPr/>
        </p:nvCxnSpPr>
        <p:spPr>
          <a:xfrm rot="5400000">
            <a:off x="3455876" y="3320988"/>
            <a:ext cx="237626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923928" y="3356992"/>
            <a:ext cx="288032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3959932" y="3969060"/>
            <a:ext cx="3456384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1440160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1440160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484784"/>
            <a:ext cx="2952328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700808"/>
            <a:ext cx="1440160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84168" y="1484784"/>
            <a:ext cx="2232248" cy="192251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340768"/>
            <a:ext cx="144016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4149080"/>
            <a:ext cx="2016224" cy="1922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861048"/>
            <a:ext cx="144016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3928" y="4005064"/>
            <a:ext cx="4536504" cy="1922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717032"/>
            <a:ext cx="144016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35696" y="260648"/>
            <a:ext cx="5328592" cy="86235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здесь изображена фигура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Дорисуй её!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744" y="188640"/>
            <a:ext cx="4536504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Дорисуй предмет!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 descr="C:\Users\Татьяна\Desktop\Картинки\Анимация\solnychko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32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0"/>
            <a:ext cx="1224136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356992"/>
            <a:ext cx="1224136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211960" y="4365104"/>
            <a:ext cx="648072" cy="64807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9952" y="5013176"/>
            <a:ext cx="792088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5733256"/>
            <a:ext cx="1008112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1920" y="515719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932040" y="515719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4355976" y="4581128"/>
            <a:ext cx="108012" cy="2520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99592" y="4869160"/>
            <a:ext cx="1564760" cy="1368152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043608" y="4149080"/>
            <a:ext cx="1276728" cy="1152128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115616" y="3573016"/>
            <a:ext cx="1060704" cy="914400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3356992"/>
            <a:ext cx="1224136" cy="299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940152" y="3068960"/>
            <a:ext cx="2736304" cy="1512168"/>
          </a:xfrm>
          <a:prstGeom prst="triangle">
            <a:avLst/>
          </a:prstGeom>
          <a:solidFill>
            <a:srgbClr val="342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4581128"/>
            <a:ext cx="216024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494116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8344" y="3140968"/>
            <a:ext cx="33833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68144" y="2708920"/>
            <a:ext cx="144016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139952" y="3501008"/>
            <a:ext cx="792088" cy="1008112"/>
          </a:xfrm>
          <a:prstGeom prst="triangle">
            <a:avLst/>
          </a:prstGeom>
          <a:solidFill>
            <a:srgbClr val="342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3429000"/>
            <a:ext cx="1440160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9FF99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" name="Image221.gif" descr="C:\Users\й123\Desktop\лого. документы\картинки1\Image221.gif"/>
          <p:cNvPicPr>
            <a:picLocks noGrp="1" noChangeAspect="1"/>
          </p:cNvPicPr>
          <p:nvPr>
            <p:ph idx="1"/>
          </p:nvPr>
        </p:nvPicPr>
        <p:blipFill>
          <a:blip r:embed="rId2" r:link="rId3" cstate="email"/>
          <a:stretch>
            <a:fillRect/>
          </a:stretch>
        </p:blipFill>
        <p:spPr>
          <a:xfrm>
            <a:off x="3786182" y="1714488"/>
            <a:ext cx="2690501" cy="3903864"/>
          </a:xfrm>
        </p:spPr>
      </p:pic>
      <p:pic>
        <p:nvPicPr>
          <p:cNvPr id="13" name="Image676.gif" descr="C:\Users\й123\Desktop\лого. документы\картинки1\Image676.gif"/>
          <p:cNvPicPr>
            <a:picLocks noChangeAspect="1"/>
          </p:cNvPicPr>
          <p:nvPr/>
        </p:nvPicPr>
        <p:blipFill>
          <a:blip r:embed="rId4" r:link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2857496"/>
            <a:ext cx="3571868" cy="3323193"/>
          </a:xfrm>
          <a:prstGeom prst="rect">
            <a:avLst/>
          </a:prstGeom>
        </p:spPr>
      </p:pic>
      <p:pic>
        <p:nvPicPr>
          <p:cNvPr id="14" name="Image1007.gif" descr="C:\Users\й123\Desktop\лого. документы\картинки1\Image1007.gif"/>
          <p:cNvPicPr>
            <a:picLocks noChangeAspect="1"/>
          </p:cNvPicPr>
          <p:nvPr/>
        </p:nvPicPr>
        <p:blipFill>
          <a:blip r:embed="rId6" r:link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764704"/>
            <a:ext cx="4500594" cy="55721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404664"/>
            <a:ext cx="6768752" cy="6480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«Отгадай, кто здесь изображён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56 -0.00301 L 0.27743 -0.2129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-0.22048 -0.43056 " pathEditMode="relative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7 L -0.05504 -0.03148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8792" cy="1417638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Внимательно посмотри на две праздничные картинки и скажи,  чем они</a:t>
            </a:r>
            <a:br>
              <a:rPr lang="ru-RU" sz="2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отличаются. </a:t>
            </a:r>
            <a:endParaRPr lang="ru-RU" sz="3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550" y="1666875"/>
            <a:ext cx="85534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5844127" cy="4032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7776" y="4833392"/>
            <a:ext cx="2016224" cy="202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841776"/>
            <a:ext cx="1972462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4816624"/>
            <a:ext cx="1944216" cy="204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54770" y="2420888"/>
            <a:ext cx="1989230" cy="2054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4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841776"/>
            <a:ext cx="194421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5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99784" y="0"/>
            <a:ext cx="1944216" cy="2037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87624" y="0"/>
            <a:ext cx="4896544" cy="4413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Собери картинку!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7007 0.0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7309 -0.2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40741E-7 L 0.29931 -0.62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17709 -0.3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642 -0.331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4842 -0.33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181CC6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G:\гнозис\1394_0233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260648"/>
            <a:ext cx="2490785" cy="302433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Выявление и устранение предпосылок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оптической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дошкольном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возрасте.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Актуальность.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1. Оптическая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дисграфия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а) Выявление предпосылок оптической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б) Устранение предпосылок оптической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                                                                         .         Игры на предупреждение   оптической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Заключение. 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Литература.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4149080"/>
            <a:ext cx="661864" cy="914400"/>
          </a:xfrm>
          <a:prstGeom prst="ellipse">
            <a:avLst/>
          </a:prstGeom>
          <a:solidFill>
            <a:srgbClr val="181CC6"/>
          </a:solidFill>
          <a:ln>
            <a:solidFill>
              <a:srgbClr val="181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7744" y="476672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ПЛАН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Pictures\Буквы-х.в.ф.у.т.с.г\т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052736"/>
            <a:ext cx="6984776" cy="55253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7920880" cy="107837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чьи это тени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Найди предметы на букву Т.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201" y="0"/>
            <a:ext cx="869693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 Упражнение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Попросить показать большое, маленькое и среднее яблоко, а так же два одинаковых </a:t>
            </a:r>
          </a:p>
          <a:p>
            <a:r>
              <a:rPr lang="ru-RU" dirty="0" smtClean="0"/>
              <a:t>по величине яблока.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3. Упражнение.</a:t>
            </a:r>
          </a:p>
          <a:p>
            <a:r>
              <a:rPr lang="ru-RU" dirty="0" smtClean="0"/>
              <a:t>Аналогично сравниваем предметы  по высоте, толщине, длине, ширине и закрепляем</a:t>
            </a:r>
          </a:p>
          <a:p>
            <a:r>
              <a:rPr lang="ru-RU" dirty="0" smtClean="0"/>
              <a:t>соответствующее словесные обозначения «толстый – тонкий», «высокий – низкий», </a:t>
            </a:r>
          </a:p>
          <a:p>
            <a:r>
              <a:rPr lang="ru-RU" dirty="0" smtClean="0"/>
              <a:t>«длинный – короткий», «широкая – узкая».</a:t>
            </a:r>
          </a:p>
          <a:p>
            <a:endParaRPr lang="ru-RU" dirty="0"/>
          </a:p>
        </p:txBody>
      </p:sp>
      <p:pic>
        <p:nvPicPr>
          <p:cNvPr id="1026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1" y="1224918"/>
            <a:ext cx="2016225" cy="2199518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5" y="1772816"/>
            <a:ext cx="1500167" cy="1636546"/>
          </a:xfrm>
          <a:prstGeom prst="rect">
            <a:avLst/>
          </a:prstGeom>
          <a:noFill/>
        </p:spPr>
      </p:pic>
      <p:pic>
        <p:nvPicPr>
          <p:cNvPr id="13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0225" y="1844824"/>
            <a:ext cx="1428159" cy="1557990"/>
          </a:xfrm>
          <a:prstGeom prst="rect">
            <a:avLst/>
          </a:prstGeom>
          <a:noFill/>
        </p:spPr>
      </p:pic>
      <p:pic>
        <p:nvPicPr>
          <p:cNvPr id="14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479804"/>
            <a:ext cx="720080" cy="78554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725144"/>
            <a:ext cx="2241539" cy="18780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56501" y="4221088"/>
            <a:ext cx="170352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олна 18"/>
          <p:cNvSpPr/>
          <p:nvPr/>
        </p:nvSpPr>
        <p:spPr>
          <a:xfrm>
            <a:off x="2411760" y="5085184"/>
            <a:ext cx="2160240" cy="1008112"/>
          </a:xfrm>
          <a:prstGeom prst="wave">
            <a:avLst>
              <a:gd name="adj1" fmla="val 12914"/>
              <a:gd name="adj2" fmla="val 408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олна 20"/>
          <p:cNvSpPr/>
          <p:nvPr/>
        </p:nvSpPr>
        <p:spPr>
          <a:xfrm>
            <a:off x="2411760" y="4653136"/>
            <a:ext cx="2160240" cy="432048"/>
          </a:xfrm>
          <a:prstGeom prst="wave">
            <a:avLst>
              <a:gd name="adj1" fmla="val 20000"/>
              <a:gd name="adj2" fmla="val 661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D:\ФОТО-    семья,   картинки\Дети,школа\1в.jp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86978">
            <a:off x="374702" y="4648124"/>
            <a:ext cx="1835175" cy="1835175"/>
          </a:xfrm>
          <a:prstGeom prst="rect">
            <a:avLst/>
          </a:prstGeom>
          <a:noFill/>
        </p:spPr>
      </p:pic>
      <p:sp>
        <p:nvSpPr>
          <p:cNvPr id="15" name="Волна 14"/>
          <p:cNvSpPr/>
          <p:nvPr/>
        </p:nvSpPr>
        <p:spPr>
          <a:xfrm>
            <a:off x="2411760" y="6093296"/>
            <a:ext cx="2160240" cy="432048"/>
          </a:xfrm>
          <a:prstGeom prst="wave">
            <a:avLst>
              <a:gd name="adj1" fmla="val 20000"/>
              <a:gd name="adj2" fmla="val 661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6445" y="145036"/>
            <a:ext cx="6097555" cy="67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3275856" cy="38164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в каком домике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живёт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Проведи линию от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животного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его домику.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Раскрась картинку.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4067944" y="2060848"/>
            <a:ext cx="3672408" cy="237626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671900" y="2312876"/>
            <a:ext cx="2304256" cy="216024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923928" y="2708920"/>
            <a:ext cx="2160240" cy="187220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ФОТО-    семья,   картинки\Дети, игрушки, рисование\thumbnailCAO7AT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365104"/>
            <a:ext cx="1949755" cy="190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467544" y="1412776"/>
            <a:ext cx="1944216" cy="1634480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97152"/>
            <a:ext cx="1778496" cy="1706488"/>
          </a:xfrm>
          <a:prstGeom prst="rect">
            <a:avLst/>
          </a:prstGeom>
          <a:solidFill>
            <a:srgbClr val="342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11760" y="260648"/>
            <a:ext cx="4680520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Треугольник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501008"/>
            <a:ext cx="3096344" cy="873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Квадрат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7668344" y="1916832"/>
            <a:ext cx="108012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984268" y="1952836"/>
            <a:ext cx="108012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36296" y="2852936"/>
            <a:ext cx="1296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912260" y="576926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452320" y="6381328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52320" y="5157192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8136396" y="576926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87824" y="1628800"/>
            <a:ext cx="374441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треугольника три стороны,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они могут быть разной длины.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3848" y="5013176"/>
            <a:ext cx="2664296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Четыре палочки сложил,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вот квадрат я получил.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ФОТО-    семья,   картинки\Деревья, природа, камни\деревья и кустарники\1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77072"/>
            <a:ext cx="2088232" cy="2573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4005064"/>
            <a:ext cx="2232248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Ёлочка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812360" y="4149080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884368" y="5949280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884368" y="5445224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884368" y="4941168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884368" y="4365104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740352" y="4725144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740352" y="5301208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8028384" y="4149080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8100392" y="5301208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8100392" y="4725144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31840" y="5157192"/>
            <a:ext cx="3727495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Ёлочка зелёная выросла в лесу,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Ёлочку в праздник домой принесу.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467544" y="908720"/>
            <a:ext cx="1944216" cy="1800200"/>
          </a:xfrm>
          <a:prstGeom prst="cube">
            <a:avLst/>
          </a:prstGeom>
          <a:solidFill>
            <a:srgbClr val="342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491880" y="332656"/>
            <a:ext cx="2016224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Кубик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164288" y="1412776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36296" y="2132856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24328" y="112474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76256" y="17728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596336" y="17728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028384" y="1484784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164288" y="1124744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884368" y="1124744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956376" y="1844824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59832" y="1628800"/>
            <a:ext cx="3542765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кубика много разных сторон,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построить из кубика дом.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2530624" cy="79695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Забор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Природа, цветы\AG00630_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2594575" cy="2286744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Анимация\Природа, цветы\AG00630_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1541970" cy="1359024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Анимация\Природа, цветы\AG00630_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916832"/>
            <a:ext cx="1224677" cy="1079376"/>
          </a:xfrm>
          <a:prstGeom prst="rect">
            <a:avLst/>
          </a:prstGeom>
          <a:noFill/>
        </p:spPr>
      </p:pic>
      <p:pic>
        <p:nvPicPr>
          <p:cNvPr id="11" name="Picture 3" descr="D:\ФОТО-    семья,   картинки\Анимация\космос, предметы, огонь, феерверки\sz-15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16832"/>
            <a:ext cx="3240360" cy="1428750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1340768"/>
            <a:ext cx="307851" cy="335837"/>
          </a:xfrm>
          <a:prstGeom prst="rect">
            <a:avLst/>
          </a:prstGeom>
          <a:noFill/>
        </p:spPr>
      </p:pic>
      <p:pic>
        <p:nvPicPr>
          <p:cNvPr id="1030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556792"/>
            <a:ext cx="307851" cy="335837"/>
          </a:xfrm>
          <a:prstGeom prst="rect">
            <a:avLst/>
          </a:prstGeom>
          <a:noFill/>
        </p:spPr>
      </p:pic>
      <p:pic>
        <p:nvPicPr>
          <p:cNvPr id="15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1916832"/>
            <a:ext cx="307851" cy="335837"/>
          </a:xfrm>
          <a:prstGeom prst="rect">
            <a:avLst/>
          </a:prstGeom>
          <a:noFill/>
        </p:spPr>
      </p:pic>
      <p:pic>
        <p:nvPicPr>
          <p:cNvPr id="16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908720"/>
            <a:ext cx="307851" cy="335837"/>
          </a:xfrm>
          <a:prstGeom prst="rect">
            <a:avLst/>
          </a:prstGeom>
          <a:noFill/>
        </p:spPr>
      </p:pic>
      <p:pic>
        <p:nvPicPr>
          <p:cNvPr id="17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908720"/>
            <a:ext cx="307851" cy="335837"/>
          </a:xfrm>
          <a:prstGeom prst="rect">
            <a:avLst/>
          </a:prstGeom>
          <a:noFill/>
        </p:spPr>
      </p:pic>
      <p:pic>
        <p:nvPicPr>
          <p:cNvPr id="18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1340768"/>
            <a:ext cx="307851" cy="335837"/>
          </a:xfrm>
          <a:prstGeom prst="rect">
            <a:avLst/>
          </a:prstGeom>
          <a:noFill/>
        </p:spPr>
      </p:pic>
      <p:pic>
        <p:nvPicPr>
          <p:cNvPr id="19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204864"/>
            <a:ext cx="163835" cy="178729"/>
          </a:xfrm>
          <a:prstGeom prst="rect">
            <a:avLst/>
          </a:prstGeom>
          <a:noFill/>
        </p:spPr>
      </p:pic>
      <p:pic>
        <p:nvPicPr>
          <p:cNvPr id="20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988840"/>
            <a:ext cx="163835" cy="178729"/>
          </a:xfrm>
          <a:prstGeom prst="rect">
            <a:avLst/>
          </a:prstGeom>
          <a:noFill/>
        </p:spPr>
      </p:pic>
      <p:pic>
        <p:nvPicPr>
          <p:cNvPr id="21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988840"/>
            <a:ext cx="163835" cy="178729"/>
          </a:xfrm>
          <a:prstGeom prst="rect">
            <a:avLst/>
          </a:prstGeom>
          <a:noFill/>
        </p:spPr>
      </p:pic>
      <p:pic>
        <p:nvPicPr>
          <p:cNvPr id="22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1916832"/>
            <a:ext cx="163835" cy="178729"/>
          </a:xfrm>
          <a:prstGeom prst="rect">
            <a:avLst/>
          </a:prstGeom>
          <a:noFill/>
        </p:spPr>
      </p:pic>
      <p:pic>
        <p:nvPicPr>
          <p:cNvPr id="23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2276872"/>
            <a:ext cx="163835" cy="178729"/>
          </a:xfrm>
          <a:prstGeom prst="rect">
            <a:avLst/>
          </a:prstGeom>
          <a:noFill/>
        </p:spPr>
      </p:pic>
      <p:pic>
        <p:nvPicPr>
          <p:cNvPr id="24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132856"/>
            <a:ext cx="163835" cy="178729"/>
          </a:xfrm>
          <a:prstGeom prst="rect">
            <a:avLst/>
          </a:prstGeom>
          <a:noFill/>
        </p:spPr>
      </p:pic>
      <p:pic>
        <p:nvPicPr>
          <p:cNvPr id="25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700808"/>
            <a:ext cx="163835" cy="178729"/>
          </a:xfrm>
          <a:prstGeom prst="rect">
            <a:avLst/>
          </a:prstGeom>
          <a:noFill/>
        </p:spPr>
      </p:pic>
      <p:pic>
        <p:nvPicPr>
          <p:cNvPr id="26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772816"/>
            <a:ext cx="163835" cy="178729"/>
          </a:xfrm>
          <a:prstGeom prst="rect">
            <a:avLst/>
          </a:prstGeom>
          <a:noFill/>
        </p:spPr>
      </p:pic>
      <p:pic>
        <p:nvPicPr>
          <p:cNvPr id="27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2780928"/>
            <a:ext cx="163835" cy="178729"/>
          </a:xfrm>
          <a:prstGeom prst="rect">
            <a:avLst/>
          </a:prstGeom>
          <a:noFill/>
        </p:spPr>
      </p:pic>
      <p:pic>
        <p:nvPicPr>
          <p:cNvPr id="28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2204864"/>
            <a:ext cx="163835" cy="17872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148064" y="1124744"/>
            <a:ext cx="3312368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 забором оградили,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деревья дольше жили.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7956376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956376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7668344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668344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7380312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380312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7092280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092280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40152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940152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228184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228184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516216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516216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804248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804248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6192180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6480212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6768244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7056276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7344308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H="1">
            <a:off x="7632340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7920372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6048164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6336196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6624228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6912260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7200292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7488324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7776356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31840" y="3573016"/>
            <a:ext cx="2520280" cy="701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16016" y="4509120"/>
            <a:ext cx="3995936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Санки зимой с горок летят,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санках ребята хохочут, визжат.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004048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96136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516216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004048" y="630932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796136" y="630932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283968" y="630932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0800000" flipV="1">
            <a:off x="6588224" y="5877272"/>
            <a:ext cx="50405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1" descr="D:\ФОТО-    семья,   картинки\Новый год!\zimaa-1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37112"/>
            <a:ext cx="2088232" cy="2088232"/>
          </a:xfrm>
          <a:prstGeom prst="rect">
            <a:avLst/>
          </a:prstGeom>
          <a:noFill/>
        </p:spPr>
      </p:pic>
      <p:cxnSp>
        <p:nvCxnSpPr>
          <p:cNvPr id="105" name="Прямая соединительная линия 104"/>
          <p:cNvCxnSpPr/>
          <p:nvPr/>
        </p:nvCxnSpPr>
        <p:spPr>
          <a:xfrm rot="5400000">
            <a:off x="4824028" y="605729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5544108" y="605729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6264188" y="605729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3168352" cy="792088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Пароход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064" y="1124744"/>
            <a:ext cx="3312368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Пароход большой плывёт,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Капитан его ведёт.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60232" y="213285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6084168" y="213285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40152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868144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228184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516216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876256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804248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5616116" y="3032956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7272300" y="3032956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203848" y="3645024"/>
            <a:ext cx="2520280" cy="773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Лодка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D:\ФОТО-    семья,   картинки\транспорт\морской\Ассоль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653136"/>
            <a:ext cx="2232247" cy="1682771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5148064" y="4509120"/>
            <a:ext cx="3312368" cy="792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Лодка у берега речки стоит,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лодки рыбак рыбу удит.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004048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96136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588224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436096" y="6237312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228184" y="6237312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5004048" y="5877272"/>
            <a:ext cx="36004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6912260" y="5913276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>
            <a:off x="601216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>
            <a:off x="637220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673224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709228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565212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>
            <a:off x="586814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0800000">
            <a:off x="622818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>
            <a:off x="658822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0800000">
            <a:off x="694826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>
            <a:off x="6012160" y="256490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10800000">
            <a:off x="6372200" y="256490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6732240" y="256490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35011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-    семья,   картинки\предметы,космос,феерверки\Солнечная система\item_2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2664296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332656"/>
            <a:ext cx="2448272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484784"/>
            <a:ext cx="3684474" cy="11393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небо ракета стрелою взлетела,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ней космонавт сидит сильный 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и смелый!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7956376" y="227687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308304" y="155679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956376" y="155679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308304" y="227687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68344" y="126876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24328" y="836712"/>
            <a:ext cx="43204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8344" y="191683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668344" y="2564904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80312" y="306896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56376" y="306896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236296" y="2708920"/>
            <a:ext cx="43204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7884368" y="836712"/>
            <a:ext cx="423664" cy="279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8172400" y="2708920"/>
            <a:ext cx="423664" cy="279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5-конечная звезда 36"/>
          <p:cNvSpPr/>
          <p:nvPr/>
        </p:nvSpPr>
        <p:spPr>
          <a:xfrm>
            <a:off x="323528" y="4077072"/>
            <a:ext cx="2232248" cy="2160240"/>
          </a:xfrm>
          <a:prstGeom prst="star5">
            <a:avLst/>
          </a:prstGeom>
          <a:solidFill>
            <a:srgbClr val="FFFF00"/>
          </a:solidFill>
          <a:ln>
            <a:solidFill>
              <a:srgbClr val="34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3808" y="3573016"/>
            <a:ext cx="3744416" cy="10174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Звёздочка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6768244" y="4545124"/>
            <a:ext cx="72008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V="1">
            <a:off x="7056276" y="4545124"/>
            <a:ext cx="72008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28184" y="508518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596336" y="508518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668344" y="5157192"/>
            <a:ext cx="64807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6228184" y="5157192"/>
            <a:ext cx="64807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6444208" y="5877272"/>
            <a:ext cx="72008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7452320" y="5805264"/>
            <a:ext cx="648072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7380312" y="5877272"/>
            <a:ext cx="50405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6804248" y="5805264"/>
            <a:ext cx="504056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059832" y="5229200"/>
            <a:ext cx="2916761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Звёзды  нам с небес сияют,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Ночью путь нам освещают.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260648"/>
            <a:ext cx="6179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Работа над пространственными предлогами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764704"/>
            <a:ext cx="8620886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Особый раздел составляет работа над пространственными предлогами. При помощи</a:t>
            </a:r>
          </a:p>
          <a:p>
            <a:r>
              <a:rPr lang="ru-RU" dirty="0" smtClean="0"/>
              <a:t> которых выражается расположение предметов в пространстве по отношению друг</a:t>
            </a:r>
          </a:p>
          <a:p>
            <a:r>
              <a:rPr lang="ru-RU" dirty="0" smtClean="0"/>
              <a:t> к другу.</a:t>
            </a:r>
          </a:p>
          <a:p>
            <a:r>
              <a:rPr lang="ru-RU" dirty="0" smtClean="0"/>
              <a:t>Прежде всего нужно в доступной форме (на реальных предметах и на картинках)</a:t>
            </a:r>
          </a:p>
          <a:p>
            <a:r>
              <a:rPr lang="ru-RU" dirty="0" smtClean="0"/>
              <a:t> объяснить смысловое значение основных предлогов.</a:t>
            </a:r>
          </a:p>
          <a:p>
            <a:endParaRPr lang="ru-RU" dirty="0" smtClean="0"/>
          </a:p>
          <a:p>
            <a:r>
              <a:rPr lang="ru-RU" sz="2400" dirty="0" smtClean="0"/>
              <a:t>Например: </a:t>
            </a:r>
            <a:r>
              <a:rPr lang="ru-RU" sz="2400" b="1" dirty="0" smtClean="0"/>
              <a:t>НА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на</a:t>
            </a:r>
            <a:r>
              <a:rPr lang="ru-RU" sz="2400" dirty="0" smtClean="0"/>
              <a:t> поверхности предмета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</a:t>
            </a:r>
            <a:r>
              <a:rPr lang="ru-RU" sz="2400" b="1" dirty="0" smtClean="0"/>
              <a:t> В </a:t>
            </a:r>
            <a:r>
              <a:rPr lang="ru-RU" sz="2400" dirty="0" smtClean="0"/>
              <a:t>– внутри предмета;</a:t>
            </a:r>
          </a:p>
          <a:p>
            <a:endParaRPr lang="ru-RU" sz="2400" dirty="0" smtClean="0"/>
          </a:p>
          <a:p>
            <a:r>
              <a:rPr lang="ru-RU" sz="2400" b="1" dirty="0" smtClean="0"/>
              <a:t>                      ПОД </a:t>
            </a:r>
            <a:r>
              <a:rPr lang="ru-RU" sz="2400" dirty="0" smtClean="0"/>
              <a:t>– внизу ниже предмета,</a:t>
            </a:r>
          </a:p>
          <a:p>
            <a:r>
              <a:rPr lang="ru-RU" sz="2400" dirty="0" smtClean="0"/>
              <a:t>                                   под предметом; </a:t>
            </a:r>
          </a:p>
          <a:p>
            <a:r>
              <a:rPr lang="ru-RU" sz="2400" dirty="0" smtClean="0"/>
              <a:t>                      </a:t>
            </a:r>
            <a:r>
              <a:rPr lang="ru-RU" sz="2400" b="1" dirty="0" smtClean="0"/>
              <a:t>ОКОЛО</a:t>
            </a:r>
            <a:r>
              <a:rPr lang="ru-RU" sz="2400" dirty="0" smtClean="0"/>
              <a:t> – рядом с предметом,</a:t>
            </a:r>
          </a:p>
          <a:p>
            <a:r>
              <a:rPr lang="ru-RU" sz="2400" dirty="0" smtClean="0"/>
              <a:t>                                         недалеко от него;</a:t>
            </a:r>
          </a:p>
          <a:p>
            <a:r>
              <a:rPr lang="ru-RU" sz="2400" b="1" dirty="0" smtClean="0"/>
              <a:t>                      НАД </a:t>
            </a:r>
            <a:r>
              <a:rPr lang="ru-RU" sz="2400" dirty="0" smtClean="0"/>
              <a:t>– выше предмета,</a:t>
            </a:r>
          </a:p>
          <a:p>
            <a:r>
              <a:rPr lang="ru-RU" sz="2400" dirty="0" smtClean="0"/>
              <a:t>                                   как бы в «воздухе» над ним.</a:t>
            </a:r>
          </a:p>
          <a:p>
            <a:r>
              <a:rPr lang="ru-RU" sz="2400" dirty="0" smtClean="0"/>
              <a:t>                    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492896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80312" y="23488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212976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80312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40352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80312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3933056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36296" y="4869160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5877272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80312" y="55892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2996952"/>
            <a:ext cx="62646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3789040"/>
            <a:ext cx="62646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4653136"/>
            <a:ext cx="63367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63688" y="5373216"/>
            <a:ext cx="62646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2348880"/>
            <a:ext cx="62646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005263"/>
            <a:ext cx="9144000" cy="2852737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1" descr="Джинсовая ткань"/>
          <p:cNvSpPr>
            <a:spLocks noChangeArrowheads="1"/>
          </p:cNvSpPr>
          <p:nvPr/>
        </p:nvSpPr>
        <p:spPr bwMode="auto">
          <a:xfrm rot="1971661">
            <a:off x="2753164" y="3741808"/>
            <a:ext cx="5619750" cy="3446462"/>
          </a:xfrm>
          <a:prstGeom prst="parallelogram">
            <a:avLst>
              <a:gd name="adj" fmla="val 99670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" name="Picture 7" descr="ROSE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692150"/>
            <a:ext cx="2720975" cy="2736850"/>
          </a:xfrm>
          <a:prstGeom prst="rect">
            <a:avLst/>
          </a:prstGeom>
          <a:noFill/>
        </p:spPr>
      </p:pic>
      <p:pic>
        <p:nvPicPr>
          <p:cNvPr id="13" name="Picture 11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36200"/>
            <a:ext cx="2088232" cy="2721800"/>
          </a:xfrm>
          <a:prstGeom prst="rect">
            <a:avLst/>
          </a:prstGeom>
          <a:noFill/>
        </p:spPr>
      </p:pic>
      <p:pic>
        <p:nvPicPr>
          <p:cNvPr id="14" name="Picture 2" descr="D:\ФОТО-    семья,   картинки\Анимация\животные. рыбы, птицы, насекомые\дом. животные\337138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221088"/>
            <a:ext cx="942975" cy="1457325"/>
          </a:xfrm>
          <a:prstGeom prst="rect">
            <a:avLst/>
          </a:prstGeom>
          <a:noFill/>
        </p:spPr>
      </p:pic>
      <p:pic>
        <p:nvPicPr>
          <p:cNvPr id="15" name="Picture 6" descr="COFFETB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4077072"/>
            <a:ext cx="2579688" cy="1655763"/>
          </a:xfrm>
          <a:prstGeom prst="rect">
            <a:avLst/>
          </a:prstGeom>
          <a:noFill/>
        </p:spPr>
      </p:pic>
      <p:pic>
        <p:nvPicPr>
          <p:cNvPr id="16" name="Picture 6" descr="D:\ФОТО-    семья,   картинки\Анимация\животные. рыбы, птицы, насекомые\дом. животные\kosh39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3356992"/>
            <a:ext cx="885825" cy="1123950"/>
          </a:xfrm>
          <a:prstGeom prst="rect">
            <a:avLst/>
          </a:prstGeom>
          <a:noFill/>
        </p:spPr>
      </p:pic>
      <p:pic>
        <p:nvPicPr>
          <p:cNvPr id="17" name="Picture 5" descr="D:\ФОТО-    семья,   картинки\Анимация\животные. рыбы, птицы, насекомые\дом. животные\kosh392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224" y="1988840"/>
            <a:ext cx="819150" cy="1066800"/>
          </a:xfrm>
          <a:prstGeom prst="rect">
            <a:avLst/>
          </a:prstGeom>
          <a:noFill/>
        </p:spPr>
      </p:pic>
      <p:pic>
        <p:nvPicPr>
          <p:cNvPr id="18" name="Picture 3" descr="D:\ФОТО-    семья,   картинки\Анимация\животные. рыбы, птицы, насекомые\дом. животные\kosh390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4077072"/>
            <a:ext cx="949038" cy="1535435"/>
          </a:xfrm>
          <a:prstGeom prst="rect">
            <a:avLst/>
          </a:prstGeom>
          <a:noFill/>
        </p:spPr>
      </p:pic>
      <p:pic>
        <p:nvPicPr>
          <p:cNvPr id="19" name="Picture 8" descr="MOUNTN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59632" y="1052736"/>
            <a:ext cx="2376487" cy="1512887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2924944"/>
            <a:ext cx="685800" cy="752475"/>
          </a:xfrm>
          <a:prstGeom prst="rect">
            <a:avLst/>
          </a:prstGeom>
          <a:noFill/>
        </p:spPr>
      </p:pic>
      <p:pic>
        <p:nvPicPr>
          <p:cNvPr id="21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55976" y="1628800"/>
            <a:ext cx="685800" cy="752475"/>
          </a:xfrm>
          <a:prstGeom prst="rect">
            <a:avLst/>
          </a:prstGeom>
          <a:noFill/>
        </p:spPr>
      </p:pic>
      <p:pic>
        <p:nvPicPr>
          <p:cNvPr id="22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23728" y="0"/>
            <a:ext cx="685800" cy="752475"/>
          </a:xfrm>
          <a:prstGeom prst="rect">
            <a:avLst/>
          </a:prstGeom>
          <a:noFill/>
        </p:spPr>
      </p:pic>
      <p:pic>
        <p:nvPicPr>
          <p:cNvPr id="23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60232" y="0"/>
            <a:ext cx="685800" cy="752475"/>
          </a:xfrm>
          <a:prstGeom prst="rect">
            <a:avLst/>
          </a:prstGeom>
          <a:noFill/>
        </p:spPr>
      </p:pic>
      <p:pic>
        <p:nvPicPr>
          <p:cNvPr id="24" name="Picture 7" descr="VAS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4008" y="3284984"/>
            <a:ext cx="593725" cy="1035050"/>
          </a:xfrm>
          <a:prstGeom prst="rect">
            <a:avLst/>
          </a:prstGeom>
          <a:noFill/>
        </p:spPr>
      </p:pic>
      <p:pic>
        <p:nvPicPr>
          <p:cNvPr id="25" name="Picture 8" descr="CARNPNK3"/>
          <p:cNvPicPr>
            <a:picLocks noChangeAspect="1" noChangeArrowheads="1"/>
          </p:cNvPicPr>
          <p:nvPr/>
        </p:nvPicPr>
        <p:blipFill>
          <a:blip r:embed="rId13" cstate="email"/>
          <a:srcRect b="49878"/>
          <a:stretch>
            <a:fillRect/>
          </a:stretch>
        </p:blipFill>
        <p:spPr bwMode="auto">
          <a:xfrm>
            <a:off x="4211960" y="2492896"/>
            <a:ext cx="1439863" cy="115093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87824" y="260648"/>
            <a:ext cx="3168352" cy="5040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Кто, где находится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3333CC"/>
          </a:solidFill>
        </p:spPr>
        <p:txBody>
          <a:bodyPr/>
          <a:lstStyle/>
          <a:p>
            <a:endParaRPr lang="ru-RU" dirty="0" smtClean="0"/>
          </a:p>
        </p:txBody>
      </p:sp>
      <p:pic>
        <p:nvPicPr>
          <p:cNvPr id="4107" name="Picture 11" descr="D:\ФОТО-    семья,   картинки\Дети, игрушки, рисование\313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603955">
            <a:off x="515938" y="2555875"/>
            <a:ext cx="2289175" cy="171608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4108" name="Picture 12" descr="D:\ФОТО-    семья,   картинки\Дети, игрушки, рисование\children_readin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7995">
            <a:off x="6427788" y="2625725"/>
            <a:ext cx="2224087" cy="164941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3" name="Picture 4" descr="D:\ФОТО-    семья,   картинки\ФОТО МОИ,РОДНЯ\я и работа\здоровьесберегательные технологии\111709111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365104"/>
            <a:ext cx="2784309" cy="2088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5" name="Picture 5" descr="D:\ФОТО-    семья,   картинки\ФОТО МОИ,РОДНЯ\я и работа\здоровьесберегательные технологии\1112090959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332656"/>
            <a:ext cx="1800200" cy="16451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6" name="Picture 6" descr="D:\ФОТО-    семья,   картинки\ФОТО МОИ,РОДНЯ\я и работа\здоровьесберегательные технологии\1120090933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797152"/>
            <a:ext cx="2304256" cy="182938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026" name="Picture 2" descr="C:\Users\Татьяна\Desktop\Оптическая для воспитателей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260648"/>
            <a:ext cx="3960440" cy="297033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63688" y="2924944"/>
            <a:ext cx="5616624" cy="1512168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Users\Татьяна\Desktop\Оптическая для воспитателей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4797152"/>
            <a:ext cx="2378782" cy="182682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027" name="Picture 3" descr="C:\Users\Татьяна\Desktop\Оптическая для воспитателей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536" y="332656"/>
            <a:ext cx="1872208" cy="17281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005263"/>
            <a:ext cx="9144000" cy="2852737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1" descr="Джинсовая ткань"/>
          <p:cNvSpPr>
            <a:spLocks noChangeArrowheads="1"/>
          </p:cNvSpPr>
          <p:nvPr/>
        </p:nvSpPr>
        <p:spPr bwMode="auto">
          <a:xfrm rot="1971661">
            <a:off x="2753164" y="3741808"/>
            <a:ext cx="5619750" cy="3446462"/>
          </a:xfrm>
          <a:prstGeom prst="parallelogram">
            <a:avLst>
              <a:gd name="adj" fmla="val 99670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" name="Picture 7" descr="ROSE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692150"/>
            <a:ext cx="2720975" cy="2736850"/>
          </a:xfrm>
          <a:prstGeom prst="rect">
            <a:avLst/>
          </a:prstGeom>
          <a:noFill/>
        </p:spPr>
      </p:pic>
      <p:pic>
        <p:nvPicPr>
          <p:cNvPr id="15" name="Picture 6" descr="COFFETB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4077072"/>
            <a:ext cx="2579688" cy="1655763"/>
          </a:xfrm>
          <a:prstGeom prst="rect">
            <a:avLst/>
          </a:prstGeom>
          <a:noFill/>
        </p:spPr>
      </p:pic>
      <p:pic>
        <p:nvPicPr>
          <p:cNvPr id="19" name="Picture 8" descr="MOUNTN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1052736"/>
            <a:ext cx="2376487" cy="1512887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6" name="Picture 3" descr="D:\ФОТО-    семья,   картинки\Анимация\животные. рыбы, птицы, насекомые\дом. животные\kosh390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3212976"/>
            <a:ext cx="949038" cy="1535435"/>
          </a:xfrm>
          <a:prstGeom prst="rect">
            <a:avLst/>
          </a:prstGeom>
          <a:noFill/>
        </p:spPr>
      </p:pic>
      <p:pic>
        <p:nvPicPr>
          <p:cNvPr id="27" name="Picture 11" descr="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861048"/>
            <a:ext cx="2088232" cy="2721800"/>
          </a:xfrm>
          <a:prstGeom prst="rect">
            <a:avLst/>
          </a:prstGeom>
          <a:noFill/>
        </p:spPr>
      </p:pic>
      <p:pic>
        <p:nvPicPr>
          <p:cNvPr id="28" name="Picture 5" descr="D:\ФОТО-    семья,   картинки\Анимация\животные. рыбы, птицы, насекомые\дом. животные\kosh392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2204864"/>
            <a:ext cx="763858" cy="994792"/>
          </a:xfrm>
          <a:prstGeom prst="rect">
            <a:avLst/>
          </a:prstGeom>
          <a:noFill/>
        </p:spPr>
      </p:pic>
      <p:pic>
        <p:nvPicPr>
          <p:cNvPr id="29" name="Picture 7" descr="ROSE4"/>
          <p:cNvPicPr>
            <a:picLocks noChangeAspect="1" noChangeArrowheads="1"/>
          </p:cNvPicPr>
          <p:nvPr/>
        </p:nvPicPr>
        <p:blipFill>
          <a:blip r:embed="rId3" cstate="email"/>
          <a:srcRect t="81276"/>
          <a:stretch>
            <a:fillRect/>
          </a:stretch>
        </p:blipFill>
        <p:spPr bwMode="auto">
          <a:xfrm>
            <a:off x="5652120" y="2924944"/>
            <a:ext cx="2720975" cy="512440"/>
          </a:xfrm>
          <a:prstGeom prst="rect">
            <a:avLst/>
          </a:prstGeom>
          <a:noFill/>
        </p:spPr>
      </p:pic>
      <p:pic>
        <p:nvPicPr>
          <p:cNvPr id="30" name="Picture 6" descr="D:\ФОТО-    семья,   картинки\Анимация\животные. рыбы, птицы, насекомые\дом. животные\kosh393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3140968"/>
            <a:ext cx="885825" cy="1123950"/>
          </a:xfrm>
          <a:prstGeom prst="rect">
            <a:avLst/>
          </a:prstGeom>
          <a:noFill/>
        </p:spPr>
      </p:pic>
      <p:pic>
        <p:nvPicPr>
          <p:cNvPr id="31" name="Picture 7" descr="VAS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016" y="3429000"/>
            <a:ext cx="593725" cy="1035050"/>
          </a:xfrm>
          <a:prstGeom prst="rect">
            <a:avLst/>
          </a:prstGeom>
          <a:noFill/>
        </p:spPr>
      </p:pic>
      <p:pic>
        <p:nvPicPr>
          <p:cNvPr id="32" name="Picture 8" descr="CARNPNK3"/>
          <p:cNvPicPr>
            <a:picLocks noChangeAspect="1" noChangeArrowheads="1"/>
          </p:cNvPicPr>
          <p:nvPr/>
        </p:nvPicPr>
        <p:blipFill>
          <a:blip r:embed="rId11" cstate="email"/>
          <a:srcRect b="49878"/>
          <a:stretch>
            <a:fillRect/>
          </a:stretch>
        </p:blipFill>
        <p:spPr bwMode="auto">
          <a:xfrm>
            <a:off x="4283968" y="2492896"/>
            <a:ext cx="1439863" cy="1150938"/>
          </a:xfrm>
          <a:prstGeom prst="rect">
            <a:avLst/>
          </a:prstGeom>
          <a:noFill/>
        </p:spPr>
      </p:pic>
      <p:pic>
        <p:nvPicPr>
          <p:cNvPr id="2050" name="Picture 2" descr="D:\ФОТО-    семья,   картинки\Анимация\животные. рыбы, птицы, насекомые\дом. животные\842373500.jpg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4008" y="4869160"/>
            <a:ext cx="936104" cy="873697"/>
          </a:xfrm>
          <a:prstGeom prst="rect">
            <a:avLst/>
          </a:prstGeom>
          <a:noFill/>
        </p:spPr>
      </p:pic>
      <p:pic>
        <p:nvPicPr>
          <p:cNvPr id="2051" name="Picture 3" descr="D:\ФОТО-    семья,   картинки\Анимация\животные. рыбы, птицы, насекомые\дом. животные\820699156.jpg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16216" y="3149609"/>
            <a:ext cx="1168524" cy="1121783"/>
          </a:xfrm>
          <a:prstGeom prst="rect">
            <a:avLst/>
          </a:prstGeom>
          <a:noFill/>
        </p:spPr>
      </p:pic>
      <p:pic>
        <p:nvPicPr>
          <p:cNvPr id="2052" name="Picture 4" descr="D:\ФОТО-    семья,   картинки\Анимация\животные. рыбы, птицы, насекомые\дом. животные\sobaka135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051720" y="306896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7236296" cy="5166716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71600" y="476672"/>
            <a:ext cx="6336704" cy="5743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спрятались зайчишки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149080"/>
            <a:ext cx="647700" cy="952500"/>
          </a:xfrm>
          <a:prstGeom prst="rect">
            <a:avLst/>
          </a:prstGeom>
          <a:noFill/>
        </p:spPr>
      </p:pic>
      <p:pic>
        <p:nvPicPr>
          <p:cNvPr id="11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494059" flipH="1">
            <a:off x="5748325" y="4651280"/>
            <a:ext cx="695550" cy="952500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437112"/>
            <a:ext cx="647700" cy="952500"/>
          </a:xfrm>
          <a:prstGeom prst="rect">
            <a:avLst/>
          </a:prstGeom>
          <a:noFill/>
        </p:spPr>
      </p:pic>
      <p:pic>
        <p:nvPicPr>
          <p:cNvPr id="13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771800" y="2348880"/>
            <a:ext cx="648072" cy="952500"/>
          </a:xfrm>
          <a:prstGeom prst="rect">
            <a:avLst/>
          </a:prstGeom>
          <a:noFill/>
        </p:spPr>
      </p:pic>
      <p:pic>
        <p:nvPicPr>
          <p:cNvPr id="14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068960"/>
            <a:ext cx="647700" cy="952500"/>
          </a:xfrm>
          <a:prstGeom prst="rect">
            <a:avLst/>
          </a:prstGeom>
          <a:noFill/>
        </p:spPr>
      </p:pic>
      <p:pic>
        <p:nvPicPr>
          <p:cNvPr id="15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772816"/>
            <a:ext cx="647700" cy="952500"/>
          </a:xfrm>
          <a:prstGeom prst="rect">
            <a:avLst/>
          </a:prstGeom>
          <a:noFill/>
        </p:spPr>
      </p:pic>
      <p:pic>
        <p:nvPicPr>
          <p:cNvPr id="16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869160"/>
            <a:ext cx="864096" cy="360040"/>
          </a:xfrm>
          <a:prstGeom prst="rect">
            <a:avLst/>
          </a:prstGeom>
          <a:noFill/>
        </p:spPr>
      </p:pic>
      <p:pic>
        <p:nvPicPr>
          <p:cNvPr id="17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3645024"/>
            <a:ext cx="1772072" cy="504056"/>
          </a:xfrm>
          <a:prstGeom prst="rect">
            <a:avLst/>
          </a:prstGeom>
          <a:noFill/>
        </p:spPr>
      </p:pic>
      <p:pic>
        <p:nvPicPr>
          <p:cNvPr id="18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5013176"/>
            <a:ext cx="1287760" cy="1286668"/>
          </a:xfrm>
          <a:prstGeom prst="rect">
            <a:avLst/>
          </a:prstGeom>
          <a:noFill/>
        </p:spPr>
      </p:pic>
      <p:pic>
        <p:nvPicPr>
          <p:cNvPr id="19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2852936"/>
            <a:ext cx="936104" cy="1296144"/>
          </a:xfrm>
          <a:prstGeom prst="rect">
            <a:avLst/>
          </a:prstGeom>
          <a:noFill/>
        </p:spPr>
      </p:pic>
      <p:pic>
        <p:nvPicPr>
          <p:cNvPr id="20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64088" y="4869160"/>
            <a:ext cx="648072" cy="1494308"/>
          </a:xfrm>
          <a:prstGeom prst="rect">
            <a:avLst/>
          </a:prstGeom>
          <a:noFill/>
        </p:spPr>
      </p:pic>
      <p:pic>
        <p:nvPicPr>
          <p:cNvPr id="21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5013176"/>
            <a:ext cx="647700" cy="952500"/>
          </a:xfrm>
          <a:prstGeom prst="rect">
            <a:avLst/>
          </a:prstGeom>
          <a:noFill/>
        </p:spPr>
      </p:pic>
      <p:pic>
        <p:nvPicPr>
          <p:cNvPr id="22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07904" y="5517232"/>
            <a:ext cx="792088" cy="854620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4283968" y="1700808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1880" y="4869160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24128" y="4653136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00192" y="2996952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67944" y="4005064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15616" y="4293096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699792" y="2276872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1512168" cy="2304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1974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005064"/>
            <a:ext cx="1728192" cy="217708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99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558924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НЯ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764704"/>
            <a:ext cx="1656184" cy="20882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7221798">
            <a:off x="6588744" y="827308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ША</a:t>
            </a:r>
            <a:endParaRPr lang="ru-RU" sz="4000" b="1" dirty="0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rot="5400000">
            <a:off x="6510086" y="1860308"/>
            <a:ext cx="638719" cy="1944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3789040"/>
            <a:ext cx="3528392" cy="23855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181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</a:t>
            </a:r>
            <a:endParaRPr lang="ru-RU" b="1" dirty="0">
              <a:ln w="11430"/>
              <a:solidFill>
                <a:srgbClr val="181CC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3789040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ДА                             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4725144"/>
            <a:ext cx="263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ДА                               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580526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ДА                           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573016"/>
            <a:ext cx="5112568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1484784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5733256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22296">
            <a:off x="6184401" y="638958"/>
            <a:ext cx="914400" cy="199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692696"/>
            <a:ext cx="1512168" cy="21602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Б</a:t>
            </a: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993703">
            <a:off x="5496311" y="1882244"/>
            <a:ext cx="837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А</a:t>
            </a:r>
            <a:endParaRPr lang="ru-RU" sz="88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644008" y="2348880"/>
            <a:ext cx="864096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Улыбающееся лицо 25"/>
          <p:cNvSpPr/>
          <p:nvPr/>
        </p:nvSpPr>
        <p:spPr>
          <a:xfrm rot="1130013">
            <a:off x="5850804" y="1975584"/>
            <a:ext cx="432048" cy="410344"/>
          </a:xfrm>
          <a:prstGeom prst="smileyFac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6012160" y="249289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652120" y="2420888"/>
            <a:ext cx="28803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436096" y="2852936"/>
            <a:ext cx="144016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012160" y="2996952"/>
            <a:ext cx="144016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8083469">
            <a:off x="5136732" y="1977108"/>
            <a:ext cx="1554173" cy="1014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572000" y="2060848"/>
            <a:ext cx="432048" cy="482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932040" y="2420888"/>
            <a:ext cx="288032" cy="21602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712968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Ориентировка в правой и левой сторонах пространства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18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Упражнение.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26" y="4077072"/>
            <a:ext cx="889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ru-RU" b="1" dirty="0" smtClean="0"/>
              <a:t>Упражнение</a:t>
            </a:r>
            <a:r>
              <a:rPr lang="ru-RU" dirty="0" smtClean="0"/>
              <a:t>. </a:t>
            </a:r>
          </a:p>
          <a:p>
            <a:pPr marL="342900" indent="-342900"/>
            <a:r>
              <a:rPr lang="ru-RU" dirty="0" smtClean="0"/>
              <a:t>Учим ребёнка ориентироваться в правой и левой сторонах окружающего  пространства.</a:t>
            </a:r>
          </a:p>
          <a:p>
            <a:pPr marL="342900" indent="-342900"/>
            <a:r>
              <a:rPr lang="ru-RU" dirty="0" smtClean="0"/>
              <a:t>Кто сидит справа от Даши, а кто сидит слева и т. д..</a:t>
            </a:r>
          </a:p>
        </p:txBody>
      </p:sp>
      <p:pic>
        <p:nvPicPr>
          <p:cNvPr id="1026" name="Picture 2" descr="H:\Images\03161215233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 rot="5400000">
            <a:off x="2255742" y="2216865"/>
            <a:ext cx="1824203" cy="1368152"/>
          </a:xfrm>
          <a:prstGeom prst="rect">
            <a:avLst/>
          </a:prstGeom>
          <a:noFill/>
          <a:ln w="38100">
            <a:solidFill>
              <a:srgbClr val="161AB2"/>
            </a:solidFill>
          </a:ln>
        </p:spPr>
      </p:pic>
      <p:pic>
        <p:nvPicPr>
          <p:cNvPr id="1027" name="Picture 3" descr="H:\Images\031612152453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 rot="5400000">
            <a:off x="4199958" y="2216866"/>
            <a:ext cx="1824203" cy="1368152"/>
          </a:xfrm>
          <a:prstGeom prst="rect">
            <a:avLst/>
          </a:prstGeom>
          <a:noFill/>
          <a:ln w="38100">
            <a:solidFill>
              <a:srgbClr val="161AB2"/>
            </a:solidFill>
          </a:ln>
        </p:spPr>
      </p:pic>
      <p:pic>
        <p:nvPicPr>
          <p:cNvPr id="1028" name="Picture 4" descr="H:\Images\031612152424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rot="5400000">
            <a:off x="6144174" y="2216866"/>
            <a:ext cx="1824203" cy="1368152"/>
          </a:xfrm>
          <a:prstGeom prst="rect">
            <a:avLst/>
          </a:prstGeom>
          <a:noFill/>
          <a:ln w="38100">
            <a:solidFill>
              <a:srgbClr val="161AB2"/>
            </a:solidFill>
          </a:ln>
        </p:spPr>
      </p:pic>
      <p:pic>
        <p:nvPicPr>
          <p:cNvPr id="1029" name="Picture 5" descr="D:\ФОТО-    семья,   картинки\Дети, игрушки, рисование\left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5085184"/>
            <a:ext cx="1152128" cy="1497766"/>
          </a:xfrm>
          <a:prstGeom prst="rect">
            <a:avLst/>
          </a:prstGeom>
          <a:noFill/>
        </p:spPr>
      </p:pic>
      <p:pic>
        <p:nvPicPr>
          <p:cNvPr id="1030" name="Picture 6" descr="D:\ФОТО-    семья,   картинки\Дети, игрушки, рисование\left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6256" y="5157192"/>
            <a:ext cx="939479" cy="1443041"/>
          </a:xfrm>
          <a:prstGeom prst="rect">
            <a:avLst/>
          </a:prstGeom>
          <a:noFill/>
        </p:spPr>
      </p:pic>
      <p:pic>
        <p:nvPicPr>
          <p:cNvPr id="1031" name="Picture 7" descr="D:\ФОТО-    семья,   картинки\Дети, игрушки, рисование\left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248" y="5013176"/>
            <a:ext cx="826488" cy="1628787"/>
          </a:xfrm>
          <a:prstGeom prst="rect">
            <a:avLst/>
          </a:prstGeom>
          <a:noFill/>
        </p:spPr>
      </p:pic>
      <p:pic>
        <p:nvPicPr>
          <p:cNvPr id="1032" name="Picture 8" descr="D:\ФОТО-    семья,   картинки\Дети, игрушки, рисование\44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67744" y="5589240"/>
            <a:ext cx="576064" cy="945335"/>
          </a:xfrm>
          <a:prstGeom prst="rect">
            <a:avLst/>
          </a:prstGeom>
          <a:noFill/>
        </p:spPr>
      </p:pic>
      <p:pic>
        <p:nvPicPr>
          <p:cNvPr id="1033" name="Picture 9" descr="D:\ФОТО-    семья,   картинки\Дети, игрушки, рисование\381cee49303062a7b84ce6ac4fec5fb8[1]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5589240"/>
            <a:ext cx="1008112" cy="1008112"/>
          </a:xfrm>
          <a:prstGeom prst="rect">
            <a:avLst/>
          </a:prstGeom>
          <a:noFill/>
        </p:spPr>
      </p:pic>
      <p:pic>
        <p:nvPicPr>
          <p:cNvPr id="1034" name="Picture 10" descr="D:\ФОТО-    семья,   картинки\Дети, игрушки, рисование\4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00392" y="5589240"/>
            <a:ext cx="809625" cy="952500"/>
          </a:xfrm>
          <a:prstGeom prst="rect">
            <a:avLst/>
          </a:prstGeom>
          <a:noFill/>
        </p:spPr>
      </p:pic>
      <p:pic>
        <p:nvPicPr>
          <p:cNvPr id="1035" name="Picture 11" descr="D:\ФОТО-    семья,   картинки\Дети, игрушки, рисование\0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87824" y="5013176"/>
            <a:ext cx="792089" cy="1469325"/>
          </a:xfrm>
          <a:prstGeom prst="rect">
            <a:avLst/>
          </a:prstGeom>
          <a:noFill/>
        </p:spPr>
      </p:pic>
      <p:pic>
        <p:nvPicPr>
          <p:cNvPr id="1036" name="Picture 12" descr="D:\ФОТО-    семья,   картинки\Дети, игрушки, рисование\3333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067944" y="5589240"/>
            <a:ext cx="1008112" cy="94658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17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3.  Упражнение.</a:t>
            </a:r>
            <a:endParaRPr lang="ru-RU" b="1" dirty="0"/>
          </a:p>
        </p:txBody>
      </p:sp>
      <p:pic>
        <p:nvPicPr>
          <p:cNvPr id="2050" name="Picture 2" descr="D:\ФОТО-    семья,   картинки\Дети, игрушки, рисование\left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764704"/>
            <a:ext cx="3203848" cy="5215864"/>
          </a:xfrm>
          <a:prstGeom prst="rect">
            <a:avLst/>
          </a:prstGeom>
          <a:noFill/>
        </p:spPr>
      </p:pic>
      <p:pic>
        <p:nvPicPr>
          <p:cNvPr id="1026" name="Picture 2" descr="D:\ФОТО-    семья,   картинки\Музыка, театр\klown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2060848"/>
            <a:ext cx="215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66"/>
          </a:solidFill>
        </p:spPr>
        <p:txBody>
          <a:bodyPr/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ФОТО-    семья,   картинки\ФОТО МОИ,РОДНЯ\я и работа\здоровьесберегательные технологии\1112090959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08720"/>
            <a:ext cx="6720746" cy="5040560"/>
          </a:xfrm>
          <a:prstGeom prst="rect">
            <a:avLst/>
          </a:prstGeom>
          <a:noFill/>
          <a:ln w="76200">
            <a:solidFill>
              <a:srgbClr val="181CC6"/>
            </a:solidFill>
          </a:ln>
        </p:spPr>
      </p:pic>
      <p:pic>
        <p:nvPicPr>
          <p:cNvPr id="1026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9943" y="5517232"/>
            <a:ext cx="1064057" cy="1132706"/>
          </a:xfrm>
          <a:prstGeom prst="rect">
            <a:avLst/>
          </a:prstGeom>
          <a:noFill/>
        </p:spPr>
      </p:pic>
      <p:pic>
        <p:nvPicPr>
          <p:cNvPr id="6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519" y="0"/>
            <a:ext cx="1168191" cy="1124744"/>
          </a:xfrm>
          <a:prstGeom prst="rect">
            <a:avLst/>
          </a:prstGeom>
          <a:noFill/>
        </p:spPr>
      </p:pic>
      <p:pic>
        <p:nvPicPr>
          <p:cNvPr id="7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0"/>
            <a:ext cx="1064057" cy="1132706"/>
          </a:xfrm>
          <a:prstGeom prst="rect">
            <a:avLst/>
          </a:prstGeom>
          <a:noFill/>
        </p:spPr>
      </p:pic>
      <p:pic>
        <p:nvPicPr>
          <p:cNvPr id="8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520" y="5517232"/>
            <a:ext cx="1168191" cy="11247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188640"/>
            <a:ext cx="6048672" cy="6573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Покажи,куда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полетел мотылёк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85034 -0.7875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83368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3.7037E-6 L -0.85035 0.8294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83368 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-    семья,   картинки\птицы,жив.,насекомые\дикие животные\2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628800"/>
            <a:ext cx="3672408" cy="2680115"/>
          </a:xfrm>
          <a:prstGeom prst="rect">
            <a:avLst/>
          </a:prstGeom>
          <a:noFill/>
        </p:spPr>
      </p:pic>
      <p:pic>
        <p:nvPicPr>
          <p:cNvPr id="1027" name="Picture 3" descr="D:\ФОТО-    семья,   картинки\птицы,жив.,насекомые\дикие животные\123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22" y="5949280"/>
            <a:ext cx="1230557" cy="908719"/>
          </a:xfrm>
          <a:prstGeom prst="rect">
            <a:avLst/>
          </a:prstGeom>
          <a:noFill/>
        </p:spPr>
      </p:pic>
      <p:pic>
        <p:nvPicPr>
          <p:cNvPr id="1028" name="Picture 4" descr="D:\ФОТО-    семья,   картинки\птицы,жив.,насекомые\дикие животные\0_49bf_1ad8294d_XL[1]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2636912"/>
            <a:ext cx="2857500" cy="2857500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птицы,жив.,насекомые\дикие животные\Arctic-animals-1-1024x68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573016"/>
            <a:ext cx="3240360" cy="2158130"/>
          </a:xfrm>
          <a:prstGeom prst="rect">
            <a:avLst/>
          </a:prstGeom>
          <a:noFill/>
        </p:spPr>
      </p:pic>
      <p:pic>
        <p:nvPicPr>
          <p:cNvPr id="1030" name="Picture 6" descr="D:\ФОТО-    семья,   картинки\птицы,жив.,насекомые\дикие животные\default.jp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2123728" cy="2123728"/>
          </a:xfrm>
          <a:prstGeom prst="rect">
            <a:avLst/>
          </a:prstGeom>
          <a:noFill/>
        </p:spPr>
      </p:pic>
      <p:pic>
        <p:nvPicPr>
          <p:cNvPr id="1031" name="Picture 7" descr="D:\ФОТО-    семья,   картинки\птицы,жив.,насекомые\дикие животные\23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88640"/>
            <a:ext cx="1979712" cy="1484784"/>
          </a:xfrm>
          <a:prstGeom prst="rect">
            <a:avLst/>
          </a:prstGeom>
          <a:noFill/>
        </p:spPr>
      </p:pic>
      <p:pic>
        <p:nvPicPr>
          <p:cNvPr id="1032" name="Picture 8" descr="D:\ФОТО-    семья,   картинки\птицы,жив.,насекомые\дикие животные\1008[1]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52320" y="5661248"/>
            <a:ext cx="1224136" cy="1018481"/>
          </a:xfrm>
          <a:prstGeom prst="rect">
            <a:avLst/>
          </a:prstGeom>
          <a:noFill/>
        </p:spPr>
      </p:pic>
      <p:pic>
        <p:nvPicPr>
          <p:cNvPr id="11" name="Picture 7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956376" y="4653136"/>
            <a:ext cx="508420" cy="54122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11760" y="188640"/>
            <a:ext cx="6264696" cy="18099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находится в центре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стоит перед волком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стоит позади волка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стоит слева от волка, а кто справа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находится  в левом нижнем углу, а кто в правом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66FF66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204864"/>
            <a:ext cx="1656184" cy="2435565"/>
          </a:xfrm>
          <a:prstGeom prst="rect">
            <a:avLst/>
          </a:prstGeom>
          <a:noFill/>
        </p:spPr>
      </p:pic>
      <p:pic>
        <p:nvPicPr>
          <p:cNvPr id="5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204864"/>
            <a:ext cx="1656184" cy="2435565"/>
          </a:xfrm>
          <a:prstGeom prst="rect">
            <a:avLst/>
          </a:prstGeom>
          <a:noFill/>
        </p:spPr>
      </p:pic>
      <p:pic>
        <p:nvPicPr>
          <p:cNvPr id="6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436096" y="2276872"/>
            <a:ext cx="1693753" cy="2291549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2204864"/>
            <a:ext cx="1656184" cy="2435565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2132856"/>
            <a:ext cx="1656184" cy="24355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404664"/>
            <a:ext cx="6336704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 Кто лишний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Почему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60648"/>
            <a:ext cx="8136904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Узнавание букв в усложнённых условиях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424936" cy="10673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ребёнок дошкольного возраста уже знаком с печатными буквами,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 очень полезно поупражнять его в выполнении следующих заданий: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Назвать буквы сходные по начертанию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708920"/>
            <a:ext cx="6480720" cy="37444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/>
              <a:t>П    Н    И</a:t>
            </a:r>
            <a:br>
              <a:rPr lang="ru-RU" b="1" dirty="0" smtClean="0"/>
            </a:br>
            <a:r>
              <a:rPr lang="ru-RU" b="1" dirty="0" smtClean="0"/>
              <a:t>В     Б     Р     Ь     Ъ     З</a:t>
            </a:r>
            <a:br>
              <a:rPr lang="ru-RU" b="1" dirty="0" smtClean="0"/>
            </a:br>
            <a:r>
              <a:rPr lang="ru-RU" b="1" dirty="0" smtClean="0"/>
              <a:t>Г     Т</a:t>
            </a:r>
            <a:br>
              <a:rPr lang="ru-RU" b="1" dirty="0" smtClean="0"/>
            </a:br>
            <a:r>
              <a:rPr lang="ru-RU" b="1" dirty="0" smtClean="0"/>
              <a:t>К     У     Х     Ж</a:t>
            </a:r>
            <a:br>
              <a:rPr lang="ru-RU" b="1" dirty="0" smtClean="0"/>
            </a:br>
            <a:r>
              <a:rPr lang="ru-RU" b="1" dirty="0" smtClean="0"/>
              <a:t>Д     Л     А     М </a:t>
            </a:r>
            <a:endParaRPr lang="ru-RU" b="1" dirty="0"/>
          </a:p>
        </p:txBody>
      </p:sp>
      <p:pic>
        <p:nvPicPr>
          <p:cNvPr id="5" name="Picture 2" descr="D:\ФОТО-    семья,   картинки\Дети,школа\интересная книг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365104"/>
            <a:ext cx="2580878" cy="227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88640"/>
            <a:ext cx="7776864" cy="5760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Узнавание букв в усложнённых условиях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75656" y="1484784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491880" y="1124744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683568" y="1340768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5576" y="2132856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1916832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59632" y="1700808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6228184" y="836712"/>
            <a:ext cx="2066213" cy="2064274"/>
          </a:xfrm>
          <a:custGeom>
            <a:avLst/>
            <a:gdLst>
              <a:gd name="connsiteX0" fmla="*/ 1888248 w 2066213"/>
              <a:gd name="connsiteY0" fmla="*/ 554789 h 2064274"/>
              <a:gd name="connsiteX1" fmla="*/ 1873734 w 2066213"/>
              <a:gd name="connsiteY1" fmla="*/ 467703 h 2064274"/>
              <a:gd name="connsiteX2" fmla="*/ 1844705 w 2066213"/>
              <a:gd name="connsiteY2" fmla="*/ 424160 h 2064274"/>
              <a:gd name="connsiteX3" fmla="*/ 1801162 w 2066213"/>
              <a:gd name="connsiteY3" fmla="*/ 366103 h 2064274"/>
              <a:gd name="connsiteX4" fmla="*/ 1612477 w 2066213"/>
              <a:gd name="connsiteY4" fmla="*/ 249989 h 2064274"/>
              <a:gd name="connsiteX5" fmla="*/ 1496362 w 2066213"/>
              <a:gd name="connsiteY5" fmla="*/ 235474 h 2064274"/>
              <a:gd name="connsiteX6" fmla="*/ 1278648 w 2066213"/>
              <a:gd name="connsiteY6" fmla="*/ 191931 h 2064274"/>
              <a:gd name="connsiteX7" fmla="*/ 915791 w 2066213"/>
              <a:gd name="connsiteY7" fmla="*/ 206446 h 2064274"/>
              <a:gd name="connsiteX8" fmla="*/ 523905 w 2066213"/>
              <a:gd name="connsiteY8" fmla="*/ 467703 h 2064274"/>
              <a:gd name="connsiteX9" fmla="*/ 335220 w 2066213"/>
              <a:gd name="connsiteY9" fmla="*/ 656389 h 2064274"/>
              <a:gd name="connsiteX10" fmla="*/ 233620 w 2066213"/>
              <a:gd name="connsiteY10" fmla="*/ 728960 h 2064274"/>
              <a:gd name="connsiteX11" fmla="*/ 161048 w 2066213"/>
              <a:gd name="connsiteY11" fmla="*/ 845074 h 2064274"/>
              <a:gd name="connsiteX12" fmla="*/ 117505 w 2066213"/>
              <a:gd name="connsiteY12" fmla="*/ 1062789 h 2064274"/>
              <a:gd name="connsiteX13" fmla="*/ 161048 w 2066213"/>
              <a:gd name="connsiteY13" fmla="*/ 1744960 h 2064274"/>
              <a:gd name="connsiteX14" fmla="*/ 219105 w 2066213"/>
              <a:gd name="connsiteY14" fmla="*/ 1904617 h 2064274"/>
              <a:gd name="connsiteX15" fmla="*/ 262648 w 2066213"/>
              <a:gd name="connsiteY15" fmla="*/ 1948160 h 2064274"/>
              <a:gd name="connsiteX16" fmla="*/ 291677 w 2066213"/>
              <a:gd name="connsiteY16" fmla="*/ 2006217 h 2064274"/>
              <a:gd name="connsiteX17" fmla="*/ 364248 w 2066213"/>
              <a:gd name="connsiteY17" fmla="*/ 2035246 h 2064274"/>
              <a:gd name="connsiteX18" fmla="*/ 640020 w 2066213"/>
              <a:gd name="connsiteY18" fmla="*/ 2064274 h 2064274"/>
              <a:gd name="connsiteX19" fmla="*/ 1365734 w 2066213"/>
              <a:gd name="connsiteY19" fmla="*/ 1991703 h 2064274"/>
              <a:gd name="connsiteX20" fmla="*/ 1699562 w 2066213"/>
              <a:gd name="connsiteY20" fmla="*/ 1832046 h 2064274"/>
              <a:gd name="connsiteX21" fmla="*/ 1786648 w 2066213"/>
              <a:gd name="connsiteY21" fmla="*/ 1701417 h 2064274"/>
              <a:gd name="connsiteX22" fmla="*/ 1917277 w 2066213"/>
              <a:gd name="connsiteY22" fmla="*/ 1570789 h 2064274"/>
              <a:gd name="connsiteX23" fmla="*/ 1946305 w 2066213"/>
              <a:gd name="connsiteY23" fmla="*/ 1469189 h 2064274"/>
              <a:gd name="connsiteX24" fmla="*/ 1917277 w 2066213"/>
              <a:gd name="connsiteY24" fmla="*/ 1251474 h 2064274"/>
              <a:gd name="connsiteX25" fmla="*/ 1496362 w 2066213"/>
              <a:gd name="connsiteY25" fmla="*/ 961189 h 2064274"/>
              <a:gd name="connsiteX26" fmla="*/ 1322191 w 2066213"/>
              <a:gd name="connsiteY26" fmla="*/ 874103 h 2064274"/>
              <a:gd name="connsiteX27" fmla="*/ 1002877 w 2066213"/>
              <a:gd name="connsiteY27" fmla="*/ 830560 h 2064274"/>
              <a:gd name="connsiteX28" fmla="*/ 683562 w 2066213"/>
              <a:gd name="connsiteY28" fmla="*/ 888617 h 2064274"/>
              <a:gd name="connsiteX29" fmla="*/ 610991 w 2066213"/>
              <a:gd name="connsiteY29" fmla="*/ 990217 h 2064274"/>
              <a:gd name="connsiteX30" fmla="*/ 596477 w 2066213"/>
              <a:gd name="connsiteY30" fmla="*/ 1091817 h 2064274"/>
              <a:gd name="connsiteX31" fmla="*/ 581962 w 2066213"/>
              <a:gd name="connsiteY31" fmla="*/ 1164389 h 2064274"/>
              <a:gd name="connsiteX32" fmla="*/ 640020 w 2066213"/>
              <a:gd name="connsiteY32" fmla="*/ 1280503 h 2064274"/>
              <a:gd name="connsiteX33" fmla="*/ 1380248 w 2066213"/>
              <a:gd name="connsiteY33" fmla="*/ 1178903 h 2064274"/>
              <a:gd name="connsiteX34" fmla="*/ 1467334 w 2066213"/>
              <a:gd name="connsiteY34" fmla="*/ 1106331 h 2064274"/>
              <a:gd name="connsiteX35" fmla="*/ 1525391 w 2066213"/>
              <a:gd name="connsiteY35" fmla="*/ 990217 h 2064274"/>
              <a:gd name="connsiteX36" fmla="*/ 1539905 w 2066213"/>
              <a:gd name="connsiteY36" fmla="*/ 903131 h 2064274"/>
              <a:gd name="connsiteX37" fmla="*/ 1554420 w 2066213"/>
              <a:gd name="connsiteY37" fmla="*/ 830560 h 2064274"/>
              <a:gd name="connsiteX38" fmla="*/ 1452820 w 2066213"/>
              <a:gd name="connsiteY38" fmla="*/ 627360 h 2064274"/>
              <a:gd name="connsiteX39" fmla="*/ 1104477 w 2066213"/>
              <a:gd name="connsiteY39" fmla="*/ 525760 h 2064274"/>
              <a:gd name="connsiteX40" fmla="*/ 451334 w 2066213"/>
              <a:gd name="connsiteY40" fmla="*/ 627360 h 2064274"/>
              <a:gd name="connsiteX41" fmla="*/ 422305 w 2066213"/>
              <a:gd name="connsiteY41" fmla="*/ 685417 h 2064274"/>
              <a:gd name="connsiteX42" fmla="*/ 436820 w 2066213"/>
              <a:gd name="connsiteY42" fmla="*/ 1091817 h 2064274"/>
              <a:gd name="connsiteX43" fmla="*/ 523905 w 2066213"/>
              <a:gd name="connsiteY43" fmla="*/ 1164389 h 2064274"/>
              <a:gd name="connsiteX44" fmla="*/ 581962 w 2066213"/>
              <a:gd name="connsiteY44" fmla="*/ 1222446 h 2064274"/>
              <a:gd name="connsiteX45" fmla="*/ 698077 w 2066213"/>
              <a:gd name="connsiteY45" fmla="*/ 1251474 h 2064274"/>
              <a:gd name="connsiteX46" fmla="*/ 886762 w 2066213"/>
              <a:gd name="connsiteY46" fmla="*/ 1295017 h 2064274"/>
              <a:gd name="connsiteX47" fmla="*/ 1249620 w 2066213"/>
              <a:gd name="connsiteY47" fmla="*/ 1135360 h 2064274"/>
              <a:gd name="connsiteX48" fmla="*/ 1278648 w 2066213"/>
              <a:gd name="connsiteY48" fmla="*/ 1048274 h 2064274"/>
              <a:gd name="connsiteX49" fmla="*/ 1307677 w 2066213"/>
              <a:gd name="connsiteY49" fmla="*/ 946674 h 2064274"/>
              <a:gd name="connsiteX50" fmla="*/ 1206077 w 2066213"/>
              <a:gd name="connsiteY50" fmla="*/ 627360 h 2064274"/>
              <a:gd name="connsiteX51" fmla="*/ 1075448 w 2066213"/>
              <a:gd name="connsiteY51" fmla="*/ 583817 h 2064274"/>
              <a:gd name="connsiteX52" fmla="*/ 959334 w 2066213"/>
              <a:gd name="connsiteY52" fmla="*/ 525760 h 2064274"/>
              <a:gd name="connsiteX53" fmla="*/ 451334 w 2066213"/>
              <a:gd name="connsiteY53" fmla="*/ 569303 h 2064274"/>
              <a:gd name="connsiteX54" fmla="*/ 335220 w 2066213"/>
              <a:gd name="connsiteY54" fmla="*/ 641874 h 2064274"/>
              <a:gd name="connsiteX55" fmla="*/ 117505 w 2066213"/>
              <a:gd name="connsiteY55" fmla="*/ 874103 h 2064274"/>
              <a:gd name="connsiteX56" fmla="*/ 73962 w 2066213"/>
              <a:gd name="connsiteY56" fmla="*/ 990217 h 2064274"/>
              <a:gd name="connsiteX57" fmla="*/ 44934 w 2066213"/>
              <a:gd name="connsiteY57" fmla="*/ 1091817 h 2064274"/>
              <a:gd name="connsiteX58" fmla="*/ 15905 w 2066213"/>
              <a:gd name="connsiteY58" fmla="*/ 1178903 h 2064274"/>
              <a:gd name="connsiteX59" fmla="*/ 59448 w 2066213"/>
              <a:gd name="connsiteY59" fmla="*/ 1541760 h 2064274"/>
              <a:gd name="connsiteX60" fmla="*/ 161048 w 2066213"/>
              <a:gd name="connsiteY60" fmla="*/ 1599817 h 2064274"/>
              <a:gd name="connsiteX61" fmla="*/ 451334 w 2066213"/>
              <a:gd name="connsiteY61" fmla="*/ 1686903 h 2064274"/>
              <a:gd name="connsiteX62" fmla="*/ 596477 w 2066213"/>
              <a:gd name="connsiteY62" fmla="*/ 1730446 h 2064274"/>
              <a:gd name="connsiteX63" fmla="*/ 959334 w 2066213"/>
              <a:gd name="connsiteY63" fmla="*/ 1686903 h 2064274"/>
              <a:gd name="connsiteX64" fmla="*/ 1002877 w 2066213"/>
              <a:gd name="connsiteY64" fmla="*/ 1599817 h 2064274"/>
              <a:gd name="connsiteX65" fmla="*/ 988362 w 2066213"/>
              <a:gd name="connsiteY65" fmla="*/ 1367589 h 2064274"/>
              <a:gd name="connsiteX66" fmla="*/ 712591 w 2066213"/>
              <a:gd name="connsiteY66" fmla="*/ 1251474 h 2064274"/>
              <a:gd name="connsiteX67" fmla="*/ 204591 w 2066213"/>
              <a:gd name="connsiteY67" fmla="*/ 1309531 h 2064274"/>
              <a:gd name="connsiteX68" fmla="*/ 277162 w 2066213"/>
              <a:gd name="connsiteY68" fmla="*/ 1643360 h 2064274"/>
              <a:gd name="connsiteX69" fmla="*/ 364248 w 2066213"/>
              <a:gd name="connsiteY69" fmla="*/ 1686903 h 2064274"/>
              <a:gd name="connsiteX70" fmla="*/ 683562 w 2066213"/>
              <a:gd name="connsiteY70" fmla="*/ 1744960 h 2064274"/>
              <a:gd name="connsiteX71" fmla="*/ 1191562 w 2066213"/>
              <a:gd name="connsiteY71" fmla="*/ 1657874 h 2064274"/>
              <a:gd name="connsiteX72" fmla="*/ 1249620 w 2066213"/>
              <a:gd name="connsiteY72" fmla="*/ 1585303 h 2064274"/>
              <a:gd name="connsiteX73" fmla="*/ 1307677 w 2066213"/>
              <a:gd name="connsiteY73" fmla="*/ 1527246 h 2064274"/>
              <a:gd name="connsiteX74" fmla="*/ 1351220 w 2066213"/>
              <a:gd name="connsiteY74" fmla="*/ 1338560 h 2064274"/>
              <a:gd name="connsiteX75" fmla="*/ 1336705 w 2066213"/>
              <a:gd name="connsiteY75" fmla="*/ 1149874 h 2064274"/>
              <a:gd name="connsiteX76" fmla="*/ 1206077 w 2066213"/>
              <a:gd name="connsiteY76" fmla="*/ 1062789 h 2064274"/>
              <a:gd name="connsiteX77" fmla="*/ 872248 w 2066213"/>
              <a:gd name="connsiteY77" fmla="*/ 961189 h 2064274"/>
              <a:gd name="connsiteX78" fmla="*/ 581962 w 2066213"/>
              <a:gd name="connsiteY78" fmla="*/ 1033760 h 2064274"/>
              <a:gd name="connsiteX79" fmla="*/ 538420 w 2066213"/>
              <a:gd name="connsiteY79" fmla="*/ 1120846 h 2064274"/>
              <a:gd name="connsiteX80" fmla="*/ 538420 w 2066213"/>
              <a:gd name="connsiteY80" fmla="*/ 1527246 h 2064274"/>
              <a:gd name="connsiteX81" fmla="*/ 610991 w 2066213"/>
              <a:gd name="connsiteY81" fmla="*/ 1599817 h 2064274"/>
              <a:gd name="connsiteX82" fmla="*/ 698077 w 2066213"/>
              <a:gd name="connsiteY82" fmla="*/ 1643360 h 2064274"/>
              <a:gd name="connsiteX83" fmla="*/ 828705 w 2066213"/>
              <a:gd name="connsiteY83" fmla="*/ 1672389 h 2064274"/>
              <a:gd name="connsiteX84" fmla="*/ 988362 w 2066213"/>
              <a:gd name="connsiteY84" fmla="*/ 1686903 h 2064274"/>
              <a:gd name="connsiteX85" fmla="*/ 1467334 w 2066213"/>
              <a:gd name="connsiteY85" fmla="*/ 1585303 h 2064274"/>
              <a:gd name="connsiteX86" fmla="*/ 1583448 w 2066213"/>
              <a:gd name="connsiteY86" fmla="*/ 1498217 h 2064274"/>
              <a:gd name="connsiteX87" fmla="*/ 1772134 w 2066213"/>
              <a:gd name="connsiteY87" fmla="*/ 1251474 h 2064274"/>
              <a:gd name="connsiteX88" fmla="*/ 1815677 w 2066213"/>
              <a:gd name="connsiteY88" fmla="*/ 1135360 h 2064274"/>
              <a:gd name="connsiteX89" fmla="*/ 1888248 w 2066213"/>
              <a:gd name="connsiteY89" fmla="*/ 699931 h 2064274"/>
              <a:gd name="connsiteX90" fmla="*/ 1801162 w 2066213"/>
              <a:gd name="connsiteY90" fmla="*/ 409646 h 2064274"/>
              <a:gd name="connsiteX91" fmla="*/ 1539905 w 2066213"/>
              <a:gd name="connsiteY91" fmla="*/ 308046 h 2064274"/>
              <a:gd name="connsiteX92" fmla="*/ 1104477 w 2066213"/>
              <a:gd name="connsiteY92" fmla="*/ 525760 h 2064274"/>
              <a:gd name="connsiteX93" fmla="*/ 1060934 w 2066213"/>
              <a:gd name="connsiteY93" fmla="*/ 670903 h 2064274"/>
              <a:gd name="connsiteX94" fmla="*/ 1118991 w 2066213"/>
              <a:gd name="connsiteY94" fmla="*/ 1091817 h 2064274"/>
              <a:gd name="connsiteX95" fmla="*/ 1206077 w 2066213"/>
              <a:gd name="connsiteY95" fmla="*/ 1106331 h 2064274"/>
              <a:gd name="connsiteX96" fmla="*/ 1423791 w 2066213"/>
              <a:gd name="connsiteY96" fmla="*/ 1019246 h 2064274"/>
              <a:gd name="connsiteX97" fmla="*/ 1452820 w 2066213"/>
              <a:gd name="connsiteY97" fmla="*/ 816046 h 2064274"/>
              <a:gd name="connsiteX98" fmla="*/ 1278648 w 2066213"/>
              <a:gd name="connsiteY98" fmla="*/ 61303 h 2064274"/>
              <a:gd name="connsiteX99" fmla="*/ 1191562 w 2066213"/>
              <a:gd name="connsiteY99" fmla="*/ 17760 h 2064274"/>
              <a:gd name="connsiteX100" fmla="*/ 1046420 w 2066213"/>
              <a:gd name="connsiteY100" fmla="*/ 3246 h 2064274"/>
              <a:gd name="connsiteX101" fmla="*/ 741620 w 2066213"/>
              <a:gd name="connsiteY101" fmla="*/ 32274 h 2064274"/>
              <a:gd name="connsiteX102" fmla="*/ 509391 w 2066213"/>
              <a:gd name="connsiteY102" fmla="*/ 279017 h 2064274"/>
              <a:gd name="connsiteX103" fmla="*/ 436820 w 2066213"/>
              <a:gd name="connsiteY103" fmla="*/ 409646 h 2064274"/>
              <a:gd name="connsiteX104" fmla="*/ 349734 w 2066213"/>
              <a:gd name="connsiteY104" fmla="*/ 583817 h 2064274"/>
              <a:gd name="connsiteX105" fmla="*/ 364248 w 2066213"/>
              <a:gd name="connsiteY105" fmla="*/ 917646 h 2064274"/>
              <a:gd name="connsiteX106" fmla="*/ 480362 w 2066213"/>
              <a:gd name="connsiteY106" fmla="*/ 975703 h 2064274"/>
              <a:gd name="connsiteX107" fmla="*/ 654534 w 2066213"/>
              <a:gd name="connsiteY107" fmla="*/ 1019246 h 2064274"/>
              <a:gd name="connsiteX108" fmla="*/ 814191 w 2066213"/>
              <a:gd name="connsiteY108" fmla="*/ 1077303 h 2064274"/>
              <a:gd name="connsiteX109" fmla="*/ 1104477 w 2066213"/>
              <a:gd name="connsiteY109" fmla="*/ 1048274 h 2064274"/>
              <a:gd name="connsiteX110" fmla="*/ 1162534 w 2066213"/>
              <a:gd name="connsiteY110" fmla="*/ 932160 h 2064274"/>
              <a:gd name="connsiteX111" fmla="*/ 1191562 w 2066213"/>
              <a:gd name="connsiteY111" fmla="*/ 874103 h 2064274"/>
              <a:gd name="connsiteX112" fmla="*/ 1162534 w 2066213"/>
              <a:gd name="connsiteY112" fmla="*/ 757989 h 2064274"/>
              <a:gd name="connsiteX113" fmla="*/ 1031905 w 2066213"/>
              <a:gd name="connsiteY113" fmla="*/ 714446 h 2064274"/>
              <a:gd name="connsiteX114" fmla="*/ 538420 w 2066213"/>
              <a:gd name="connsiteY114" fmla="*/ 743474 h 2064274"/>
              <a:gd name="connsiteX115" fmla="*/ 204591 w 2066213"/>
              <a:gd name="connsiteY115" fmla="*/ 961189 h 2064274"/>
              <a:gd name="connsiteX116" fmla="*/ 44934 w 2066213"/>
              <a:gd name="connsiteY116" fmla="*/ 1207931 h 2064274"/>
              <a:gd name="connsiteX117" fmla="*/ 1391 w 2066213"/>
              <a:gd name="connsiteY117" fmla="*/ 1382103 h 2064274"/>
              <a:gd name="connsiteX118" fmla="*/ 59448 w 2066213"/>
              <a:gd name="connsiteY118" fmla="*/ 1832046 h 2064274"/>
              <a:gd name="connsiteX119" fmla="*/ 175562 w 2066213"/>
              <a:gd name="connsiteY119" fmla="*/ 1904617 h 2064274"/>
              <a:gd name="connsiteX120" fmla="*/ 465848 w 2066213"/>
              <a:gd name="connsiteY120" fmla="*/ 2020731 h 2064274"/>
              <a:gd name="connsiteX121" fmla="*/ 596477 w 2066213"/>
              <a:gd name="connsiteY121" fmla="*/ 2035246 h 2064274"/>
              <a:gd name="connsiteX122" fmla="*/ 930305 w 2066213"/>
              <a:gd name="connsiteY122" fmla="*/ 2006217 h 2064274"/>
              <a:gd name="connsiteX123" fmla="*/ 1017391 w 2066213"/>
              <a:gd name="connsiteY123" fmla="*/ 1948160 h 2064274"/>
              <a:gd name="connsiteX124" fmla="*/ 1118991 w 2066213"/>
              <a:gd name="connsiteY124" fmla="*/ 1817531 h 2064274"/>
              <a:gd name="connsiteX125" fmla="*/ 1031905 w 2066213"/>
              <a:gd name="connsiteY125" fmla="*/ 1585303 h 2064274"/>
              <a:gd name="connsiteX126" fmla="*/ 712591 w 2066213"/>
              <a:gd name="connsiteY126" fmla="*/ 1469189 h 2064274"/>
              <a:gd name="connsiteX127" fmla="*/ 219105 w 2066213"/>
              <a:gd name="connsiteY127" fmla="*/ 1541760 h 2064274"/>
              <a:gd name="connsiteX128" fmla="*/ 190077 w 2066213"/>
              <a:gd name="connsiteY128" fmla="*/ 1846560 h 2064274"/>
              <a:gd name="connsiteX129" fmla="*/ 306191 w 2066213"/>
              <a:gd name="connsiteY129" fmla="*/ 1875589 h 2064274"/>
              <a:gd name="connsiteX130" fmla="*/ 581962 w 2066213"/>
              <a:gd name="connsiteY130" fmla="*/ 1933646 h 2064274"/>
              <a:gd name="connsiteX131" fmla="*/ 988362 w 2066213"/>
              <a:gd name="connsiteY131" fmla="*/ 1890103 h 2064274"/>
              <a:gd name="connsiteX132" fmla="*/ 1118991 w 2066213"/>
              <a:gd name="connsiteY132" fmla="*/ 1788503 h 2064274"/>
              <a:gd name="connsiteX133" fmla="*/ 1162534 w 2066213"/>
              <a:gd name="connsiteY133" fmla="*/ 1715931 h 2064274"/>
              <a:gd name="connsiteX134" fmla="*/ 1220591 w 2066213"/>
              <a:gd name="connsiteY134" fmla="*/ 1643360 h 2064274"/>
              <a:gd name="connsiteX135" fmla="*/ 1249620 w 2066213"/>
              <a:gd name="connsiteY135" fmla="*/ 1570789 h 2064274"/>
              <a:gd name="connsiteX136" fmla="*/ 1264134 w 2066213"/>
              <a:gd name="connsiteY136" fmla="*/ 1498217 h 2064274"/>
              <a:gd name="connsiteX137" fmla="*/ 1307677 w 2066213"/>
              <a:gd name="connsiteY137" fmla="*/ 1454674 h 2064274"/>
              <a:gd name="connsiteX138" fmla="*/ 1438305 w 2066213"/>
              <a:gd name="connsiteY138" fmla="*/ 1396617 h 2064274"/>
              <a:gd name="connsiteX139" fmla="*/ 1641505 w 2066213"/>
              <a:gd name="connsiteY139" fmla="*/ 1091817 h 2064274"/>
              <a:gd name="connsiteX140" fmla="*/ 1670534 w 2066213"/>
              <a:gd name="connsiteY140" fmla="*/ 1019246 h 2064274"/>
              <a:gd name="connsiteX141" fmla="*/ 1583448 w 2066213"/>
              <a:gd name="connsiteY141" fmla="*/ 1033760 h 2064274"/>
              <a:gd name="connsiteX142" fmla="*/ 1539905 w 2066213"/>
              <a:gd name="connsiteY142" fmla="*/ 1077303 h 2064274"/>
              <a:gd name="connsiteX143" fmla="*/ 1481848 w 2066213"/>
              <a:gd name="connsiteY143" fmla="*/ 1251474 h 2064274"/>
              <a:gd name="connsiteX144" fmla="*/ 1496362 w 2066213"/>
              <a:gd name="connsiteY144" fmla="*/ 1396617 h 2064274"/>
              <a:gd name="connsiteX145" fmla="*/ 1859220 w 2066213"/>
              <a:gd name="connsiteY145" fmla="*/ 1396617 h 2064274"/>
              <a:gd name="connsiteX146" fmla="*/ 1931791 w 2066213"/>
              <a:gd name="connsiteY146" fmla="*/ 1338560 h 2064274"/>
              <a:gd name="connsiteX147" fmla="*/ 2004362 w 2066213"/>
              <a:gd name="connsiteY147" fmla="*/ 1236960 h 2064274"/>
              <a:gd name="connsiteX148" fmla="*/ 2018877 w 2066213"/>
              <a:gd name="connsiteY148" fmla="*/ 1193417 h 2064274"/>
              <a:gd name="connsiteX149" fmla="*/ 1960820 w 2066213"/>
              <a:gd name="connsiteY149" fmla="*/ 975703 h 2064274"/>
              <a:gd name="connsiteX150" fmla="*/ 1859220 w 2066213"/>
              <a:gd name="connsiteY150" fmla="*/ 990217 h 2064274"/>
              <a:gd name="connsiteX151" fmla="*/ 1830191 w 2066213"/>
              <a:gd name="connsiteY151" fmla="*/ 1048274 h 2064274"/>
              <a:gd name="connsiteX152" fmla="*/ 1801162 w 2066213"/>
              <a:gd name="connsiteY152" fmla="*/ 1149874 h 2064274"/>
              <a:gd name="connsiteX153" fmla="*/ 1815677 w 2066213"/>
              <a:gd name="connsiteY153" fmla="*/ 1411131 h 2064274"/>
              <a:gd name="connsiteX154" fmla="*/ 1844705 w 2066213"/>
              <a:gd name="connsiteY154" fmla="*/ 1222446 h 2064274"/>
              <a:gd name="connsiteX155" fmla="*/ 1830191 w 2066213"/>
              <a:gd name="connsiteY155" fmla="*/ 1091817 h 2064274"/>
              <a:gd name="connsiteX156" fmla="*/ 1815677 w 2066213"/>
              <a:gd name="connsiteY156" fmla="*/ 1033760 h 2064274"/>
              <a:gd name="connsiteX157" fmla="*/ 1743105 w 2066213"/>
              <a:gd name="connsiteY157" fmla="*/ 961189 h 20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066213" h="2064274">
                <a:moveTo>
                  <a:pt x="1888248" y="554789"/>
                </a:moveTo>
                <a:cubicBezTo>
                  <a:pt x="1883410" y="525760"/>
                  <a:pt x="1883040" y="495622"/>
                  <a:pt x="1873734" y="467703"/>
                </a:cubicBezTo>
                <a:cubicBezTo>
                  <a:pt x="1868218" y="451154"/>
                  <a:pt x="1854844" y="438355"/>
                  <a:pt x="1844705" y="424160"/>
                </a:cubicBezTo>
                <a:cubicBezTo>
                  <a:pt x="1830645" y="404475"/>
                  <a:pt x="1816905" y="384470"/>
                  <a:pt x="1801162" y="366103"/>
                </a:cubicBezTo>
                <a:cubicBezTo>
                  <a:pt x="1754793" y="312005"/>
                  <a:pt x="1682637" y="258759"/>
                  <a:pt x="1612477" y="249989"/>
                </a:cubicBezTo>
                <a:cubicBezTo>
                  <a:pt x="1573772" y="245151"/>
                  <a:pt x="1534700" y="242662"/>
                  <a:pt x="1496362" y="235474"/>
                </a:cubicBezTo>
                <a:cubicBezTo>
                  <a:pt x="1138018" y="168284"/>
                  <a:pt x="1598995" y="237697"/>
                  <a:pt x="1278648" y="191931"/>
                </a:cubicBezTo>
                <a:cubicBezTo>
                  <a:pt x="1157696" y="196769"/>
                  <a:pt x="1032575" y="174596"/>
                  <a:pt x="915791" y="206446"/>
                </a:cubicBezTo>
                <a:cubicBezTo>
                  <a:pt x="785918" y="241866"/>
                  <a:pt x="627764" y="368790"/>
                  <a:pt x="523905" y="467703"/>
                </a:cubicBezTo>
                <a:cubicBezTo>
                  <a:pt x="459495" y="529046"/>
                  <a:pt x="407599" y="604690"/>
                  <a:pt x="335220" y="656389"/>
                </a:cubicBezTo>
                <a:cubicBezTo>
                  <a:pt x="301353" y="680579"/>
                  <a:pt x="264555" y="701119"/>
                  <a:pt x="233620" y="728960"/>
                </a:cubicBezTo>
                <a:cubicBezTo>
                  <a:pt x="199363" y="759791"/>
                  <a:pt x="180978" y="805214"/>
                  <a:pt x="161048" y="845074"/>
                </a:cubicBezTo>
                <a:cubicBezTo>
                  <a:pt x="123723" y="994378"/>
                  <a:pt x="137662" y="921694"/>
                  <a:pt x="117505" y="1062789"/>
                </a:cubicBezTo>
                <a:cubicBezTo>
                  <a:pt x="128057" y="1474306"/>
                  <a:pt x="87296" y="1486829"/>
                  <a:pt x="161048" y="1744960"/>
                </a:cubicBezTo>
                <a:cubicBezTo>
                  <a:pt x="166036" y="1762419"/>
                  <a:pt x="206198" y="1883966"/>
                  <a:pt x="219105" y="1904617"/>
                </a:cubicBezTo>
                <a:cubicBezTo>
                  <a:pt x="229984" y="1922023"/>
                  <a:pt x="250717" y="1931457"/>
                  <a:pt x="262648" y="1948160"/>
                </a:cubicBezTo>
                <a:cubicBezTo>
                  <a:pt x="275224" y="1965766"/>
                  <a:pt x="275249" y="1992136"/>
                  <a:pt x="291677" y="2006217"/>
                </a:cubicBezTo>
                <a:cubicBezTo>
                  <a:pt x="311459" y="2023173"/>
                  <a:pt x="338861" y="2029388"/>
                  <a:pt x="364248" y="2035246"/>
                </a:cubicBezTo>
                <a:cubicBezTo>
                  <a:pt x="405475" y="2044760"/>
                  <a:pt x="616760" y="2062159"/>
                  <a:pt x="640020" y="2064274"/>
                </a:cubicBezTo>
                <a:cubicBezTo>
                  <a:pt x="881925" y="2040084"/>
                  <a:pt x="1128260" y="2043752"/>
                  <a:pt x="1365734" y="1991703"/>
                </a:cubicBezTo>
                <a:cubicBezTo>
                  <a:pt x="1486221" y="1965295"/>
                  <a:pt x="1699562" y="1832046"/>
                  <a:pt x="1699562" y="1832046"/>
                </a:cubicBezTo>
                <a:cubicBezTo>
                  <a:pt x="1728591" y="1788503"/>
                  <a:pt x="1753146" y="1741620"/>
                  <a:pt x="1786648" y="1701417"/>
                </a:cubicBezTo>
                <a:cubicBezTo>
                  <a:pt x="1826070" y="1654111"/>
                  <a:pt x="1917277" y="1570789"/>
                  <a:pt x="1917277" y="1570789"/>
                </a:cubicBezTo>
                <a:cubicBezTo>
                  <a:pt x="1926953" y="1536922"/>
                  <a:pt x="1946305" y="1504411"/>
                  <a:pt x="1946305" y="1469189"/>
                </a:cubicBezTo>
                <a:cubicBezTo>
                  <a:pt x="1946305" y="1395975"/>
                  <a:pt x="1945436" y="1319056"/>
                  <a:pt x="1917277" y="1251474"/>
                </a:cubicBezTo>
                <a:cubicBezTo>
                  <a:pt x="1855886" y="1104135"/>
                  <a:pt x="1595018" y="1012012"/>
                  <a:pt x="1496362" y="961189"/>
                </a:cubicBezTo>
                <a:cubicBezTo>
                  <a:pt x="1438659" y="931463"/>
                  <a:pt x="1386054" y="885715"/>
                  <a:pt x="1322191" y="874103"/>
                </a:cubicBezTo>
                <a:cubicBezTo>
                  <a:pt x="1109958" y="835514"/>
                  <a:pt x="1216403" y="849971"/>
                  <a:pt x="1002877" y="830560"/>
                </a:cubicBezTo>
                <a:cubicBezTo>
                  <a:pt x="896439" y="849912"/>
                  <a:pt x="788026" y="860492"/>
                  <a:pt x="683562" y="888617"/>
                </a:cubicBezTo>
                <a:cubicBezTo>
                  <a:pt x="623437" y="904804"/>
                  <a:pt x="619918" y="941119"/>
                  <a:pt x="610991" y="990217"/>
                </a:cubicBezTo>
                <a:cubicBezTo>
                  <a:pt x="604871" y="1023876"/>
                  <a:pt x="602101" y="1058072"/>
                  <a:pt x="596477" y="1091817"/>
                </a:cubicBezTo>
                <a:cubicBezTo>
                  <a:pt x="592421" y="1116151"/>
                  <a:pt x="586800" y="1140198"/>
                  <a:pt x="581962" y="1164389"/>
                </a:cubicBezTo>
                <a:cubicBezTo>
                  <a:pt x="601315" y="1203094"/>
                  <a:pt x="597219" y="1274128"/>
                  <a:pt x="640020" y="1280503"/>
                </a:cubicBezTo>
                <a:cubicBezTo>
                  <a:pt x="1142166" y="1355291"/>
                  <a:pt x="1137261" y="1369822"/>
                  <a:pt x="1380248" y="1178903"/>
                </a:cubicBezTo>
                <a:cubicBezTo>
                  <a:pt x="1409960" y="1155557"/>
                  <a:pt x="1438305" y="1130522"/>
                  <a:pt x="1467334" y="1106331"/>
                </a:cubicBezTo>
                <a:cubicBezTo>
                  <a:pt x="1486686" y="1067626"/>
                  <a:pt x="1510837" y="1030969"/>
                  <a:pt x="1525391" y="990217"/>
                </a:cubicBezTo>
                <a:cubicBezTo>
                  <a:pt x="1535289" y="962502"/>
                  <a:pt x="1534640" y="932085"/>
                  <a:pt x="1539905" y="903131"/>
                </a:cubicBezTo>
                <a:cubicBezTo>
                  <a:pt x="1544318" y="878859"/>
                  <a:pt x="1549582" y="854750"/>
                  <a:pt x="1554420" y="830560"/>
                </a:cubicBezTo>
                <a:cubicBezTo>
                  <a:pt x="1542786" y="725861"/>
                  <a:pt x="1567477" y="673223"/>
                  <a:pt x="1452820" y="627360"/>
                </a:cubicBezTo>
                <a:cubicBezTo>
                  <a:pt x="1340518" y="582439"/>
                  <a:pt x="1104477" y="525760"/>
                  <a:pt x="1104477" y="525760"/>
                </a:cubicBezTo>
                <a:cubicBezTo>
                  <a:pt x="943776" y="537813"/>
                  <a:pt x="603491" y="453466"/>
                  <a:pt x="451334" y="627360"/>
                </a:cubicBezTo>
                <a:cubicBezTo>
                  <a:pt x="437086" y="643643"/>
                  <a:pt x="431981" y="666065"/>
                  <a:pt x="422305" y="685417"/>
                </a:cubicBezTo>
                <a:cubicBezTo>
                  <a:pt x="392365" y="835123"/>
                  <a:pt x="376322" y="880074"/>
                  <a:pt x="436820" y="1091817"/>
                </a:cubicBezTo>
                <a:cubicBezTo>
                  <a:pt x="447201" y="1128150"/>
                  <a:pt x="495819" y="1139111"/>
                  <a:pt x="523905" y="1164389"/>
                </a:cubicBezTo>
                <a:cubicBezTo>
                  <a:pt x="544248" y="1182698"/>
                  <a:pt x="557483" y="1210207"/>
                  <a:pt x="581962" y="1222446"/>
                </a:cubicBezTo>
                <a:cubicBezTo>
                  <a:pt x="617646" y="1240288"/>
                  <a:pt x="659528" y="1241194"/>
                  <a:pt x="698077" y="1251474"/>
                </a:cubicBezTo>
                <a:cubicBezTo>
                  <a:pt x="852723" y="1292713"/>
                  <a:pt x="744255" y="1271266"/>
                  <a:pt x="886762" y="1295017"/>
                </a:cubicBezTo>
                <a:cubicBezTo>
                  <a:pt x="955760" y="1272018"/>
                  <a:pt x="1182728" y="1246846"/>
                  <a:pt x="1249620" y="1135360"/>
                </a:cubicBezTo>
                <a:cubicBezTo>
                  <a:pt x="1265363" y="1109122"/>
                  <a:pt x="1269649" y="1077520"/>
                  <a:pt x="1278648" y="1048274"/>
                </a:cubicBezTo>
                <a:cubicBezTo>
                  <a:pt x="1289006" y="1014610"/>
                  <a:pt x="1298001" y="980541"/>
                  <a:pt x="1307677" y="946674"/>
                </a:cubicBezTo>
                <a:cubicBezTo>
                  <a:pt x="1273810" y="840236"/>
                  <a:pt x="1266287" y="721438"/>
                  <a:pt x="1206077" y="627360"/>
                </a:cubicBezTo>
                <a:cubicBezTo>
                  <a:pt x="1181335" y="588701"/>
                  <a:pt x="1117889" y="601293"/>
                  <a:pt x="1075448" y="583817"/>
                </a:cubicBezTo>
                <a:cubicBezTo>
                  <a:pt x="1035434" y="567341"/>
                  <a:pt x="998039" y="545112"/>
                  <a:pt x="959334" y="525760"/>
                </a:cubicBezTo>
                <a:cubicBezTo>
                  <a:pt x="790001" y="540274"/>
                  <a:pt x="618421" y="538217"/>
                  <a:pt x="451334" y="569303"/>
                </a:cubicBezTo>
                <a:cubicBezTo>
                  <a:pt x="406462" y="577651"/>
                  <a:pt x="370644" y="613092"/>
                  <a:pt x="335220" y="641874"/>
                </a:cubicBezTo>
                <a:cubicBezTo>
                  <a:pt x="269283" y="695448"/>
                  <a:pt x="173835" y="809726"/>
                  <a:pt x="117505" y="874103"/>
                </a:cubicBezTo>
                <a:cubicBezTo>
                  <a:pt x="102991" y="912808"/>
                  <a:pt x="87034" y="951002"/>
                  <a:pt x="73962" y="990217"/>
                </a:cubicBezTo>
                <a:cubicBezTo>
                  <a:pt x="62824" y="1023631"/>
                  <a:pt x="55292" y="1058153"/>
                  <a:pt x="44934" y="1091817"/>
                </a:cubicBezTo>
                <a:cubicBezTo>
                  <a:pt x="35935" y="1121063"/>
                  <a:pt x="25581" y="1149874"/>
                  <a:pt x="15905" y="1178903"/>
                </a:cubicBezTo>
                <a:cubicBezTo>
                  <a:pt x="30419" y="1299855"/>
                  <a:pt x="19736" y="1426595"/>
                  <a:pt x="59448" y="1541760"/>
                </a:cubicBezTo>
                <a:cubicBezTo>
                  <a:pt x="72164" y="1578635"/>
                  <a:pt x="124470" y="1586270"/>
                  <a:pt x="161048" y="1599817"/>
                </a:cubicBezTo>
                <a:cubicBezTo>
                  <a:pt x="255782" y="1634904"/>
                  <a:pt x="354572" y="1657874"/>
                  <a:pt x="451334" y="1686903"/>
                </a:cubicBezTo>
                <a:lnTo>
                  <a:pt x="596477" y="1730446"/>
                </a:lnTo>
                <a:cubicBezTo>
                  <a:pt x="717429" y="1715932"/>
                  <a:pt x="843358" y="1724181"/>
                  <a:pt x="959334" y="1686903"/>
                </a:cubicBezTo>
                <a:cubicBezTo>
                  <a:pt x="990232" y="1676971"/>
                  <a:pt x="999939" y="1632139"/>
                  <a:pt x="1002877" y="1599817"/>
                </a:cubicBezTo>
                <a:cubicBezTo>
                  <a:pt x="1009899" y="1522575"/>
                  <a:pt x="1018915" y="1438878"/>
                  <a:pt x="988362" y="1367589"/>
                </a:cubicBezTo>
                <a:cubicBezTo>
                  <a:pt x="960514" y="1302611"/>
                  <a:pt x="753071" y="1262514"/>
                  <a:pt x="712591" y="1251474"/>
                </a:cubicBezTo>
                <a:cubicBezTo>
                  <a:pt x="543258" y="1270826"/>
                  <a:pt x="331275" y="1195516"/>
                  <a:pt x="204591" y="1309531"/>
                </a:cubicBezTo>
                <a:cubicBezTo>
                  <a:pt x="119948" y="1385710"/>
                  <a:pt x="232792" y="1538484"/>
                  <a:pt x="277162" y="1643360"/>
                </a:cubicBezTo>
                <a:cubicBezTo>
                  <a:pt x="289808" y="1673250"/>
                  <a:pt x="334114" y="1674850"/>
                  <a:pt x="364248" y="1686903"/>
                </a:cubicBezTo>
                <a:cubicBezTo>
                  <a:pt x="515417" y="1747371"/>
                  <a:pt x="503131" y="1731081"/>
                  <a:pt x="683562" y="1744960"/>
                </a:cubicBezTo>
                <a:cubicBezTo>
                  <a:pt x="857443" y="1732080"/>
                  <a:pt x="1044568" y="1768119"/>
                  <a:pt x="1191562" y="1657874"/>
                </a:cubicBezTo>
                <a:cubicBezTo>
                  <a:pt x="1216345" y="1639287"/>
                  <a:pt x="1229039" y="1608457"/>
                  <a:pt x="1249620" y="1585303"/>
                </a:cubicBezTo>
                <a:cubicBezTo>
                  <a:pt x="1267803" y="1564848"/>
                  <a:pt x="1288325" y="1546598"/>
                  <a:pt x="1307677" y="1527246"/>
                </a:cubicBezTo>
                <a:cubicBezTo>
                  <a:pt x="1339337" y="1448094"/>
                  <a:pt x="1351220" y="1436159"/>
                  <a:pt x="1351220" y="1338560"/>
                </a:cubicBezTo>
                <a:cubicBezTo>
                  <a:pt x="1351220" y="1275479"/>
                  <a:pt x="1366085" y="1205696"/>
                  <a:pt x="1336705" y="1149874"/>
                </a:cubicBezTo>
                <a:cubicBezTo>
                  <a:pt x="1312332" y="1103565"/>
                  <a:pt x="1252884" y="1086193"/>
                  <a:pt x="1206077" y="1062789"/>
                </a:cubicBezTo>
                <a:cubicBezTo>
                  <a:pt x="1107935" y="1013718"/>
                  <a:pt x="976916" y="987355"/>
                  <a:pt x="872248" y="961189"/>
                </a:cubicBezTo>
                <a:cubicBezTo>
                  <a:pt x="739128" y="970064"/>
                  <a:pt x="662132" y="933547"/>
                  <a:pt x="581962" y="1033760"/>
                </a:cubicBezTo>
                <a:cubicBezTo>
                  <a:pt x="561688" y="1059103"/>
                  <a:pt x="552934" y="1091817"/>
                  <a:pt x="538420" y="1120846"/>
                </a:cubicBezTo>
                <a:cubicBezTo>
                  <a:pt x="524986" y="1241752"/>
                  <a:pt x="480357" y="1402826"/>
                  <a:pt x="538420" y="1527246"/>
                </a:cubicBezTo>
                <a:cubicBezTo>
                  <a:pt x="552887" y="1558247"/>
                  <a:pt x="583324" y="1579695"/>
                  <a:pt x="610991" y="1599817"/>
                </a:cubicBezTo>
                <a:cubicBezTo>
                  <a:pt x="637239" y="1618906"/>
                  <a:pt x="667287" y="1633097"/>
                  <a:pt x="698077" y="1643360"/>
                </a:cubicBezTo>
                <a:cubicBezTo>
                  <a:pt x="740393" y="1657465"/>
                  <a:pt x="784594" y="1665772"/>
                  <a:pt x="828705" y="1672389"/>
                </a:cubicBezTo>
                <a:cubicBezTo>
                  <a:pt x="881552" y="1680316"/>
                  <a:pt x="935143" y="1682065"/>
                  <a:pt x="988362" y="1686903"/>
                </a:cubicBezTo>
                <a:cubicBezTo>
                  <a:pt x="1148019" y="1653036"/>
                  <a:pt x="1311758" y="1634632"/>
                  <a:pt x="1467334" y="1585303"/>
                </a:cubicBezTo>
                <a:cubicBezTo>
                  <a:pt x="1513452" y="1570680"/>
                  <a:pt x="1546887" y="1529903"/>
                  <a:pt x="1583448" y="1498217"/>
                </a:cubicBezTo>
                <a:cubicBezTo>
                  <a:pt x="1680403" y="1414189"/>
                  <a:pt x="1712877" y="1369987"/>
                  <a:pt x="1772134" y="1251474"/>
                </a:cubicBezTo>
                <a:cubicBezTo>
                  <a:pt x="1790620" y="1214501"/>
                  <a:pt x="1801163" y="1174065"/>
                  <a:pt x="1815677" y="1135360"/>
                </a:cubicBezTo>
                <a:cubicBezTo>
                  <a:pt x="1829779" y="1057796"/>
                  <a:pt x="1890589" y="730365"/>
                  <a:pt x="1888248" y="699931"/>
                </a:cubicBezTo>
                <a:cubicBezTo>
                  <a:pt x="1880500" y="599206"/>
                  <a:pt x="1853137" y="496272"/>
                  <a:pt x="1801162" y="409646"/>
                </a:cubicBezTo>
                <a:cubicBezTo>
                  <a:pt x="1762018" y="344406"/>
                  <a:pt x="1602320" y="321916"/>
                  <a:pt x="1539905" y="308046"/>
                </a:cubicBezTo>
                <a:cubicBezTo>
                  <a:pt x="1256048" y="379010"/>
                  <a:pt x="1207558" y="308143"/>
                  <a:pt x="1104477" y="525760"/>
                </a:cubicBezTo>
                <a:cubicBezTo>
                  <a:pt x="1082854" y="571409"/>
                  <a:pt x="1075448" y="622522"/>
                  <a:pt x="1060934" y="670903"/>
                </a:cubicBezTo>
                <a:cubicBezTo>
                  <a:pt x="1045795" y="837435"/>
                  <a:pt x="1019335" y="919684"/>
                  <a:pt x="1118991" y="1091817"/>
                </a:cubicBezTo>
                <a:cubicBezTo>
                  <a:pt x="1133736" y="1117286"/>
                  <a:pt x="1177048" y="1101493"/>
                  <a:pt x="1206077" y="1106331"/>
                </a:cubicBezTo>
                <a:cubicBezTo>
                  <a:pt x="1277439" y="1094438"/>
                  <a:pt x="1396995" y="1115712"/>
                  <a:pt x="1423791" y="1019246"/>
                </a:cubicBezTo>
                <a:cubicBezTo>
                  <a:pt x="1442104" y="953321"/>
                  <a:pt x="1452820" y="816046"/>
                  <a:pt x="1452820" y="816046"/>
                </a:cubicBezTo>
                <a:cubicBezTo>
                  <a:pt x="1447348" y="720288"/>
                  <a:pt x="1493471" y="168714"/>
                  <a:pt x="1278648" y="61303"/>
                </a:cubicBezTo>
                <a:cubicBezTo>
                  <a:pt x="1249619" y="46789"/>
                  <a:pt x="1223048" y="25632"/>
                  <a:pt x="1191562" y="17760"/>
                </a:cubicBezTo>
                <a:cubicBezTo>
                  <a:pt x="1144392" y="5967"/>
                  <a:pt x="1094801" y="8084"/>
                  <a:pt x="1046420" y="3246"/>
                </a:cubicBezTo>
                <a:cubicBezTo>
                  <a:pt x="944820" y="12922"/>
                  <a:pt x="838442" y="0"/>
                  <a:pt x="741620" y="32274"/>
                </a:cubicBezTo>
                <a:cubicBezTo>
                  <a:pt x="678247" y="53398"/>
                  <a:pt x="544038" y="227046"/>
                  <a:pt x="509391" y="279017"/>
                </a:cubicBezTo>
                <a:cubicBezTo>
                  <a:pt x="481761" y="320463"/>
                  <a:pt x="459933" y="365522"/>
                  <a:pt x="436820" y="409646"/>
                </a:cubicBezTo>
                <a:cubicBezTo>
                  <a:pt x="406701" y="467145"/>
                  <a:pt x="349734" y="583817"/>
                  <a:pt x="349734" y="583817"/>
                </a:cubicBezTo>
                <a:cubicBezTo>
                  <a:pt x="343317" y="660819"/>
                  <a:pt x="313110" y="840938"/>
                  <a:pt x="364248" y="917646"/>
                </a:cubicBezTo>
                <a:cubicBezTo>
                  <a:pt x="388252" y="953651"/>
                  <a:pt x="439518" y="961408"/>
                  <a:pt x="480362" y="975703"/>
                </a:cubicBezTo>
                <a:cubicBezTo>
                  <a:pt x="536846" y="995473"/>
                  <a:pt x="597283" y="1001822"/>
                  <a:pt x="654534" y="1019246"/>
                </a:cubicBezTo>
                <a:cubicBezTo>
                  <a:pt x="708709" y="1035734"/>
                  <a:pt x="760972" y="1057951"/>
                  <a:pt x="814191" y="1077303"/>
                </a:cubicBezTo>
                <a:cubicBezTo>
                  <a:pt x="910953" y="1067627"/>
                  <a:pt x="1010381" y="1072821"/>
                  <a:pt x="1104477" y="1048274"/>
                </a:cubicBezTo>
                <a:cubicBezTo>
                  <a:pt x="1148941" y="1036675"/>
                  <a:pt x="1151263" y="962216"/>
                  <a:pt x="1162534" y="932160"/>
                </a:cubicBezTo>
                <a:cubicBezTo>
                  <a:pt x="1170131" y="911901"/>
                  <a:pt x="1181886" y="893455"/>
                  <a:pt x="1191562" y="874103"/>
                </a:cubicBezTo>
                <a:cubicBezTo>
                  <a:pt x="1181886" y="835398"/>
                  <a:pt x="1190745" y="786200"/>
                  <a:pt x="1162534" y="757989"/>
                </a:cubicBezTo>
                <a:cubicBezTo>
                  <a:pt x="1130079" y="725534"/>
                  <a:pt x="1077791" y="715513"/>
                  <a:pt x="1031905" y="714446"/>
                </a:cubicBezTo>
                <a:cubicBezTo>
                  <a:pt x="867170" y="710615"/>
                  <a:pt x="702915" y="733798"/>
                  <a:pt x="538420" y="743474"/>
                </a:cubicBezTo>
                <a:cubicBezTo>
                  <a:pt x="400290" y="812539"/>
                  <a:pt x="301673" y="839836"/>
                  <a:pt x="204591" y="961189"/>
                </a:cubicBezTo>
                <a:cubicBezTo>
                  <a:pt x="143394" y="1037686"/>
                  <a:pt x="44934" y="1207931"/>
                  <a:pt x="44934" y="1207931"/>
                </a:cubicBezTo>
                <a:cubicBezTo>
                  <a:pt x="30420" y="1265988"/>
                  <a:pt x="0" y="1322275"/>
                  <a:pt x="1391" y="1382103"/>
                </a:cubicBezTo>
                <a:cubicBezTo>
                  <a:pt x="4907" y="1533287"/>
                  <a:pt x="11627" y="1688582"/>
                  <a:pt x="59448" y="1832046"/>
                </a:cubicBezTo>
                <a:cubicBezTo>
                  <a:pt x="73881" y="1875346"/>
                  <a:pt x="135781" y="1882240"/>
                  <a:pt x="175562" y="1904617"/>
                </a:cubicBezTo>
                <a:cubicBezTo>
                  <a:pt x="268818" y="1957073"/>
                  <a:pt x="360361" y="1995615"/>
                  <a:pt x="465848" y="2020731"/>
                </a:cubicBezTo>
                <a:cubicBezTo>
                  <a:pt x="508468" y="2030879"/>
                  <a:pt x="552934" y="2030408"/>
                  <a:pt x="596477" y="2035246"/>
                </a:cubicBezTo>
                <a:cubicBezTo>
                  <a:pt x="707753" y="2025570"/>
                  <a:pt x="820926" y="2028847"/>
                  <a:pt x="930305" y="2006217"/>
                </a:cubicBezTo>
                <a:cubicBezTo>
                  <a:pt x="964469" y="1999148"/>
                  <a:pt x="990389" y="1970252"/>
                  <a:pt x="1017391" y="1948160"/>
                </a:cubicBezTo>
                <a:cubicBezTo>
                  <a:pt x="1091743" y="1887327"/>
                  <a:pt x="1083213" y="1889087"/>
                  <a:pt x="1118991" y="1817531"/>
                </a:cubicBezTo>
                <a:cubicBezTo>
                  <a:pt x="1089962" y="1740122"/>
                  <a:pt x="1082455" y="1650721"/>
                  <a:pt x="1031905" y="1585303"/>
                </a:cubicBezTo>
                <a:cubicBezTo>
                  <a:pt x="964184" y="1497664"/>
                  <a:pt x="807486" y="1486442"/>
                  <a:pt x="712591" y="1469189"/>
                </a:cubicBezTo>
                <a:cubicBezTo>
                  <a:pt x="548096" y="1493379"/>
                  <a:pt x="380405" y="1501435"/>
                  <a:pt x="219105" y="1541760"/>
                </a:cubicBezTo>
                <a:cubicBezTo>
                  <a:pt x="66738" y="1579852"/>
                  <a:pt x="131270" y="1758348"/>
                  <a:pt x="190077" y="1846560"/>
                </a:cubicBezTo>
                <a:cubicBezTo>
                  <a:pt x="212207" y="1879755"/>
                  <a:pt x="267916" y="1864332"/>
                  <a:pt x="306191" y="1875589"/>
                </a:cubicBezTo>
                <a:cubicBezTo>
                  <a:pt x="518651" y="1938077"/>
                  <a:pt x="353326" y="1910781"/>
                  <a:pt x="581962" y="1933646"/>
                </a:cubicBezTo>
                <a:cubicBezTo>
                  <a:pt x="717429" y="1919132"/>
                  <a:pt x="856839" y="1925650"/>
                  <a:pt x="988362" y="1890103"/>
                </a:cubicBezTo>
                <a:cubicBezTo>
                  <a:pt x="1041614" y="1875711"/>
                  <a:pt x="1118991" y="1788503"/>
                  <a:pt x="1118991" y="1788503"/>
                </a:cubicBezTo>
                <a:cubicBezTo>
                  <a:pt x="1133505" y="1764312"/>
                  <a:pt x="1146356" y="1739042"/>
                  <a:pt x="1162534" y="1715931"/>
                </a:cubicBezTo>
                <a:cubicBezTo>
                  <a:pt x="1180299" y="1690552"/>
                  <a:pt x="1204652" y="1669924"/>
                  <a:pt x="1220591" y="1643360"/>
                </a:cubicBezTo>
                <a:cubicBezTo>
                  <a:pt x="1233996" y="1621019"/>
                  <a:pt x="1239944" y="1594979"/>
                  <a:pt x="1249620" y="1570789"/>
                </a:cubicBezTo>
                <a:cubicBezTo>
                  <a:pt x="1254458" y="1546598"/>
                  <a:pt x="1264134" y="1522887"/>
                  <a:pt x="1264134" y="1498217"/>
                </a:cubicBezTo>
                <a:cubicBezTo>
                  <a:pt x="1264134" y="1425646"/>
                  <a:pt x="1210916" y="1430484"/>
                  <a:pt x="1307677" y="1454674"/>
                </a:cubicBezTo>
                <a:cubicBezTo>
                  <a:pt x="1359284" y="1441772"/>
                  <a:pt x="1396455" y="1438467"/>
                  <a:pt x="1438305" y="1396617"/>
                </a:cubicBezTo>
                <a:cubicBezTo>
                  <a:pt x="1498333" y="1336589"/>
                  <a:pt x="1613043" y="1162970"/>
                  <a:pt x="1641505" y="1091817"/>
                </a:cubicBezTo>
                <a:cubicBezTo>
                  <a:pt x="1651181" y="1067627"/>
                  <a:pt x="1688957" y="1037669"/>
                  <a:pt x="1670534" y="1019246"/>
                </a:cubicBezTo>
                <a:cubicBezTo>
                  <a:pt x="1649725" y="998437"/>
                  <a:pt x="1612477" y="1028922"/>
                  <a:pt x="1583448" y="1033760"/>
                </a:cubicBezTo>
                <a:cubicBezTo>
                  <a:pt x="1568934" y="1048274"/>
                  <a:pt x="1551291" y="1060224"/>
                  <a:pt x="1539905" y="1077303"/>
                </a:cubicBezTo>
                <a:cubicBezTo>
                  <a:pt x="1489501" y="1152908"/>
                  <a:pt x="1495985" y="1166653"/>
                  <a:pt x="1481848" y="1251474"/>
                </a:cubicBezTo>
                <a:cubicBezTo>
                  <a:pt x="1486686" y="1299855"/>
                  <a:pt x="1460520" y="1363762"/>
                  <a:pt x="1496362" y="1396617"/>
                </a:cubicBezTo>
                <a:cubicBezTo>
                  <a:pt x="1533703" y="1430846"/>
                  <a:pt x="1844084" y="1397698"/>
                  <a:pt x="1859220" y="1396617"/>
                </a:cubicBezTo>
                <a:cubicBezTo>
                  <a:pt x="1883410" y="1377265"/>
                  <a:pt x="1909886" y="1360465"/>
                  <a:pt x="1931791" y="1338560"/>
                </a:cubicBezTo>
                <a:cubicBezTo>
                  <a:pt x="1938368" y="1331983"/>
                  <a:pt x="1996119" y="1253445"/>
                  <a:pt x="2004362" y="1236960"/>
                </a:cubicBezTo>
                <a:cubicBezTo>
                  <a:pt x="2011204" y="1223276"/>
                  <a:pt x="2014039" y="1207931"/>
                  <a:pt x="2018877" y="1193417"/>
                </a:cubicBezTo>
                <a:cubicBezTo>
                  <a:pt x="2014682" y="1134690"/>
                  <a:pt x="2066213" y="975703"/>
                  <a:pt x="1960820" y="975703"/>
                </a:cubicBezTo>
                <a:cubicBezTo>
                  <a:pt x="1926610" y="975703"/>
                  <a:pt x="1893087" y="985379"/>
                  <a:pt x="1859220" y="990217"/>
                </a:cubicBezTo>
                <a:cubicBezTo>
                  <a:pt x="1849544" y="1009569"/>
                  <a:pt x="1838714" y="1028387"/>
                  <a:pt x="1830191" y="1048274"/>
                </a:cubicBezTo>
                <a:cubicBezTo>
                  <a:pt x="1817700" y="1077420"/>
                  <a:pt x="1808526" y="1120420"/>
                  <a:pt x="1801162" y="1149874"/>
                </a:cubicBezTo>
                <a:cubicBezTo>
                  <a:pt x="1806000" y="1236960"/>
                  <a:pt x="1770803" y="1336340"/>
                  <a:pt x="1815677" y="1411131"/>
                </a:cubicBezTo>
                <a:cubicBezTo>
                  <a:pt x="1848417" y="1465698"/>
                  <a:pt x="1841816" y="1286015"/>
                  <a:pt x="1844705" y="1222446"/>
                </a:cubicBezTo>
                <a:cubicBezTo>
                  <a:pt x="1846694" y="1178680"/>
                  <a:pt x="1836853" y="1135119"/>
                  <a:pt x="1830191" y="1091817"/>
                </a:cubicBezTo>
                <a:cubicBezTo>
                  <a:pt x="1827158" y="1072101"/>
                  <a:pt x="1826249" y="1050676"/>
                  <a:pt x="1815677" y="1033760"/>
                </a:cubicBezTo>
                <a:cubicBezTo>
                  <a:pt x="1815670" y="1033748"/>
                  <a:pt x="1761251" y="979333"/>
                  <a:pt x="1743105" y="96118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899592" y="1556792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1115616" y="1772816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331640" y="1988840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275856" y="1124744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3500264" y="1349152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3707904" y="1556792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3851920" y="1844824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707904" y="1340768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923928" y="1556792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067944" y="1844824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1640" y="1916832"/>
            <a:ext cx="504056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995936" y="1556792"/>
            <a:ext cx="504056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020272" y="1484784"/>
            <a:ext cx="648072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3528" y="980728"/>
            <a:ext cx="3923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1. Назови заштрихованные буквы.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23528" y="2924944"/>
            <a:ext cx="502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2. Назови буквы, изображённые пунктиром.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3501008"/>
            <a:ext cx="504056" cy="7607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275856" y="3501008"/>
            <a:ext cx="576064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580112" y="3501008"/>
            <a:ext cx="576064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11560" y="3573016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3960" y="3725416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16360" y="3877816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55576" y="4005064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71600" y="4149080"/>
            <a:ext cx="727280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23528" y="4653136"/>
            <a:ext cx="362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3.Назови недописанные буквы.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7668344" y="3573016"/>
            <a:ext cx="504056" cy="7200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 flipV="1">
            <a:off x="7452320" y="4193273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flipV="1">
            <a:off x="7596336" y="3789040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flipV="1">
            <a:off x="7524328" y="3933056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flipV="1">
            <a:off x="7452320" y="4077072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7596336" y="3645024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5400000" flipV="1">
            <a:off x="2970488" y="3878385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5400000" flipV="1">
            <a:off x="3114504" y="3878385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5400000" flipV="1">
            <a:off x="5346752" y="3806377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 flipV="1">
            <a:off x="5490768" y="3950393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55576" y="5517232"/>
            <a:ext cx="576064" cy="801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3275856" y="5517232"/>
            <a:ext cx="576064" cy="801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5652120" y="5517232"/>
            <a:ext cx="576064" cy="801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7596336" y="5517232"/>
            <a:ext cx="864096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187624" y="5445224"/>
            <a:ext cx="50405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919658">
            <a:off x="3065238" y="5218513"/>
            <a:ext cx="50714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308304" y="5517232"/>
            <a:ext cx="4320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20151093">
            <a:off x="5882170" y="5883612"/>
            <a:ext cx="495672" cy="52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124744"/>
            <a:ext cx="2964444" cy="458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-    семья,   картинки\8 марта-цветы\подсолнух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2304256" cy="2304256"/>
          </a:xfrm>
          <a:prstGeom prst="rect">
            <a:avLst/>
          </a:prstGeom>
          <a:noFill/>
        </p:spPr>
      </p:pic>
      <p:pic>
        <p:nvPicPr>
          <p:cNvPr id="7" name="Picture 2" descr="D:\ФОТО-    семья,   картинки\8 марта-цветы\подсолнух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5013176"/>
            <a:ext cx="1071736" cy="1071736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1907704" y="2852936"/>
            <a:ext cx="3384376" cy="1296144"/>
          </a:xfrm>
          <a:prstGeom prst="wave">
            <a:avLst/>
          </a:prstGeom>
          <a:solidFill>
            <a:srgbClr val="00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1907704" y="4365104"/>
            <a:ext cx="3384376" cy="584448"/>
          </a:xfrm>
          <a:prstGeom prst="wave">
            <a:avLst>
              <a:gd name="adj1" fmla="val 20000"/>
              <a:gd name="adj2" fmla="val -482"/>
            </a:avLst>
          </a:prstGeom>
          <a:solidFill>
            <a:srgbClr val="00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88640"/>
            <a:ext cx="7920880" cy="5853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Узнавание букв в усложнённых условиях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511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4. Назвать буквы, наложенные друг на друга.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967555" y="1128791"/>
            <a:ext cx="713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Г</a:t>
            </a:r>
            <a:endParaRPr lang="ru-RU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1124744"/>
            <a:ext cx="7841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 rot="2223654">
            <a:off x="1439011" y="1341691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З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412776"/>
            <a:ext cx="974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126876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Ш</a:t>
            </a:r>
            <a:endParaRPr lang="ru-RU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1052736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Н</a:t>
            </a:r>
            <a:endParaRPr lang="ru-RU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980728"/>
            <a:ext cx="104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Ф</a:t>
            </a:r>
            <a:endParaRPr lang="ru-RU" sz="9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126876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Х</a:t>
            </a:r>
            <a:endParaRPr lang="ru-RU" sz="9600" dirty="0"/>
          </a:p>
        </p:txBody>
      </p:sp>
      <p:sp>
        <p:nvSpPr>
          <p:cNvPr id="19" name="TextBox 18"/>
          <p:cNvSpPr txBox="1"/>
          <p:nvPr/>
        </p:nvSpPr>
        <p:spPr>
          <a:xfrm rot="19023896">
            <a:off x="6576299" y="1565653"/>
            <a:ext cx="854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В</a:t>
            </a:r>
            <a:endParaRPr lang="ru-RU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2852936"/>
            <a:ext cx="3819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5. Назвать стилизованные буквы.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3356992"/>
            <a:ext cx="8470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ksent" pitchFamily="18" charset="0"/>
              </a:rPr>
              <a:t>А   Б   В   Г   Д</a:t>
            </a:r>
            <a:endParaRPr lang="ru-RU" sz="6000" dirty="0">
              <a:latin typeface="Aksen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581128"/>
            <a:ext cx="604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6. Определить, какие из букв написаны неправильно.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5013176"/>
            <a:ext cx="821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Р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 rot="10800000" flipH="1">
            <a:off x="1763688" y="501317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К</a:t>
            </a:r>
            <a:endParaRPr lang="ru-RU" sz="9600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3347864" y="5013176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С</a:t>
            </a:r>
            <a:endParaRPr lang="ru-RU" sz="9600" dirty="0"/>
          </a:p>
        </p:txBody>
      </p:sp>
      <p:sp>
        <p:nvSpPr>
          <p:cNvPr id="26" name="TextBox 25"/>
          <p:cNvSpPr txBox="1"/>
          <p:nvPr/>
        </p:nvSpPr>
        <p:spPr>
          <a:xfrm>
            <a:off x="4932040" y="5013176"/>
            <a:ext cx="833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У</a:t>
            </a:r>
            <a:endParaRPr lang="ru-RU" sz="9600" dirty="0"/>
          </a:p>
        </p:txBody>
      </p:sp>
      <p:sp>
        <p:nvSpPr>
          <p:cNvPr id="27" name="TextBox 26"/>
          <p:cNvSpPr txBox="1"/>
          <p:nvPr/>
        </p:nvSpPr>
        <p:spPr>
          <a:xfrm rot="10800000">
            <a:off x="6300192" y="5085184"/>
            <a:ext cx="1266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Ю</a:t>
            </a:r>
            <a:endParaRPr lang="ru-RU" sz="9600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8028384" y="501317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Ч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81128"/>
            <a:ext cx="364299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40352" y="260648"/>
            <a:ext cx="1224136" cy="19168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1008112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052736"/>
            <a:ext cx="1224136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373216"/>
            <a:ext cx="1080120" cy="12241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2924944"/>
            <a:ext cx="1008112" cy="129614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2060848"/>
            <a:ext cx="1008112" cy="12241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24744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6021288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1988840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3645024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1700808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60648"/>
            <a:ext cx="6984776" cy="5760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Отгадай, какие буквы спрятались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008" y="4149080"/>
            <a:ext cx="792088" cy="11521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371703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500826" y="35716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29454" y="35716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429388" y="571480"/>
            <a:ext cx="357190" cy="35719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642918"/>
            <a:ext cx="21431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072330" y="642918"/>
            <a:ext cx="214314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22299" y="678635"/>
            <a:ext cx="142874" cy="7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5" idx="0"/>
          </p:cNvCxnSpPr>
          <p:nvPr/>
        </p:nvCxnSpPr>
        <p:spPr>
          <a:xfrm rot="16200000" flipH="1">
            <a:off x="6625842" y="553621"/>
            <a:ext cx="214314" cy="2500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5" idx="0"/>
          </p:cNvCxnSpPr>
          <p:nvPr/>
        </p:nvCxnSpPr>
        <p:spPr>
          <a:xfrm rot="16200000" flipH="1" flipV="1">
            <a:off x="6411529" y="517901"/>
            <a:ext cx="142876" cy="2500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6" idx="2"/>
          </p:cNvCxnSpPr>
          <p:nvPr/>
        </p:nvCxnSpPr>
        <p:spPr>
          <a:xfrm rot="16200000" flipH="1">
            <a:off x="7018751" y="946529"/>
            <a:ext cx="142878" cy="1071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2"/>
          </p:cNvCxnSpPr>
          <p:nvPr/>
        </p:nvCxnSpPr>
        <p:spPr>
          <a:xfrm rot="5400000">
            <a:off x="6911595" y="946530"/>
            <a:ext cx="142876" cy="107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5" idx="3"/>
          </p:cNvCxnSpPr>
          <p:nvPr/>
        </p:nvCxnSpPr>
        <p:spPr>
          <a:xfrm rot="16200000" flipH="1">
            <a:off x="6590123" y="946529"/>
            <a:ext cx="142876" cy="107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5" idx="3"/>
          </p:cNvCxnSpPr>
          <p:nvPr/>
        </p:nvCxnSpPr>
        <p:spPr>
          <a:xfrm rot="5400000">
            <a:off x="6482967" y="946530"/>
            <a:ext cx="142876" cy="107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7776071" y="79814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7847509" y="79814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8352135" y="654127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8423573" y="654127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8496151" y="942159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H="1">
            <a:off x="8632899" y="936030"/>
            <a:ext cx="184723" cy="41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1964513" y="582217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2035951" y="582217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3167559" y="6559353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6200000" flipH="1">
            <a:off x="3274716" y="6595072"/>
            <a:ext cx="71438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2446909" y="655878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2304033" y="6487345"/>
            <a:ext cx="142876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0800000" flipV="1">
            <a:off x="7668914" y="619548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8026104" y="619548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8746184" y="763564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10800000" flipV="1">
            <a:off x="8143900" y="714356"/>
            <a:ext cx="157138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8602168" y="475532"/>
            <a:ext cx="142876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6200000" flipH="1" flipV="1">
            <a:off x="8179668" y="368374"/>
            <a:ext cx="172467" cy="1847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16200000" flipH="1">
            <a:off x="2143107" y="5572140"/>
            <a:ext cx="172467" cy="1132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16200000" flipV="1">
            <a:off x="1821637" y="5536421"/>
            <a:ext cx="113286" cy="418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10800000">
            <a:off x="2268314" y="6165874"/>
            <a:ext cx="71438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2625504" y="6165874"/>
            <a:ext cx="71438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16200000" flipH="1">
            <a:off x="3346153" y="6380758"/>
            <a:ext cx="172467" cy="1132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одержимое 75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 rot="19172213">
            <a:off x="2042141" y="1835695"/>
            <a:ext cx="7007224" cy="366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131840" y="5157192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5"/>
          <p:cNvSpPr txBox="1">
            <a:spLocks/>
          </p:cNvSpPr>
          <p:nvPr/>
        </p:nvSpPr>
        <p:spPr>
          <a:xfrm>
            <a:off x="3203848" y="5445224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139952" y="4077072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5"/>
          <p:cNvSpPr txBox="1">
            <a:spLocks/>
          </p:cNvSpPr>
          <p:nvPr/>
        </p:nvSpPr>
        <p:spPr>
          <a:xfrm>
            <a:off x="4211960" y="4365104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923928" y="2852936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аголовок 5"/>
          <p:cNvSpPr txBox="1">
            <a:spLocks/>
          </p:cNvSpPr>
          <p:nvPr/>
        </p:nvSpPr>
        <p:spPr>
          <a:xfrm>
            <a:off x="3995936" y="3140968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Заголовок 5"/>
          <p:cNvSpPr txBox="1">
            <a:spLocks/>
          </p:cNvSpPr>
          <p:nvPr/>
        </p:nvSpPr>
        <p:spPr>
          <a:xfrm>
            <a:off x="5220072" y="2636912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148064" y="2348880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6516216" y="2276872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Заголовок 5"/>
          <p:cNvSpPr txBox="1">
            <a:spLocks/>
          </p:cNvSpPr>
          <p:nvPr/>
        </p:nvSpPr>
        <p:spPr>
          <a:xfrm>
            <a:off x="6660232" y="2564904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6588224" y="1124744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Заголовок 5"/>
          <p:cNvSpPr txBox="1">
            <a:spLocks/>
          </p:cNvSpPr>
          <p:nvPr/>
        </p:nvSpPr>
        <p:spPr>
          <a:xfrm>
            <a:off x="6660232" y="1412776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Овал 97"/>
          <p:cNvSpPr/>
          <p:nvPr/>
        </p:nvSpPr>
        <p:spPr>
          <a:xfrm rot="10800000">
            <a:off x="5364088" y="1556792"/>
            <a:ext cx="928694" cy="511005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6796102" y="3652838"/>
            <a:ext cx="842962" cy="511007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5438780" y="3867152"/>
            <a:ext cx="857256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4" name="BD13772_.GIF" descr="C:\Users\й123\Desktop\Картинки\Анимация\BD13772_.GIF"/>
          <p:cNvPicPr>
            <a:picLocks noChangeAspect="1"/>
          </p:cNvPicPr>
          <p:nvPr/>
        </p:nvPicPr>
        <p:blipFill>
          <a:blip r:embed="rId2" r:link="rId3" cstate="email"/>
          <a:stretch>
            <a:fillRect/>
          </a:stretch>
        </p:blipFill>
        <p:spPr>
          <a:xfrm>
            <a:off x="5652120" y="3501008"/>
            <a:ext cx="1143002" cy="1143002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 rot="10800000">
            <a:off x="5081590" y="5010160"/>
            <a:ext cx="92869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 rot="10800000">
            <a:off x="2987824" y="3933056"/>
            <a:ext cx="92869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7380312" y="0"/>
            <a:ext cx="1763688" cy="17728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-324544" y="4653136"/>
            <a:ext cx="3131840" cy="242088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 rot="5400000">
            <a:off x="-1069965" y="1069964"/>
            <a:ext cx="5229202" cy="308927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21441176">
            <a:off x="5368628" y="5314872"/>
            <a:ext cx="3743713" cy="145745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13-4.gif" descr="C:\Users\й123\Desktop\Картинки\Анимация\13-4.gif"/>
          <p:cNvPicPr>
            <a:picLocks noChangeAspect="1"/>
          </p:cNvPicPr>
          <p:nvPr/>
        </p:nvPicPr>
        <p:blipFill>
          <a:blip r:embed="rId4" r:link="rId5" cstate="email"/>
          <a:stretch>
            <a:fillRect/>
          </a:stretch>
        </p:blipFill>
        <p:spPr>
          <a:xfrm>
            <a:off x="6660232" y="5805264"/>
            <a:ext cx="2000263" cy="857256"/>
          </a:xfrm>
          <a:prstGeom prst="rect">
            <a:avLst/>
          </a:prstGeom>
        </p:spPr>
      </p:pic>
      <p:pic>
        <p:nvPicPr>
          <p:cNvPr id="116" name="13-4.gif" descr="C:\Users\й123\Desktop\Картинки\Анимация\13-4.gif"/>
          <p:cNvPicPr>
            <a:picLocks noChangeAspect="1"/>
          </p:cNvPicPr>
          <p:nvPr/>
        </p:nvPicPr>
        <p:blipFill>
          <a:blip r:embed="rId4" r:link="rId5" cstate="email"/>
          <a:stretch>
            <a:fillRect/>
          </a:stretch>
        </p:blipFill>
        <p:spPr>
          <a:xfrm>
            <a:off x="539552" y="3429000"/>
            <a:ext cx="2000263" cy="857256"/>
          </a:xfrm>
          <a:prstGeom prst="rect">
            <a:avLst/>
          </a:prstGeom>
        </p:spPr>
      </p:pic>
      <p:pic>
        <p:nvPicPr>
          <p:cNvPr id="118" name="Picture 9" descr="C:\Users\й123\Desktop\Картинки\Анимация\AG00185_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20216">
            <a:off x="992943" y="3259315"/>
            <a:ext cx="1020014" cy="506489"/>
          </a:xfrm>
          <a:prstGeom prst="rect">
            <a:avLst/>
          </a:prstGeom>
          <a:noFill/>
        </p:spPr>
      </p:pic>
      <p:pic>
        <p:nvPicPr>
          <p:cNvPr id="120" name="bird10-8.gif" descr="C:\Users\й123\Desktop\лого. документы\анимации\bird10-8.gif"/>
          <p:cNvPicPr>
            <a:picLocks noChangeAspect="1"/>
          </p:cNvPicPr>
          <p:nvPr/>
        </p:nvPicPr>
        <p:blipFill>
          <a:blip r:embed="rId7" r:link="rId8" cstate="email"/>
          <a:stretch>
            <a:fillRect/>
          </a:stretch>
        </p:blipFill>
        <p:spPr>
          <a:xfrm>
            <a:off x="755576" y="1412776"/>
            <a:ext cx="854491" cy="642942"/>
          </a:xfrm>
          <a:prstGeom prst="rect">
            <a:avLst/>
          </a:prstGeom>
        </p:spPr>
      </p:pic>
      <p:pic>
        <p:nvPicPr>
          <p:cNvPr id="122" name="Рисунок 121" descr="AG00630_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548680"/>
            <a:ext cx="1839524" cy="1621275"/>
          </a:xfrm>
          <a:prstGeom prst="rect">
            <a:avLst/>
          </a:prstGeom>
        </p:spPr>
      </p:pic>
      <p:sp>
        <p:nvSpPr>
          <p:cNvPr id="123" name="Улыбающееся лицо 122"/>
          <p:cNvSpPr/>
          <p:nvPr/>
        </p:nvSpPr>
        <p:spPr>
          <a:xfrm>
            <a:off x="1043608" y="6381328"/>
            <a:ext cx="285752" cy="285752"/>
          </a:xfrm>
          <a:prstGeom prst="smileyFac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лыбающееся лицо 124"/>
          <p:cNvSpPr/>
          <p:nvPr/>
        </p:nvSpPr>
        <p:spPr>
          <a:xfrm>
            <a:off x="1115616" y="5733256"/>
            <a:ext cx="285752" cy="285752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лыбающееся лицо 125"/>
          <p:cNvSpPr/>
          <p:nvPr/>
        </p:nvSpPr>
        <p:spPr>
          <a:xfrm>
            <a:off x="395536" y="5949280"/>
            <a:ext cx="285752" cy="285752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Улыбающееся лицо 127"/>
          <p:cNvSpPr/>
          <p:nvPr/>
        </p:nvSpPr>
        <p:spPr>
          <a:xfrm>
            <a:off x="1691680" y="6021288"/>
            <a:ext cx="285752" cy="285752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9" name="Улыбающееся лицо 128"/>
          <p:cNvSpPr/>
          <p:nvPr/>
        </p:nvSpPr>
        <p:spPr>
          <a:xfrm>
            <a:off x="539552" y="5229200"/>
            <a:ext cx="285752" cy="285752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rot="16200000" flipH="1">
            <a:off x="2295507" y="5724540"/>
            <a:ext cx="172467" cy="1132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Улыбающееся лицо 130"/>
          <p:cNvSpPr/>
          <p:nvPr/>
        </p:nvSpPr>
        <p:spPr>
          <a:xfrm>
            <a:off x="1403648" y="5229200"/>
            <a:ext cx="285752" cy="285752"/>
          </a:xfrm>
          <a:prstGeom prst="smileyFac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Равнобедренный треугольник 132"/>
          <p:cNvSpPr/>
          <p:nvPr/>
        </p:nvSpPr>
        <p:spPr>
          <a:xfrm>
            <a:off x="8388424" y="764704"/>
            <a:ext cx="560638" cy="48577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>
            <a:off x="7884368" y="260648"/>
            <a:ext cx="560638" cy="485772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>
          <a:xfrm>
            <a:off x="7308304" y="0"/>
            <a:ext cx="560638" cy="48577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8460432" y="1268760"/>
            <a:ext cx="414334" cy="3571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7956376" y="764704"/>
            <a:ext cx="414334" cy="35716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7380312" y="476672"/>
            <a:ext cx="414334" cy="35716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755576" y="188640"/>
            <a:ext cx="6264696" cy="4320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Помоги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звуковичкам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добраться до  дома.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животные. рыбы, птицы, насекомые\дикие животные\09-13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16416" y="5805264"/>
            <a:ext cx="592832" cy="592832"/>
          </a:xfrm>
          <a:prstGeom prst="rect">
            <a:avLst/>
          </a:prstGeom>
          <a:noFill/>
        </p:spPr>
      </p:pic>
      <p:pic>
        <p:nvPicPr>
          <p:cNvPr id="84" name="Picture 41" descr="a10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51626" y="2780928"/>
            <a:ext cx="1492374" cy="13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13-4.gif" descr="C:\Users\й123\Desktop\Картинки\Анимация\13-4.gif"/>
          <p:cNvPicPr>
            <a:picLocks noChangeAspect="1"/>
          </p:cNvPicPr>
          <p:nvPr/>
        </p:nvPicPr>
        <p:blipFill>
          <a:blip r:embed="rId4" r:link="rId5" cstate="email"/>
          <a:stretch>
            <a:fillRect/>
          </a:stretch>
        </p:blipFill>
        <p:spPr>
          <a:xfrm>
            <a:off x="7596336" y="3789040"/>
            <a:ext cx="1547664" cy="7558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2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  <p:bldP spid="83" grpId="0" animBg="1"/>
      <p:bldP spid="89" grpId="0" animBg="1"/>
      <p:bldP spid="91" grpId="0" animBg="1"/>
      <p:bldP spid="9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ьяна\Desktop\SDC12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0"/>
            <a:ext cx="5143500" cy="6858000"/>
          </a:xfrm>
          <a:prstGeom prst="roundRect">
            <a:avLst/>
          </a:prstGeom>
          <a:noFill/>
          <a:effectLst>
            <a:softEdge rad="635000"/>
          </a:effectLst>
        </p:spPr>
      </p:pic>
      <p:pic>
        <p:nvPicPr>
          <p:cNvPr id="5" name="Picture 6" descr="D:\ФОТО-    семья,   картинки\Деревья, природа, камни\деревья и кустарники\11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4009775" cy="4941168"/>
          </a:xfrm>
          <a:prstGeom prst="rect">
            <a:avLst/>
          </a:prstGeom>
          <a:noFill/>
        </p:spPr>
      </p:pic>
      <p:pic>
        <p:nvPicPr>
          <p:cNvPr id="6" name="Picture 6" descr="D:\ФОТО-    семья,   картинки\Деревья, природа, камни\деревья и кустарники\11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355" y="0"/>
            <a:ext cx="2782645" cy="3429000"/>
          </a:xfrm>
          <a:prstGeom prst="rect">
            <a:avLst/>
          </a:prstGeom>
          <a:noFill/>
        </p:spPr>
      </p:pic>
      <p:pic>
        <p:nvPicPr>
          <p:cNvPr id="7" name="Picture 8" descr="C:\Users\Татьяна\Desktop\Картинки\Анимация\solnychko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32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ФОТО-    семья,   картинки\Анимация\Природа, цветы\42531974_097d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5106800"/>
            <a:ext cx="2195736" cy="1751200"/>
          </a:xfrm>
          <a:prstGeom prst="rect">
            <a:avLst/>
          </a:prstGeom>
          <a:noFill/>
        </p:spPr>
      </p:pic>
      <p:pic>
        <p:nvPicPr>
          <p:cNvPr id="1028" name="Picture 4" descr="D:\ФОТО-    семья,   картинки\Анимация\Природа, цветы\AG00001_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84368" y="3861048"/>
            <a:ext cx="648072" cy="748289"/>
          </a:xfrm>
          <a:prstGeom prst="rect">
            <a:avLst/>
          </a:prstGeom>
          <a:noFill/>
        </p:spPr>
      </p:pic>
      <p:pic>
        <p:nvPicPr>
          <p:cNvPr id="10" name="Picture 4" descr="D:\ФОТО-    семья,   картинки\Анимация\Природа, цветы\AG00001_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00392" y="3412668"/>
            <a:ext cx="563885" cy="651084"/>
          </a:xfrm>
          <a:prstGeom prst="rect">
            <a:avLst/>
          </a:prstGeom>
          <a:noFill/>
        </p:spPr>
      </p:pic>
      <p:pic>
        <p:nvPicPr>
          <p:cNvPr id="11" name="Picture 4" descr="D:\ФОТО-    семья,   картинки\Анимация\Природа, цветы\AG00001_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532440" y="3573644"/>
            <a:ext cx="611560" cy="706131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Анимация\животные. рыбы, птицы, насекомые\Насекомые\05-12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52320" y="2708920"/>
            <a:ext cx="918778" cy="1050032"/>
          </a:xfrm>
          <a:prstGeom prst="rect">
            <a:avLst/>
          </a:prstGeom>
          <a:noFill/>
        </p:spPr>
      </p:pic>
      <p:pic>
        <p:nvPicPr>
          <p:cNvPr id="1030" name="Picture 6" descr="D:\ФОТО-    семья,   картинки\Анимация\животные. рыбы, птицы, насекомые\Насекомые\01-11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229200"/>
            <a:ext cx="656073" cy="236186"/>
          </a:xfrm>
          <a:prstGeom prst="rect">
            <a:avLst/>
          </a:prstGeom>
          <a:noFill/>
        </p:spPr>
      </p:pic>
      <p:pic>
        <p:nvPicPr>
          <p:cNvPr id="14" name="Picture 6" descr="D:\ФОТО-    семья,   картинки\Анимация\животные. рыбы, птицы, насекомые\Насекомые\01-11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157192"/>
            <a:ext cx="600064" cy="21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 rot="16200000">
            <a:off x="1143000" y="-1143000"/>
            <a:ext cx="6858000" cy="9144000"/>
          </a:xfrm>
          <a:gradFill rotWithShape="1">
            <a:gsLst>
              <a:gs pos="0">
                <a:srgbClr val="8EF88A"/>
              </a:gs>
              <a:gs pos="50000">
                <a:srgbClr val="BBF9B9"/>
              </a:gs>
              <a:gs pos="100000">
                <a:srgbClr val="DEFBDD"/>
              </a:gs>
            </a:gsLst>
            <a:lin ang="16200000" scaled="1"/>
          </a:gradFill>
        </p:spPr>
        <p:txBody>
          <a:bodyPr/>
          <a:lstStyle/>
          <a:p>
            <a:endParaRPr lang="ru-RU" sz="7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9952" y="3429000"/>
            <a:ext cx="444606" cy="57606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2636912"/>
            <a:ext cx="432048" cy="576064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49520"/>
              </a:avLst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4149080"/>
            <a:ext cx="432048" cy="57605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5157192"/>
            <a:ext cx="432047" cy="57606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3068960"/>
            <a:ext cx="432046" cy="57606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4149080"/>
            <a:ext cx="432048" cy="576063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pic>
        <p:nvPicPr>
          <p:cNvPr id="59401" name="Picture 4" descr="C:\Users\Татьяна\Desktop\Картинки\дома\wb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966374" y="-458270"/>
            <a:ext cx="2719356" cy="36358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9402" name="Picture 5" descr="C:\Users\Татьяна\Desktop\Картинки\Дети, игрушки, рисование\11111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652" y="5301208"/>
            <a:ext cx="585697" cy="12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6" descr="C:\Users\Татьяна\Desktop\Картинки\Дети, игрушки, рисование\detia-49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37015">
            <a:off x="21222" y="5970558"/>
            <a:ext cx="6397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2" descr="C:\Users\Татьяна\Desktop\Картинки\Анимация\17cf4c75a7617f6dc9951553ed8d0d2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7" y="5949280"/>
            <a:ext cx="616428" cy="72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Содержимое 16"/>
          <p:cNvSpPr>
            <a:spLocks noGrp="1"/>
          </p:cNvSpPr>
          <p:nvPr>
            <p:ph idx="1"/>
          </p:nvPr>
        </p:nvSpPr>
        <p:spPr>
          <a:xfrm flipV="1">
            <a:off x="0" y="0"/>
            <a:ext cx="9144000" cy="460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 flipH="1">
            <a:off x="4716016" y="2564904"/>
            <a:ext cx="432048" cy="57606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483768" y="3284984"/>
            <a:ext cx="432048" cy="57606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851920" y="4365104"/>
            <a:ext cx="432048" cy="61206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Б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3635896" y="2636912"/>
            <a:ext cx="416397" cy="60098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Б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2051720" y="5229200"/>
            <a:ext cx="432048" cy="57606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Б</a:t>
            </a:r>
          </a:p>
        </p:txBody>
      </p:sp>
      <p:pic>
        <p:nvPicPr>
          <p:cNvPr id="59412" name="Picture 8" descr="C:\Users\Татьяна\Desktop\Картинки\Анимация\solnychko.gif"/>
          <p:cNvPicPr>
            <a:picLocks noChangeAspect="1" noChangeArrowheads="1" noCrop="1"/>
          </p:cNvPicPr>
          <p:nvPr/>
        </p:nvPicPr>
        <p:blipFill>
          <a:blip r:embed="rId6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5" name="Picture 13" descr="C:\Users\Татьяна\Desktop\Картинки\птицы,жив.,насекомые\ovca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406627" y="4962525"/>
            <a:ext cx="8636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6" name="Picture 14" descr="C:\Users\Татьяна\Desktop\Картинки\птицы,жив.,насекомые\korova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26560" y="4602832"/>
            <a:ext cx="1027112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7" name="Picture 15" descr="C:\Users\Татьяна\Desktop\Картинки\птицы,жив.,насекомые\kozel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981794" y="3596751"/>
            <a:ext cx="9806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8" name="Picture 16" descr="C:\Users\Татьяна\Desktop\Картинки\Анимация\03-10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71800" y="5085184"/>
            <a:ext cx="1209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9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4928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0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61658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1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2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2050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3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13285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4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57301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5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8688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6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08518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7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2514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8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2514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9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0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1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30686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2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51577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3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Овал 41"/>
          <p:cNvSpPr/>
          <p:nvPr/>
        </p:nvSpPr>
        <p:spPr>
          <a:xfrm>
            <a:off x="1835696" y="5085184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563888" y="4221088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11760" y="3140968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419872" y="2492896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499992" y="2420888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11" descr="a338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64288" y="1052736"/>
            <a:ext cx="1781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Овал 45"/>
          <p:cNvSpPr/>
          <p:nvPr/>
        </p:nvSpPr>
        <p:spPr>
          <a:xfrm>
            <a:off x="1043608" y="4869160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547664" y="3861048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71800" y="3933056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932040" y="2924944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012160" y="2348880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779912" y="3284984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1" descr="a10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09883" y="3212976"/>
            <a:ext cx="16341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 descr="C:\Users\Татьяна\Desktop\Картинки\птицы,жив.,насекомые\1238658450_04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72969" y="3764335"/>
            <a:ext cx="1223963" cy="1849437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619672" y="332656"/>
            <a:ext cx="4297459" cy="1800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«Помоги детям добраться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Белоснежки».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Зачеркни буквы неправильного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изображения.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  <p:bldP spid="48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-    семья,   картинки\фоны\355378313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55768" y="6641976"/>
            <a:ext cx="2088232" cy="216024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54868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636912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1564" y="5750004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836712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С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005064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0"/>
            <a:ext cx="7115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Сколько букв</a:t>
            </a:r>
            <a:r>
              <a:rPr lang="ru-RU" sz="2800" b="1" dirty="0" smtClean="0">
                <a:solidFill>
                  <a:srgbClr val="FF0000"/>
                </a:solidFill>
              </a:rPr>
              <a:t> С </a:t>
            </a:r>
            <a:r>
              <a:rPr lang="ru-RU" sz="2800" dirty="0" smtClean="0"/>
              <a:t>спряталось на этой картинке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pPr algn="ctr"/>
            <a:r>
              <a:rPr lang="ru-RU" sz="2800" dirty="0" smtClean="0"/>
              <a:t>Найди одну лишнюю букву.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750004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692696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2411760" y="4509120"/>
            <a:ext cx="360040" cy="576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980728"/>
            <a:ext cx="1872208" cy="2817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492896"/>
            <a:ext cx="504056" cy="6573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2132856"/>
            <a:ext cx="864096" cy="10174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276872"/>
            <a:ext cx="720080" cy="873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844824"/>
            <a:ext cx="1008112" cy="13054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1988840"/>
            <a:ext cx="1080120" cy="11521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60648"/>
            <a:ext cx="7128792" cy="1052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Расставь буквы по возрастанию,</a:t>
            </a:r>
            <a:endParaRPr lang="en-US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какое получится слово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3" descr="D:\ФОТО-    семья,   картинки\Анимация\животные. рыбы, птицы, насекомые\дом. животные\820699156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240026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1423 0.3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2049 0.31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781 0.3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24011 0.314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02361 0.3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10972 L 0.60642 0.309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9"/>
            <a:ext cx="756084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2    5    4    3   1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ввввВ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43608" y="256490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В   И   Ч   Е   С</a:t>
            </a:r>
            <a:endParaRPr lang="ru-RU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013176"/>
            <a:ext cx="6767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5013176"/>
            <a:ext cx="70243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5013176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5013176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5013176"/>
            <a:ext cx="78579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космос, предметы, огонь, феерверки\41663746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16216" y="4221088"/>
            <a:ext cx="2483768" cy="26369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D:\ФОТО-    семья,   картинки\Анимация\космос, предметы, огонь, феерверки\88425329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869160"/>
            <a:ext cx="1000125" cy="1590675"/>
          </a:xfrm>
          <a:prstGeom prst="rect">
            <a:avLst/>
          </a:prstGeom>
          <a:noFill/>
        </p:spPr>
      </p:pic>
      <p:pic>
        <p:nvPicPr>
          <p:cNvPr id="20" name="Picture 2" descr="D:\ФОТО-    семья,   картинки\Анимация\космос, предметы, огонь, феерверки\88425329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5301208"/>
            <a:ext cx="855712" cy="136099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29808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564904"/>
            <a:ext cx="2952328" cy="3321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068960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О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86916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М</a:t>
            </a:r>
            <a:endParaRPr lang="ru-RU" sz="8000" b="1" dirty="0"/>
          </a:p>
        </p:txBody>
      </p:sp>
      <p:sp>
        <p:nvSpPr>
          <p:cNvPr id="7" name="TextBox 6"/>
          <p:cNvSpPr txBox="1"/>
          <p:nvPr/>
        </p:nvSpPr>
        <p:spPr>
          <a:xfrm rot="14249609">
            <a:off x="4925539" y="2871274"/>
            <a:ext cx="720080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9650238">
            <a:off x="6119598" y="2194357"/>
            <a:ext cx="1268161" cy="26460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790835">
            <a:off x="6088222" y="4586178"/>
            <a:ext cx="504056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4941168"/>
            <a:ext cx="576064" cy="873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8261181">
            <a:off x="7315343" y="3030012"/>
            <a:ext cx="1209046" cy="213913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0648"/>
            <a:ext cx="8640960" cy="170080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Изографы – это картинки, на которых слова нарисованы буквами, различным образом расположенные в пространстве и оптически похожие на предмет, в названии которого используются эти буквы. Ребенок должен найти все нарисованные буквы изографа, составить из них слово. 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0"/>
            <a:ext cx="8964488" cy="224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086336">
            <a:off x="6073800" y="2743056"/>
            <a:ext cx="236763" cy="34222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276872"/>
            <a:ext cx="478802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4930713">
            <a:off x="2109193" y="245613"/>
            <a:ext cx="987218" cy="340366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3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5421382">
            <a:off x="2185476" y="988990"/>
            <a:ext cx="753454" cy="296845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3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043608" y="2852936"/>
            <a:ext cx="828600" cy="187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7114964">
            <a:off x="2174164" y="3730503"/>
            <a:ext cx="1080120" cy="137744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691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373357">
            <a:off x="3488182" y="2586345"/>
            <a:ext cx="720080" cy="20975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5123018">
            <a:off x="5760074" y="540843"/>
            <a:ext cx="432048" cy="14494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382220">
            <a:off x="6518282" y="1164809"/>
            <a:ext cx="499924" cy="13630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752866">
            <a:off x="7024918" y="2128210"/>
            <a:ext cx="864096" cy="1449452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41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4192" y="3386471"/>
            <a:ext cx="1142550" cy="145090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289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412776"/>
            <a:ext cx="4176464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225689"/>
            <a:ext cx="8820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ПНИ         </a:t>
            </a:r>
            <a:r>
              <a:rPr lang="ru-RU" sz="6000" b="1" dirty="0" smtClean="0">
                <a:latin typeface="Alexandra Zeferino Three" pitchFamily="66" charset="0"/>
              </a:rPr>
              <a:t>П Т Г </a:t>
            </a:r>
            <a:r>
              <a:rPr lang="ru-RU" sz="6000" b="1" dirty="0" smtClean="0"/>
              <a:t>        </a:t>
            </a:r>
            <a:r>
              <a:rPr lang="ru-RU" sz="6000" b="1" dirty="0" smtClean="0">
                <a:latin typeface="Alexandra Zeferino Three" pitchFamily="66" charset="0"/>
              </a:rPr>
              <a:t> </a:t>
            </a:r>
            <a:r>
              <a:rPr lang="ru-RU" sz="6000" b="1" dirty="0" err="1" smtClean="0">
                <a:latin typeface="Alexandra Zeferino Three" pitchFamily="66" charset="0"/>
              </a:rPr>
              <a:t>г</a:t>
            </a:r>
            <a:r>
              <a:rPr lang="ru-RU" sz="6000" b="1" dirty="0" smtClean="0">
                <a:latin typeface="Alexandra Zeferino Three" pitchFamily="66" charset="0"/>
              </a:rPr>
              <a:t> </a:t>
            </a:r>
            <a:r>
              <a:rPr lang="ru-RU" sz="6000" b="1" dirty="0" err="1" smtClean="0">
                <a:latin typeface="Alexandra Zeferino Three" pitchFamily="66" charset="0"/>
              </a:rPr>
              <a:t>п</a:t>
            </a:r>
            <a:r>
              <a:rPr lang="ru-RU" sz="6000" b="1" dirty="0" smtClean="0">
                <a:latin typeface="Alexandra Zeferino Three" pitchFamily="66" charset="0"/>
              </a:rPr>
              <a:t> т </a:t>
            </a:r>
          </a:p>
          <a:p>
            <a:r>
              <a:rPr lang="ru-RU" sz="6000" dirty="0" smtClean="0">
                <a:latin typeface="+mj-lt"/>
              </a:rPr>
              <a:t>ВБПЬЪЗ</a:t>
            </a:r>
            <a:r>
              <a:rPr lang="ru-RU" sz="6000" b="1" dirty="0" smtClean="0">
                <a:latin typeface="Alexandra Zeferino Three" pitchFamily="66" charset="0"/>
              </a:rPr>
              <a:t>                     </a:t>
            </a:r>
            <a:r>
              <a:rPr lang="ru-RU" sz="6000" b="1" dirty="0" smtClean="0">
                <a:latin typeface="Adine Kirnberg" pitchFamily="2" charset="0"/>
              </a:rPr>
              <a:t> б в </a:t>
            </a:r>
            <a:r>
              <a:rPr lang="ru-RU" sz="6000" b="1" dirty="0" err="1" smtClean="0">
                <a:latin typeface="Adine Kirnberg" pitchFamily="2" charset="0"/>
              </a:rPr>
              <a:t>д</a:t>
            </a:r>
            <a:r>
              <a:rPr lang="ru-RU" sz="6000" b="1" dirty="0" smtClean="0">
                <a:latin typeface="Adine Kirnberg" pitchFamily="2" charset="0"/>
              </a:rPr>
              <a:t> у </a:t>
            </a:r>
            <a:r>
              <a:rPr lang="ru-RU" sz="6000" b="1" dirty="0" err="1" smtClean="0">
                <a:latin typeface="Adine Kirnberg" pitchFamily="2" charset="0"/>
              </a:rPr>
              <a:t>з</a:t>
            </a:r>
            <a:endParaRPr lang="ru-RU" sz="6000" b="1" dirty="0" smtClean="0">
              <a:latin typeface="Adine Kirnberg" pitchFamily="2" charset="0"/>
            </a:endParaRPr>
          </a:p>
          <a:p>
            <a:r>
              <a:rPr lang="ru-RU" sz="6000" dirty="0" smtClean="0">
                <a:latin typeface="+mj-lt"/>
              </a:rPr>
              <a:t>ГТ </a:t>
            </a:r>
            <a:r>
              <a:rPr lang="ru-RU" sz="6000" b="1" dirty="0" smtClean="0">
                <a:latin typeface="Adine Kirnberg" pitchFamily="2" charset="0"/>
              </a:rPr>
              <a:t>       Р Б В З      и </a:t>
            </a:r>
            <a:r>
              <a:rPr lang="ru-RU" sz="6000" b="1" dirty="0" err="1" smtClean="0">
                <a:latin typeface="Adine Kirnberg" pitchFamily="2" charset="0"/>
              </a:rPr>
              <a:t>ш</a:t>
            </a:r>
            <a:r>
              <a:rPr lang="ru-RU" sz="6000" b="1" dirty="0" smtClean="0">
                <a:latin typeface="Adine Kirnberg" pitchFamily="2" charset="0"/>
              </a:rPr>
              <a:t> </a:t>
            </a:r>
            <a:r>
              <a:rPr lang="ru-RU" sz="6000" b="1" dirty="0" err="1" smtClean="0">
                <a:latin typeface="Adine Kirnberg" pitchFamily="2" charset="0"/>
              </a:rPr>
              <a:t>ц</a:t>
            </a:r>
            <a:r>
              <a:rPr lang="ru-RU" sz="6000" b="1" dirty="0" smtClean="0">
                <a:latin typeface="Adine Kirnberg" pitchFamily="2" charset="0"/>
              </a:rPr>
              <a:t> </a:t>
            </a:r>
            <a:r>
              <a:rPr lang="ru-RU" sz="6000" b="1" dirty="0" err="1" smtClean="0">
                <a:latin typeface="Adine Kirnberg" pitchFamily="2" charset="0"/>
              </a:rPr>
              <a:t>щ</a:t>
            </a:r>
            <a:r>
              <a:rPr lang="ru-RU" sz="6000" b="1" dirty="0" smtClean="0">
                <a:latin typeface="Adine Kirnberg" pitchFamily="2" charset="0"/>
              </a:rPr>
              <a:t> </a:t>
            </a:r>
            <a:r>
              <a:rPr lang="ru-RU" sz="6000" b="1" dirty="0" err="1" smtClean="0">
                <a:latin typeface="Adine Kirnberg" pitchFamily="2" charset="0"/>
              </a:rPr>
              <a:t>п</a:t>
            </a:r>
            <a:r>
              <a:rPr lang="ru-RU" sz="6000" b="1" dirty="0" smtClean="0">
                <a:latin typeface="Adine Kirnberg" pitchFamily="2" charset="0"/>
              </a:rPr>
              <a:t> т</a:t>
            </a:r>
          </a:p>
          <a:p>
            <a:r>
              <a:rPr lang="ru-RU" sz="6000" dirty="0" smtClean="0">
                <a:latin typeface="+mj-lt"/>
              </a:rPr>
              <a:t>КУХЖ </a:t>
            </a:r>
            <a:r>
              <a:rPr lang="ru-RU" sz="6000" b="1" dirty="0" smtClean="0">
                <a:latin typeface="Adine Kirnberg" pitchFamily="2" charset="0"/>
              </a:rPr>
              <a:t>               о а с е э </a:t>
            </a:r>
            <a:r>
              <a:rPr lang="ru-RU" sz="6000" b="1" dirty="0" err="1" smtClean="0">
                <a:latin typeface="Adine Kirnberg" pitchFamily="2" charset="0"/>
              </a:rPr>
              <a:t>ю</a:t>
            </a:r>
            <a:r>
              <a:rPr lang="ru-RU" sz="6000" b="1" dirty="0" smtClean="0">
                <a:latin typeface="Adine Kirnberg" pitchFamily="2" charset="0"/>
              </a:rPr>
              <a:t> </a:t>
            </a:r>
            <a:r>
              <a:rPr lang="ru-RU" sz="6000" b="1" dirty="0" err="1" smtClean="0">
                <a:latin typeface="Adine Kirnberg" pitchFamily="2" charset="0"/>
              </a:rPr>
              <a:t>ф</a:t>
            </a:r>
            <a:endParaRPr lang="ru-RU" sz="6000" b="1" dirty="0" smtClean="0">
              <a:latin typeface="Adine Kirnberg" pitchFamily="2" charset="0"/>
            </a:endParaRPr>
          </a:p>
          <a:p>
            <a:endParaRPr lang="ru-RU" sz="6000" b="1" dirty="0" smtClean="0">
              <a:latin typeface="Adine Kirnberg" pitchFamily="2" charset="0"/>
            </a:endParaRPr>
          </a:p>
          <a:p>
            <a:endParaRPr lang="ru-RU" sz="6000" b="1" dirty="0"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5724128" y="1988840"/>
            <a:ext cx="1800200" cy="252028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96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429000"/>
            <a:ext cx="1512168" cy="2592288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8713"/>
              </a:avLst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20EC20"/>
                </a:solidFill>
              </a:rPr>
              <a:t>о</a:t>
            </a:r>
          </a:p>
        </p:txBody>
      </p:sp>
      <p:sp>
        <p:nvSpPr>
          <p:cNvPr id="7" name="TextBox 6"/>
          <p:cNvSpPr txBox="1"/>
          <p:nvPr/>
        </p:nvSpPr>
        <p:spPr>
          <a:xfrm rot="16478580">
            <a:off x="5554443" y="4260020"/>
            <a:ext cx="1607770" cy="244241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3333CC"/>
                </a:solidFill>
              </a:rPr>
              <a:t>и</a:t>
            </a:r>
          </a:p>
        </p:txBody>
      </p:sp>
      <p:sp>
        <p:nvSpPr>
          <p:cNvPr id="8" name="TextBox 7"/>
          <p:cNvSpPr txBox="1"/>
          <p:nvPr/>
        </p:nvSpPr>
        <p:spPr>
          <a:xfrm rot="5665573">
            <a:off x="3779036" y="1075973"/>
            <a:ext cx="1729946" cy="275502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</a:rPr>
              <a:t>у</a:t>
            </a:r>
          </a:p>
        </p:txBody>
      </p:sp>
      <p:sp>
        <p:nvSpPr>
          <p:cNvPr id="9" name="TextBox 8"/>
          <p:cNvSpPr txBox="1"/>
          <p:nvPr/>
        </p:nvSpPr>
        <p:spPr>
          <a:xfrm rot="20507825">
            <a:off x="1381134" y="2173373"/>
            <a:ext cx="2116850" cy="2961119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305"/>
              </a:avLst>
            </a:prstTxWarp>
            <a:spAutoFit/>
          </a:bodyPr>
          <a:lstStyle/>
          <a:p>
            <a:pPr>
              <a:defRPr/>
            </a:pPr>
            <a:r>
              <a:rPr lang="ru-RU" sz="4000" dirty="0" err="1">
                <a:solidFill>
                  <a:srgbClr val="C00000"/>
                </a:solidFill>
              </a:rPr>
              <a:t>п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097289">
            <a:off x="3612096" y="2057244"/>
            <a:ext cx="1679177" cy="258448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/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 rot="2093193">
            <a:off x="4755574" y="3325602"/>
            <a:ext cx="1466846" cy="2613601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9900"/>
                </a:solidFill>
              </a:rPr>
              <a:t>к</a:t>
            </a:r>
          </a:p>
        </p:txBody>
      </p:sp>
      <p:sp>
        <p:nvSpPr>
          <p:cNvPr id="12" name="TextBox 11"/>
          <p:cNvSpPr txBox="1"/>
          <p:nvPr/>
        </p:nvSpPr>
        <p:spPr>
          <a:xfrm rot="1476362">
            <a:off x="2546989" y="3619837"/>
            <a:ext cx="2322969" cy="288556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ы</a:t>
            </a:r>
            <a:endParaRPr lang="ru-RU" sz="4000" dirty="0">
              <a:ln>
                <a:solidFill>
                  <a:srgbClr val="7030A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88640"/>
            <a:ext cx="6552728" cy="10801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буквы здесь изображены</a:t>
            </a:r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Напиши их! Придумай с каждой буквой слово.</a:t>
            </a:r>
            <a:endParaRPr lang="ru-RU" b="1" dirty="0">
              <a:ln w="11430">
                <a:solidFill>
                  <a:sysClr val="windowText" lastClr="000000"/>
                </a:solidFill>
              </a:ln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88640"/>
            <a:ext cx="6768752" cy="1052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буквы здесь изображены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из них слово.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365104"/>
            <a:ext cx="1224136" cy="1800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437112"/>
            <a:ext cx="1296144" cy="173748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224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437112"/>
            <a:ext cx="1656184" cy="1737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4437112"/>
            <a:ext cx="1440160" cy="1737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365104"/>
            <a:ext cx="1224136" cy="18094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Одежда, обувь, парфюмерия\2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4869160"/>
            <a:ext cx="1972419" cy="166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6069E-6 L 0.14184 1.5606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0007 L -0.14566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7052E-6 L 0.07084 -6.705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3699E-6 L -0.07084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8382E-6 L -0.5 -0.33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3699E-6 L -0.14167 -0.336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3699E-6 L 0.17726 -0.336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8 L -0.12986 -0.33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7 L 0.27569 -0.336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564904"/>
            <a:ext cx="31630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К</a:t>
            </a:r>
            <a:r>
              <a:rPr lang="ru-RU" sz="8800" dirty="0" smtClean="0"/>
              <a:t>РОШ</a:t>
            </a:r>
            <a:endParaRPr lang="ru-RU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653136"/>
            <a:ext cx="3890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Л</a:t>
            </a:r>
            <a:r>
              <a:rPr lang="ru-RU" sz="8800" dirty="0" smtClean="0"/>
              <a:t>ОСЯШ</a:t>
            </a:r>
            <a:endParaRPr lang="ru-RU" sz="8800" dirty="0"/>
          </a:p>
        </p:txBody>
      </p:sp>
      <p:pic>
        <p:nvPicPr>
          <p:cNvPr id="7" name="Picture 6" descr="C:\Users\Татьяна\Desktop\Картинки мои\Анимация\игрушки, сказочные персонажи\кртапыч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4509120"/>
            <a:ext cx="2088232" cy="20882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8" name="Picture 2" descr="C:\Users\Татьяна\Desktop\Картинки мои\Анимация\игрушки, сказочные персонажи\крош и ёжи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1944216" cy="1944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9" name="Picture 5" descr="C:\Users\Татьяна\Desktop\Картинки мои\Анимация\игрушки, сказочные персонажи\пин и лосяш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260648"/>
            <a:ext cx="2016224" cy="2016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" name="Picture 3" descr="C:\Users\Татьяна\Desktop\Картинки мои\Анимация\игрушки, сказочные персонажи\нюш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509120"/>
            <a:ext cx="1944216" cy="1944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20072" y="2492896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Н</a:t>
            </a:r>
            <a:r>
              <a:rPr lang="ru-RU" sz="8800" dirty="0" smtClean="0"/>
              <a:t>ЮША</a:t>
            </a:r>
            <a:endParaRPr lang="ru-RU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188640"/>
            <a:ext cx="4248472" cy="22322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сказочных героев.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Отгадай,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из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смешариков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здесь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написан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42900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5517232"/>
            <a:ext cx="38884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564904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ФОТО-    семья,   картинки\Дети, игрушки, рисование\left0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348880"/>
            <a:ext cx="1081538" cy="281740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99792" y="5877272"/>
            <a:ext cx="364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Крош</a:t>
            </a:r>
            <a:r>
              <a:rPr lang="ru-RU" dirty="0" smtClean="0"/>
              <a:t>, </a:t>
            </a:r>
            <a:r>
              <a:rPr lang="ru-RU" dirty="0" err="1" smtClean="0"/>
              <a:t>Нюша</a:t>
            </a:r>
            <a:r>
              <a:rPr lang="ru-RU" dirty="0" smtClean="0"/>
              <a:t> и </a:t>
            </a:r>
            <a:r>
              <a:rPr lang="ru-RU" dirty="0" err="1" smtClean="0"/>
              <a:t>Лосяш</a:t>
            </a:r>
            <a:r>
              <a:rPr lang="ru-RU" dirty="0" smtClean="0"/>
              <a:t> отправились </a:t>
            </a:r>
          </a:p>
          <a:p>
            <a:pPr algn="ctr"/>
            <a:r>
              <a:rPr lang="ru-RU" dirty="0" smtClean="0"/>
              <a:t>в гости к детям.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161AAE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-    семья,   картинки\Анимация\Транспорт\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875" y="0"/>
            <a:ext cx="9161875" cy="47971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5013176"/>
            <a:ext cx="6192688" cy="137744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589240"/>
            <a:ext cx="1224136" cy="648072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4247964" y="5265204"/>
            <a:ext cx="1296144" cy="648072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5661248"/>
            <a:ext cx="1080120" cy="504056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4869160"/>
            <a:ext cx="1152128" cy="720080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7668344" y="5373216"/>
            <a:ext cx="1656184" cy="792088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188640"/>
            <a:ext cx="7272808" cy="12515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«Буквы сломались»</a:t>
            </a: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чём приедут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смешарики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1412776"/>
            <a:ext cx="1800200" cy="299297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ФОТО-    семья,   картинки\Смешарики\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5373216"/>
            <a:ext cx="1107244" cy="1229367"/>
          </a:xfrm>
          <a:prstGeom prst="rect">
            <a:avLst/>
          </a:prstGeom>
          <a:noFill/>
        </p:spPr>
      </p:pic>
      <p:pic>
        <p:nvPicPr>
          <p:cNvPr id="1028" name="Picture 4" descr="D:\ФОТО-    семья,   картинки\Смешарики\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5013176"/>
            <a:ext cx="1392312" cy="1489450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Смешарики\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5157192"/>
            <a:ext cx="1412221" cy="1446486"/>
          </a:xfrm>
          <a:prstGeom prst="rect">
            <a:avLst/>
          </a:prstGeom>
          <a:noFill/>
        </p:spPr>
      </p:pic>
      <p:pic>
        <p:nvPicPr>
          <p:cNvPr id="2050" name="Picture 2" descr="D:\ФОТО-    семья,   картинки\транспорт\наземный\133_0[1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8955">
            <a:off x="8962369" y="3592499"/>
            <a:ext cx="2592288" cy="1242878"/>
          </a:xfrm>
          <a:prstGeom prst="roundRect">
            <a:avLst/>
          </a:prstGeom>
          <a:noFill/>
        </p:spPr>
      </p:pic>
      <p:pic>
        <p:nvPicPr>
          <p:cNvPr id="19" name="Picture 2" descr="D:\ФОТО-    семья,   картинки\Дети, игрушки, рисование\left0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95475"/>
            <a:ext cx="1905000" cy="4962525"/>
          </a:xfrm>
          <a:prstGeom prst="rect">
            <a:avLst/>
          </a:prstGeom>
          <a:noFill/>
        </p:spPr>
      </p:pic>
      <p:pic>
        <p:nvPicPr>
          <p:cNvPr id="4" name="Picture 2" descr="D:\ФОТО-    семья,   картинки\Анимация\Транспорт\2106186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758776" flipH="1">
            <a:off x="-2443994" y="406622"/>
            <a:ext cx="3543300" cy="226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16 L -1.40539 0.0851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13866 L 1.26667 -0.113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8640"/>
            <a:ext cx="8892480" cy="16561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«Внимательные глазки»</a:t>
            </a:r>
          </a:p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Постройте из палочек на столе  все буквы, какие изображены </a:t>
            </a:r>
          </a:p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картинке. Кто больше успеет составить букв за одну минуту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>
                  <a:solidFill>
                    <a:srgbClr val="3426E6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b="1" dirty="0" smtClean="0">
              <a:ln w="11430">
                <a:solidFill>
                  <a:srgbClr val="3426E6"/>
                </a:solidFill>
              </a:ln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2420888"/>
            <a:ext cx="2786608" cy="25705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43808" y="2420888"/>
            <a:ext cx="5688632" cy="2520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43808" y="2420888"/>
            <a:ext cx="5688632" cy="2592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4" idx="1"/>
            <a:endCxn id="14" idx="3"/>
          </p:cNvCxnSpPr>
          <p:nvPr/>
        </p:nvCxnSpPr>
        <p:spPr>
          <a:xfrm rot="10800000" flipH="1">
            <a:off x="5724128" y="3706180"/>
            <a:ext cx="27866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5661248"/>
            <a:ext cx="8640960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Т  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  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  </a:t>
            </a:r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Э   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  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   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181CC6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00808"/>
            <a:ext cx="8280920" cy="38884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Предложенные  упражнения и игры способствуют развитию зрительного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гнозиса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, формированию пространственных представлений.</a:t>
            </a: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Одной из приоритетных задач логопедов и  педагогов  является своевременное выявление, профилактики и коррекции оптической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дисграфии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, что  не позволит допустить перехода ошибок в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началь-ное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звено школы.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548680"/>
            <a:ext cx="4176464" cy="5040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181CC6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404664"/>
            <a:ext cx="3888432" cy="5853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84784"/>
            <a:ext cx="8064896" cy="3600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Парамонова Л.Г. Предупреждение и устранение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дисграфии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  детей.</a:t>
            </a:r>
          </a:p>
          <a:p>
            <a:pPr marL="342900" indent="-34290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С.Петербург, «Союз» 2001.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Логопедия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 ред. Л.С. Волковой, С.Н. Шаховской. – М.: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Владос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1998.</a:t>
            </a:r>
          </a:p>
          <a:p>
            <a:pPr marL="342900" indent="-342900">
              <a:buAutoNum type="arabicPeriod" startAt="2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Милостивенко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Л.Г.  Методические рекомендации по предупреждению</a:t>
            </a:r>
          </a:p>
          <a:p>
            <a:pPr marL="342900" indent="-34290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ошибок чтения и письма у детей  (Из опыта работы) </a:t>
            </a:r>
          </a:p>
          <a:p>
            <a:pPr marL="342900" indent="-34290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   Ярёменко Б.Р., Ярёменко А.Б.,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Горяинова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Т.Б. Минимальные дисфункции</a:t>
            </a:r>
          </a:p>
          <a:p>
            <a:pPr marL="342900" indent="-34290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головного мозга у детей.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СПб.:Салит-Деан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1999.</a:t>
            </a:r>
          </a:p>
          <a:p>
            <a:pPr marL="342900" indent="-34290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festival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1september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2013.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D:\ФОТО-    семья,   картинки\Дети,школа\интересная книга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077072"/>
            <a:ext cx="2580878" cy="227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181CC6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340768"/>
            <a:ext cx="1512168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340768"/>
            <a:ext cx="1656184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556792"/>
            <a:ext cx="1656184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772816"/>
            <a:ext cx="1368152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268760"/>
            <a:ext cx="1763688" cy="352839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5" descr="D:\ФОТО-    семья,   картинки\Дети,школа\top.composition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4365104"/>
            <a:ext cx="32385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4509E-6 L -0.23628 0.1676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1387E-6 L -0.49218 0.05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91908E-6 L -0.05504 7.9190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04 L 0.3625 0.141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7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04046E-6 L -0.05903 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Выявление предпосылок оптической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764704"/>
            <a:ext cx="8317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Одним из наиболее простых способов выявления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ребёнка</a:t>
            </a:r>
          </a:p>
          <a:p>
            <a:r>
              <a:rPr lang="ru-RU" dirty="0" smtClean="0"/>
              <a:t>зрительно – пространственных представлений является проверка понимания</a:t>
            </a:r>
          </a:p>
          <a:p>
            <a:r>
              <a:rPr lang="ru-RU" dirty="0" smtClean="0"/>
              <a:t> им значения предлогов, обозначающих расположение предметов в пространстве</a:t>
            </a:r>
          </a:p>
          <a:p>
            <a:r>
              <a:rPr lang="ru-RU" dirty="0" smtClean="0"/>
              <a:t>по отношению друг к другу. Сделать это можно следующим образом: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060848"/>
            <a:ext cx="86409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2.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3.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ru-RU" sz="2000" dirty="0" smtClean="0"/>
              <a:t>Задание позволяет выяснить правильность</a:t>
            </a:r>
          </a:p>
          <a:p>
            <a:r>
              <a:rPr lang="ru-RU" sz="2000" dirty="0" smtClean="0"/>
              <a:t>ориентировки ребёнка в правой и левой сторонах</a:t>
            </a:r>
          </a:p>
          <a:p>
            <a:r>
              <a:rPr lang="ru-RU" sz="2000" dirty="0" smtClean="0"/>
              <a:t>пространства.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(а). </a:t>
            </a:r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7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06504">
            <a:off x="1838080" y="3359376"/>
            <a:ext cx="708046" cy="708046"/>
          </a:xfrm>
          <a:prstGeom prst="rect">
            <a:avLst/>
          </a:prstGeom>
          <a:noFill/>
        </p:spPr>
      </p:pic>
      <p:pic>
        <p:nvPicPr>
          <p:cNvPr id="1026" name="Picture 2" descr="D:\ФОТО-    семья,   картинки\Дети,школа\тома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276872"/>
            <a:ext cx="1431886" cy="1710308"/>
          </a:xfrm>
          <a:prstGeom prst="rect">
            <a:avLst/>
          </a:prstGeom>
          <a:noFill/>
        </p:spPr>
      </p:pic>
      <p:pic>
        <p:nvPicPr>
          <p:cNvPr id="11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06504">
            <a:off x="1334023" y="2351265"/>
            <a:ext cx="708046" cy="708046"/>
          </a:xfrm>
          <a:prstGeom prst="rect">
            <a:avLst/>
          </a:prstGeom>
          <a:noFill/>
        </p:spPr>
      </p:pic>
      <p:pic>
        <p:nvPicPr>
          <p:cNvPr id="8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39137">
            <a:off x="1910297" y="2783521"/>
            <a:ext cx="708046" cy="708046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Дети,школа\тома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924944"/>
            <a:ext cx="792088" cy="360040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Дети,школа\тома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276872"/>
            <a:ext cx="1431886" cy="1710308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39137">
            <a:off x="7742945" y="2783521"/>
            <a:ext cx="708046" cy="708046"/>
          </a:xfrm>
          <a:prstGeom prst="rect">
            <a:avLst/>
          </a:prstGeom>
          <a:noFill/>
        </p:spPr>
      </p:pic>
      <p:pic>
        <p:nvPicPr>
          <p:cNvPr id="13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60696">
            <a:off x="7382906" y="3431592"/>
            <a:ext cx="708046" cy="708046"/>
          </a:xfrm>
          <a:prstGeom prst="rect">
            <a:avLst/>
          </a:prstGeom>
          <a:noFill/>
        </p:spPr>
      </p:pic>
      <p:pic>
        <p:nvPicPr>
          <p:cNvPr id="15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32800">
            <a:off x="7310898" y="2135449"/>
            <a:ext cx="708046" cy="70804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95963" y="4581128"/>
            <a:ext cx="3012882" cy="20394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4" descr="D:\ФОТО-    семья,   картинки\Дети,школа\knigi-117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4725144"/>
            <a:ext cx="3168352" cy="1948537"/>
          </a:xfrm>
          <a:prstGeom prst="rect">
            <a:avLst/>
          </a:prstGeom>
          <a:noFill/>
        </p:spPr>
      </p:pic>
      <p:pic>
        <p:nvPicPr>
          <p:cNvPr id="18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23023">
            <a:off x="3813685" y="5695022"/>
            <a:ext cx="844391" cy="84439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084168" y="4941168"/>
            <a:ext cx="504056" cy="10081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332656"/>
            <a:ext cx="77048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б)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«Зеркальность» выполнения этих заданий будет свидетельствовать о затруднении в дифференциации левой и правой сторон пространства.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8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2696">
            <a:off x="639062" y="2278537"/>
            <a:ext cx="1746932" cy="1746932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08299">
            <a:off x="1743544" y="1248616"/>
            <a:ext cx="1641178" cy="1641178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77571">
            <a:off x="6309224" y="2285904"/>
            <a:ext cx="1783588" cy="1783588"/>
          </a:xfrm>
          <a:prstGeom prst="rect">
            <a:avLst/>
          </a:prstGeom>
          <a:noFill/>
        </p:spPr>
      </p:pic>
      <p:pic>
        <p:nvPicPr>
          <p:cNvPr id="11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6570">
            <a:off x="5685863" y="1950577"/>
            <a:ext cx="1669553" cy="1669553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83110">
            <a:off x="4821326" y="2154005"/>
            <a:ext cx="1842389" cy="184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628800"/>
            <a:ext cx="1944216" cy="174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348880"/>
            <a:ext cx="8160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лнце 7"/>
          <p:cNvSpPr/>
          <p:nvPr/>
        </p:nvSpPr>
        <p:spPr>
          <a:xfrm>
            <a:off x="5580112" y="2564904"/>
            <a:ext cx="144016" cy="144016"/>
          </a:xfrm>
          <a:prstGeom prst="sun">
            <a:avLst/>
          </a:prstGeom>
          <a:solidFill>
            <a:srgbClr val="BFD5EF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796136" y="2780928"/>
            <a:ext cx="144016" cy="144016"/>
          </a:xfrm>
          <a:prstGeom prst="sun">
            <a:avLst/>
          </a:prstGeom>
          <a:solidFill>
            <a:srgbClr val="BFD5EF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260648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Попросите ребёнка сказать, чем (какими деталями) отличаются друг от друга две похожие вазы. Для нахождения  всех этих довольно мелких  различий ребёнок должен обладать достаточно развитым зрительным анализом.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6. </a:t>
            </a:r>
            <a:r>
              <a:rPr lang="ru-RU" dirty="0" smtClean="0"/>
              <a:t>Предложите сложить из детских  кубиков по образцу какой-либо предмет. Для     выполнения этого задания ребёнок должен уметь синтезировать отдельные части в целый предмет.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2348880"/>
            <a:ext cx="792088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лнце 12"/>
          <p:cNvSpPr/>
          <p:nvPr/>
        </p:nvSpPr>
        <p:spPr>
          <a:xfrm>
            <a:off x="5508104" y="2852936"/>
            <a:ext cx="144016" cy="144016"/>
          </a:xfrm>
          <a:prstGeom prst="sun">
            <a:avLst/>
          </a:prstGeom>
          <a:solidFill>
            <a:srgbClr val="BFD5EF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869160"/>
            <a:ext cx="1224136" cy="1186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7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299304">
            <a:off x="5135159" y="5288302"/>
            <a:ext cx="6480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8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343450">
            <a:off x="4155642" y="4460760"/>
            <a:ext cx="648072" cy="610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9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490490">
            <a:off x="2798045" y="4689016"/>
            <a:ext cx="648072" cy="610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460666">
            <a:off x="3696998" y="5650341"/>
            <a:ext cx="6480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264" y="4941168"/>
            <a:ext cx="1665225" cy="125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ФОТО-    семья,   картинки\ФОТО МОИ,РОДНЯ\я и работа\здоровьесберегательные технологии\111709111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844824"/>
            <a:ext cx="3840426" cy="2880320"/>
          </a:xfrm>
          <a:prstGeom prst="rect">
            <a:avLst/>
          </a:prstGeom>
          <a:noFill/>
          <a:ln w="76200">
            <a:solidFill>
              <a:srgbClr val="161AAE"/>
            </a:solidFill>
          </a:ln>
        </p:spPr>
      </p:pic>
      <p:pic>
        <p:nvPicPr>
          <p:cNvPr id="1029" name="Picture 5" descr="D:\ФОТО-    семья,   картинки\ФОТО МОИ,РОДНЯ\я и работа\здоровьесберегательные технологии\1112090959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94702">
            <a:off x="463017" y="2517003"/>
            <a:ext cx="2434408" cy="18258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30" name="Picture 6" descr="D:\ФОТО-    семья,   картинки\ФОТО МОИ,РОДНЯ\я и работа\здоровьесберегательные технологии\1120090933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55262">
            <a:off x="6254196" y="2448668"/>
            <a:ext cx="2439183" cy="18293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6541</TotalTime>
  <Words>1364</Words>
  <Application>Microsoft Office PowerPoint</Application>
  <PresentationFormat>Экран (4:3)</PresentationFormat>
  <Paragraphs>376</Paragraphs>
  <Slides>57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Внимательно посмотри на две праздничные картинки и скажи,  чем они  отличаются. </vt:lpstr>
      <vt:lpstr>Слайд 19</vt:lpstr>
      <vt:lpstr>Слайд 20</vt:lpstr>
      <vt:lpstr>Слайд 21</vt:lpstr>
      <vt:lpstr>Слайд 22</vt:lpstr>
      <vt:lpstr>Слайд 23</vt:lpstr>
      <vt:lpstr>Слайд 24</vt:lpstr>
      <vt:lpstr>Забор</vt:lpstr>
      <vt:lpstr>Пароход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Д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revaz</cp:lastModifiedBy>
  <cp:revision>98</cp:revision>
  <dcterms:created xsi:type="dcterms:W3CDTF">2012-01-19T22:52:18Z</dcterms:created>
  <dcterms:modified xsi:type="dcterms:W3CDTF">2013-04-18T10:24:47Z</dcterms:modified>
</cp:coreProperties>
</file>