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2" r:id="rId4"/>
    <p:sldId id="282" r:id="rId5"/>
    <p:sldId id="260" r:id="rId6"/>
    <p:sldId id="263" r:id="rId7"/>
    <p:sldId id="264" r:id="rId8"/>
    <p:sldId id="261" r:id="rId9"/>
    <p:sldId id="281" r:id="rId10"/>
    <p:sldId id="285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6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3FC"/>
    <a:srgbClr val="FC84C9"/>
    <a:srgbClr val="E424A4"/>
    <a:srgbClr val="6CC3F8"/>
    <a:srgbClr val="EED51E"/>
    <a:srgbClr val="22D6FA"/>
    <a:srgbClr val="4F48E0"/>
    <a:srgbClr val="EBE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B78BEC-52C3-482A-A483-37B20643B6C3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DEFFB9-20EE-4AA0-95EA-4C9268693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8D17FC-2092-4496-A297-2F874660BB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13B0BC-8F49-4FAE-8AE8-4135EFD954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52D383-F86E-4390-B8C9-0BF0222994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BFFB46-2EDF-4BD9-98AD-3B1B692F8D2B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1C15-C3F4-4AB4-A6B7-9DDE072220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224BE-9B54-4C79-90EB-15927586E8E2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0FD53-8696-4D2B-8084-555956C1A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A214-6765-4660-B6DF-8D1D1F030964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F52C-DFCB-4450-B9E4-8D3684112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F96F-336A-4F6B-8CBD-DC7D14CB037E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E82A-6652-409E-8379-6DB496BAF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44ADCE-BD51-46BB-B865-4B1F161A04E6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866CF5-821D-4542-981A-587FC8BA1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A6D7-5EF0-48B5-9D4D-E36BC242F9CD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ACF2-C443-4DCC-A188-5B1016196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0C97-9B7D-4E00-A927-E4720FD23506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B4339-4B5F-4B36-990E-66530EA78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C54B-0695-4E57-9B4B-D373A59260E5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666F-F4AF-46BA-B322-29AD7F731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024D3E-6399-4D79-AB7C-1E5D52EE0E46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FD144A-93FB-4F38-992B-18E0C5CB8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CA3C-1907-44C2-9B53-28BE61455B8A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E216-7652-4F95-8D35-0D5F2F00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C09A8A-F13A-4B61-A0A8-8E70373E6722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CCF8AD-DF36-42E4-B85F-1823EE397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970067-B15B-4A8A-9045-5C4D99F2358B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175B01-01DF-4EFC-BEF3-32AD1F72B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779D9C0-FBF0-45C0-9889-FB205E752D05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7D51660-8AD7-40F3-B158-489466E44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7" r:id="rId4"/>
    <p:sldLayoutId id="2147483668" r:id="rId5"/>
    <p:sldLayoutId id="2147483675" r:id="rId6"/>
    <p:sldLayoutId id="2147483669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4282" y="-642966"/>
            <a:ext cx="8501122" cy="7500966"/>
          </a:xfrm>
          <a:prstGeom prst="horizontalScroll">
            <a:avLst>
              <a:gd name="adj" fmla="val 21043"/>
            </a:avLst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Музыкальная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страна</a:t>
            </a:r>
          </a:p>
        </p:txBody>
      </p:sp>
      <p:pic>
        <p:nvPicPr>
          <p:cNvPr id="14339" name="Picture 2" descr="C:\Documents and Settings\1\Рабочий стол\Музыкальные инструменты\Копия J023436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714750"/>
            <a:ext cx="2928937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1\Рабочий стол\Музыкальные инструменты\Копия J023437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357688"/>
            <a:ext cx="2500313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Documents and Settings\1\Рабочий стол\Музыкальные инструменты\Копия J023794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081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Documents and Settings\1\Рабочий стол\Музыкальные инструменты\Копия J023395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0"/>
            <a:ext cx="23415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571480"/>
            <a:ext cx="628651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Полечка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7651" name="Picture 2" descr="C:\Documents and Settings\1\Мои документы\Мои рисунки\Photo\Nature00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89408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Мои документы\Мои рисунки\Photo\1a_ne4tDuS+eIsiQAmHg.jpg"/>
          <p:cNvPicPr/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4429124" y="2428868"/>
            <a:ext cx="4357718" cy="353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3" name="Рисунок 7" descr="C:\Documents and Settings\1\Мои документы\Картинки\J0237939.WMF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4429125" y="4929188"/>
            <a:ext cx="35718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00042"/>
            <a:ext cx="3500462" cy="7232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Светит в небе солнышко, солнышко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Золотое донышко, </a:t>
            </a:r>
            <a:r>
              <a:rPr lang="ru-RU" i="1" u="sng" dirty="0" err="1"/>
              <a:t>донышкос</a:t>
            </a:r>
            <a:endParaRPr lang="ru-RU" i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Шепчет ветер облачку, облачку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Ну-ка спляшем </a:t>
            </a:r>
            <a:r>
              <a:rPr lang="ru-RU" i="1" u="sng" dirty="0" err="1"/>
              <a:t>полечку</a:t>
            </a:r>
            <a:r>
              <a:rPr lang="ru-RU" i="1" u="sng" dirty="0"/>
              <a:t>, </a:t>
            </a:r>
            <a:r>
              <a:rPr lang="ru-RU" i="1" u="sng" dirty="0" err="1"/>
              <a:t>полечку</a:t>
            </a:r>
            <a:endParaRPr lang="ru-RU" i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Припев: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 err="1"/>
              <a:t>Ля-ля-ля-ля</a:t>
            </a:r>
            <a:r>
              <a:rPr lang="ru-RU" i="1" u="sng" dirty="0"/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Ну-ка спляшем </a:t>
            </a:r>
            <a:r>
              <a:rPr lang="ru-RU" i="1" u="sng" dirty="0" err="1"/>
              <a:t>полечку</a:t>
            </a:r>
            <a:r>
              <a:rPr lang="ru-RU" i="1" u="sng" dirty="0"/>
              <a:t>, </a:t>
            </a:r>
            <a:r>
              <a:rPr lang="ru-RU" i="1" u="sng" dirty="0" err="1"/>
              <a:t>полечку</a:t>
            </a:r>
            <a:endParaRPr lang="ru-RU" i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Звуки скрипки тонкие, тонкие,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Звуки флейты звонкие, звонкие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Медь на трубах яркая, яркая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u="sng" dirty="0"/>
              <a:t>Пляска будет жаркая, жаркая.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u="sng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57" name="Rectangle 1"/>
          <p:cNvSpPr>
            <a:spLocks noChangeArrowheads="1"/>
          </p:cNvSpPr>
          <p:nvPr/>
        </p:nvSpPr>
        <p:spPr bwMode="auto">
          <a:xfrm>
            <a:off x="0" y="0"/>
            <a:ext cx="2174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900">
                <a:cs typeface="Arial" charset="0"/>
              </a:rPr>
              <a:t> 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Минус 2"/>
          <p:cNvSpPr/>
          <p:nvPr/>
        </p:nvSpPr>
        <p:spPr>
          <a:xfrm>
            <a:off x="-1500188" y="2928938"/>
            <a:ext cx="12072938" cy="700087"/>
          </a:xfrm>
          <a:prstGeom prst="mathMinus">
            <a:avLst>
              <a:gd name="adj1" fmla="val 267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Минус 3"/>
          <p:cNvSpPr/>
          <p:nvPr/>
        </p:nvSpPr>
        <p:spPr>
          <a:xfrm>
            <a:off x="-1500188" y="3429000"/>
            <a:ext cx="12144376" cy="842963"/>
          </a:xfrm>
          <a:prstGeom prst="mathMinus">
            <a:avLst>
              <a:gd name="adj1" fmla="val 267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-1571625" y="4071938"/>
            <a:ext cx="12215813" cy="771525"/>
          </a:xfrm>
          <a:prstGeom prst="mathMinus">
            <a:avLst>
              <a:gd name="adj1" fmla="val 267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-1357313" y="4643438"/>
            <a:ext cx="12001501" cy="771525"/>
          </a:xfrm>
          <a:prstGeom prst="mathMinus">
            <a:avLst>
              <a:gd name="adj1" fmla="val 267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-1428750" y="5143500"/>
            <a:ext cx="12001500" cy="785813"/>
          </a:xfrm>
          <a:prstGeom prst="mathMinus">
            <a:avLst>
              <a:gd name="adj1" fmla="val 267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0" y="4000500"/>
            <a:ext cx="1357313" cy="1997075"/>
          </a:xfrm>
          <a:prstGeom prst="curvedRightArrow">
            <a:avLst>
              <a:gd name="adj1" fmla="val 24313"/>
              <a:gd name="adj2" fmla="val 50000"/>
              <a:gd name="adj3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14875" y="5072063"/>
            <a:ext cx="700088" cy="4286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286625" y="4214813"/>
            <a:ext cx="700088" cy="4286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572125" y="4786313"/>
            <a:ext cx="700088" cy="4286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929063" y="5357813"/>
            <a:ext cx="700087" cy="4286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429375" y="4500563"/>
            <a:ext cx="700088" cy="4286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072438" y="3929063"/>
            <a:ext cx="700087" cy="4286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10" name="Рисунок 36" descr="C:\Documents and Settings\1\Мои документы\Мои рисунки\Photo\4a_SgSjlg2peHY2klQ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42875"/>
            <a:ext cx="5286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Лента лицом вверх 37"/>
          <p:cNvSpPr/>
          <p:nvPr/>
        </p:nvSpPr>
        <p:spPr>
          <a:xfrm>
            <a:off x="571472" y="285728"/>
            <a:ext cx="6000792" cy="1714512"/>
          </a:xfrm>
          <a:prstGeom prst="ribbon2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prstTxWarp prst="textDoubleWave1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>
                <a:ln/>
                <a:solidFill>
                  <a:srgbClr val="D5050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Нотный стан</a:t>
            </a:r>
          </a:p>
        </p:txBody>
      </p:sp>
      <p:grpSp>
        <p:nvGrpSpPr>
          <p:cNvPr id="29712" name="Группа 26"/>
          <p:cNvGrpSpPr>
            <a:grpSpLocks/>
          </p:cNvGrpSpPr>
          <p:nvPr/>
        </p:nvGrpSpPr>
        <p:grpSpPr bwMode="auto">
          <a:xfrm>
            <a:off x="461963" y="1785938"/>
            <a:ext cx="3238500" cy="5103812"/>
            <a:chOff x="461275" y="1785926"/>
            <a:chExt cx="3239175" cy="5103619"/>
          </a:xfrm>
        </p:grpSpPr>
        <p:sp>
          <p:nvSpPr>
            <p:cNvPr id="12" name="Выгнутая влево стрелка 11"/>
            <p:cNvSpPr/>
            <p:nvPr/>
          </p:nvSpPr>
          <p:spPr>
            <a:xfrm rot="21264901">
              <a:off x="461275" y="4265507"/>
              <a:ext cx="1065434" cy="722285"/>
            </a:xfrm>
            <a:prstGeom prst="curvedRightArrow">
              <a:avLst>
                <a:gd name="adj1" fmla="val 33217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лево стрелка 12"/>
            <p:cNvSpPr/>
            <p:nvPr/>
          </p:nvSpPr>
          <p:spPr>
            <a:xfrm rot="11252531">
              <a:off x="1182150" y="4000404"/>
              <a:ext cx="1200400" cy="1868417"/>
            </a:xfrm>
            <a:prstGeom prst="curvedRightArrow">
              <a:avLst>
                <a:gd name="adj1" fmla="val 24313"/>
                <a:gd name="adj2" fmla="val 50000"/>
                <a:gd name="adj3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856644" y="3786100"/>
              <a:ext cx="414424" cy="3071696"/>
            </a:xfrm>
            <a:prstGeom prst="downArrow">
              <a:avLst>
                <a:gd name="adj1" fmla="val 50000"/>
                <a:gd name="adj2" fmla="val 4286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Круговая стрелка 18"/>
            <p:cNvSpPr/>
            <p:nvPr/>
          </p:nvSpPr>
          <p:spPr>
            <a:xfrm rot="12881776">
              <a:off x="674044" y="6202184"/>
              <a:ext cx="671652" cy="687361"/>
            </a:xfrm>
            <a:prstGeom prst="circularArrow">
              <a:avLst>
                <a:gd name="adj1" fmla="val 24994"/>
                <a:gd name="adj2" fmla="val 1142319"/>
                <a:gd name="adj3" fmla="val 19953014"/>
                <a:gd name="adj4" fmla="val 11193345"/>
                <a:gd name="adj5" fmla="val 12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Выгнутая вправо стрелка 19"/>
            <p:cNvSpPr/>
            <p:nvPr/>
          </p:nvSpPr>
          <p:spPr>
            <a:xfrm rot="4102705">
              <a:off x="928169" y="3403384"/>
              <a:ext cx="582590" cy="1163881"/>
            </a:xfrm>
            <a:prstGeom prst="curvedLeftArrow">
              <a:avLst>
                <a:gd name="adj1" fmla="val 43920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142787" y="5929144"/>
              <a:ext cx="700234" cy="4286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000216" y="5643405"/>
              <a:ext cx="700234" cy="4286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1785526" y="5929144"/>
              <a:ext cx="1486210" cy="485757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Выгнутая вверх стрелка 38"/>
            <p:cNvSpPr/>
            <p:nvPr/>
          </p:nvSpPr>
          <p:spPr>
            <a:xfrm>
              <a:off x="928097" y="1785926"/>
              <a:ext cx="785976" cy="1928739"/>
            </a:xfrm>
            <a:prstGeom prst="curvedDownArrow">
              <a:avLst>
                <a:gd name="adj1" fmla="val 24992"/>
                <a:gd name="adj2" fmla="val 43528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  <p:bldP spid="14" grpId="1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Picture 2" descr="C:\Documents and Settings\1\Мои документы\Мои рисунки\Photo\64.GIF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4572000" y="428625"/>
            <a:ext cx="4071938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Documents and Settings\1\Мои документы\Мои рисунки\Photo\Nature0055.JPG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428596" y="500042"/>
            <a:ext cx="4143375" cy="61436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Круглая лента лицом вверх 5"/>
          <p:cNvSpPr/>
          <p:nvPr/>
        </p:nvSpPr>
        <p:spPr>
          <a:xfrm>
            <a:off x="357158" y="357166"/>
            <a:ext cx="4214810" cy="1116142"/>
          </a:xfrm>
          <a:prstGeom prst="ellipseRibbon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900610"/>
                </a:solidFill>
              </a:rPr>
              <a:t>Мажор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4714876" y="357166"/>
            <a:ext cx="4143404" cy="1116142"/>
          </a:xfrm>
          <a:prstGeom prst="ellipseRibbon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Минор</a:t>
            </a:r>
          </a:p>
        </p:txBody>
      </p:sp>
      <p:sp>
        <p:nvSpPr>
          <p:cNvPr id="8" name="Солнце 7"/>
          <p:cNvSpPr/>
          <p:nvPr/>
        </p:nvSpPr>
        <p:spPr>
          <a:xfrm>
            <a:off x="2286000" y="1071563"/>
            <a:ext cx="2128838" cy="1571625"/>
          </a:xfrm>
          <a:prstGeom prst="sun">
            <a:avLst/>
          </a:prstGeom>
          <a:solidFill>
            <a:srgbClr val="EBE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Picture 5" descr="C:\Documents and Settings\1\Рабочий стол\Музыкальные инструменты\Копия J023738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000500"/>
            <a:ext cx="257175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Капля 17"/>
          <p:cNvSpPr/>
          <p:nvPr/>
        </p:nvSpPr>
        <p:spPr>
          <a:xfrm rot="19025579">
            <a:off x="1827213" y="3937000"/>
            <a:ext cx="774700" cy="844550"/>
          </a:xfrm>
          <a:prstGeom prst="teardrop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Выгнутая влево стрелка 19"/>
          <p:cNvSpPr/>
          <p:nvPr/>
        </p:nvSpPr>
        <p:spPr>
          <a:xfrm rot="1919214">
            <a:off x="1500188" y="3714750"/>
            <a:ext cx="357187" cy="1001713"/>
          </a:xfrm>
          <a:prstGeom prst="curvedRightArrow">
            <a:avLst/>
          </a:prstGeom>
          <a:solidFill>
            <a:srgbClr val="EBEB2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8833939">
            <a:off x="2381250" y="3662363"/>
            <a:ext cx="357188" cy="1001712"/>
          </a:xfrm>
          <a:prstGeom prst="curvedRightArrow">
            <a:avLst/>
          </a:prstGeom>
          <a:solidFill>
            <a:srgbClr val="EBEB25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Блок-схема: сопоставление 21"/>
          <p:cNvSpPr/>
          <p:nvPr/>
        </p:nvSpPr>
        <p:spPr>
          <a:xfrm rot="16200000">
            <a:off x="1943100" y="3486150"/>
            <a:ext cx="457200" cy="914400"/>
          </a:xfrm>
          <a:prstGeom prst="flowChartCol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32" name="Picture 31" descr="1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276475"/>
            <a:ext cx="32861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Улыбающееся лицо 23"/>
          <p:cNvSpPr/>
          <p:nvPr/>
        </p:nvSpPr>
        <p:spPr>
          <a:xfrm>
            <a:off x="1571625" y="3000375"/>
            <a:ext cx="1143000" cy="914400"/>
          </a:xfrm>
          <a:prstGeom prst="smileyFace">
            <a:avLst>
              <a:gd name="adj" fmla="val 4653"/>
            </a:avLst>
          </a:prstGeom>
          <a:solidFill>
            <a:srgbClr val="F608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5286375" y="1500188"/>
            <a:ext cx="2357438" cy="1485900"/>
          </a:xfrm>
          <a:prstGeom prst="clou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35" name="Picture 31" descr="1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213100"/>
            <a:ext cx="32861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Улыбающееся лицо 28"/>
          <p:cNvSpPr/>
          <p:nvPr/>
        </p:nvSpPr>
        <p:spPr>
          <a:xfrm>
            <a:off x="6143625" y="3929063"/>
            <a:ext cx="1000125" cy="914400"/>
          </a:xfrm>
          <a:prstGeom prst="smileyFace">
            <a:avLst>
              <a:gd name="adj" fmla="val -465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Капля 30"/>
          <p:cNvSpPr/>
          <p:nvPr/>
        </p:nvSpPr>
        <p:spPr>
          <a:xfrm rot="19025579">
            <a:off x="6170613" y="4967288"/>
            <a:ext cx="957262" cy="1082675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Месяц 33"/>
          <p:cNvSpPr/>
          <p:nvPr/>
        </p:nvSpPr>
        <p:spPr>
          <a:xfrm rot="10463347">
            <a:off x="6689725" y="4889500"/>
            <a:ext cx="693738" cy="974725"/>
          </a:xfrm>
          <a:prstGeom prst="mo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Хорда 34"/>
          <p:cNvSpPr/>
          <p:nvPr/>
        </p:nvSpPr>
        <p:spPr>
          <a:xfrm rot="17243437" flipH="1" flipV="1">
            <a:off x="6874669" y="5958681"/>
            <a:ext cx="428625" cy="500063"/>
          </a:xfrm>
          <a:prstGeom prst="chord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Блок-схема: сопоставление 35"/>
          <p:cNvSpPr/>
          <p:nvPr/>
        </p:nvSpPr>
        <p:spPr>
          <a:xfrm rot="16200000">
            <a:off x="6372225" y="4414838"/>
            <a:ext cx="457200" cy="914400"/>
          </a:xfrm>
          <a:prstGeom prst="flowChartCol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Месяц 36"/>
          <p:cNvSpPr/>
          <p:nvPr/>
        </p:nvSpPr>
        <p:spPr>
          <a:xfrm rot="11981077">
            <a:off x="7621588" y="2019300"/>
            <a:ext cx="679450" cy="835025"/>
          </a:xfrm>
          <a:prstGeom prst="mo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" name="Picture 6" descr="C:\Documents and Settings\1\Рабочий стол\Музыкальные инструменты\Копия J023332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294106">
            <a:off x="5580441" y="4831398"/>
            <a:ext cx="1645280" cy="167798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Picture 4" descr="C:\Documents and Settings\1\Мои документы\Мои рисунки\Photo\Nature0055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85750" y="174625"/>
            <a:ext cx="8572500" cy="65166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Круглая лента лицом вверх 5"/>
          <p:cNvSpPr/>
          <p:nvPr/>
        </p:nvSpPr>
        <p:spPr>
          <a:xfrm>
            <a:off x="2214546" y="214290"/>
            <a:ext cx="4572032" cy="1785926"/>
          </a:xfrm>
          <a:prstGeom prst="ellipseRibbon2">
            <a:avLst>
              <a:gd name="adj1" fmla="val 30205"/>
              <a:gd name="adj2" fmla="val 50000"/>
              <a:gd name="adj3" fmla="val 125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Мажор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Солнце 7"/>
          <p:cNvSpPr/>
          <p:nvPr/>
        </p:nvSpPr>
        <p:spPr>
          <a:xfrm>
            <a:off x="5929313" y="428625"/>
            <a:ext cx="2628900" cy="1928813"/>
          </a:xfrm>
          <a:prstGeom prst="sun">
            <a:avLst>
              <a:gd name="adj" fmla="val 23698"/>
            </a:avLst>
          </a:prstGeom>
          <a:solidFill>
            <a:srgbClr val="EBE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9" name="Picture 31" descr="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857375"/>
            <a:ext cx="32861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ьная выноска 25"/>
          <p:cNvSpPr/>
          <p:nvPr/>
        </p:nvSpPr>
        <p:spPr>
          <a:xfrm>
            <a:off x="1000125" y="1928813"/>
            <a:ext cx="2986088" cy="2000250"/>
          </a:xfrm>
          <a:prstGeom prst="wedgeEllipseCallout">
            <a:avLst>
              <a:gd name="adj1" fmla="val 117394"/>
              <a:gd name="adj2" fmla="val 21783"/>
            </a:avLst>
          </a:prstGeom>
          <a:solidFill>
            <a:srgbClr val="B2F3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Когда веселье в дом стучится – Мажор вам может пригодиться</a:t>
            </a:r>
          </a:p>
        </p:txBody>
      </p:sp>
      <p:grpSp>
        <p:nvGrpSpPr>
          <p:cNvPr id="31751" name="Группа 19"/>
          <p:cNvGrpSpPr>
            <a:grpSpLocks/>
          </p:cNvGrpSpPr>
          <p:nvPr/>
        </p:nvGrpSpPr>
        <p:grpSpPr bwMode="auto">
          <a:xfrm>
            <a:off x="4857750" y="2643188"/>
            <a:ext cx="2571750" cy="3906837"/>
            <a:chOff x="4857752" y="2643182"/>
            <a:chExt cx="2571768" cy="3906847"/>
          </a:xfrm>
        </p:grpSpPr>
        <p:sp>
          <p:nvSpPr>
            <p:cNvPr id="18" name="Капля 17"/>
            <p:cNvSpPr/>
            <p:nvPr/>
          </p:nvSpPr>
          <p:spPr>
            <a:xfrm rot="18934779">
              <a:off x="5827722" y="3722685"/>
              <a:ext cx="774705" cy="844552"/>
            </a:xfrm>
            <a:prstGeom prst="teardrop">
              <a:avLst/>
            </a:prstGeom>
            <a:solidFill>
              <a:srgbClr val="FC84C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Улыбающееся лицо 23"/>
            <p:cNvSpPr/>
            <p:nvPr/>
          </p:nvSpPr>
          <p:spPr>
            <a:xfrm>
              <a:off x="5572132" y="2643182"/>
              <a:ext cx="1143008" cy="914402"/>
            </a:xfrm>
            <a:prstGeom prst="smileyFace">
              <a:avLst>
                <a:gd name="adj" fmla="val 4653"/>
              </a:avLst>
            </a:prstGeom>
            <a:solidFill>
              <a:srgbClr val="FC84C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Хорда 14"/>
            <p:cNvSpPr/>
            <p:nvPr/>
          </p:nvSpPr>
          <p:spPr>
            <a:xfrm rot="6573643">
              <a:off x="5701515" y="4502942"/>
              <a:ext cx="485776" cy="465141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Хорда 15"/>
            <p:cNvSpPr/>
            <p:nvPr/>
          </p:nvSpPr>
          <p:spPr>
            <a:xfrm rot="6573643">
              <a:off x="6344457" y="4502942"/>
              <a:ext cx="485776" cy="465140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56" name="Picture 5" descr="C:\Documents and Settings\1\Рабочий стол\Музыкальные инструменты\Копия J0237382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7752" y="4071942"/>
              <a:ext cx="2571768" cy="247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Выгнутая влево стрелка 18"/>
            <p:cNvSpPr/>
            <p:nvPr/>
          </p:nvSpPr>
          <p:spPr>
            <a:xfrm rot="1919214">
              <a:off x="5381631" y="3519484"/>
              <a:ext cx="357191" cy="1001715"/>
            </a:xfrm>
            <a:prstGeom prst="curvedRightArrow">
              <a:avLst/>
            </a:prstGeom>
            <a:solidFill>
              <a:srgbClr val="EBEB2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Выгнутая влево стрелка 24"/>
            <p:cNvSpPr/>
            <p:nvPr/>
          </p:nvSpPr>
          <p:spPr>
            <a:xfrm rot="8833939">
              <a:off x="6529402" y="3517896"/>
              <a:ext cx="357189" cy="1001716"/>
            </a:xfrm>
            <a:prstGeom prst="curvedRightArrow">
              <a:avLst/>
            </a:prstGeom>
            <a:solidFill>
              <a:srgbClr val="EBEB25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Блок-схема: сопоставление 26"/>
            <p:cNvSpPr/>
            <p:nvPr/>
          </p:nvSpPr>
          <p:spPr>
            <a:xfrm rot="16200000">
              <a:off x="5943611" y="3128956"/>
              <a:ext cx="457201" cy="914406"/>
            </a:xfrm>
            <a:prstGeom prst="flowChartCol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0" name="Picture 2" descr="C:\Documents and Settings\1\Мои документы\Мои рисунки\Photo\64.GIF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85750" y="285750"/>
            <a:ext cx="8459788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Круглая лента лицом вверх 6"/>
          <p:cNvSpPr/>
          <p:nvPr/>
        </p:nvSpPr>
        <p:spPr>
          <a:xfrm>
            <a:off x="2143108" y="500042"/>
            <a:ext cx="4357718" cy="1285884"/>
          </a:xfrm>
          <a:prstGeom prst="ellipseRibbon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ouble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Минор</a:t>
            </a:r>
          </a:p>
        </p:txBody>
      </p:sp>
      <p:sp>
        <p:nvSpPr>
          <p:cNvPr id="25" name="Облако 24"/>
          <p:cNvSpPr/>
          <p:nvPr/>
        </p:nvSpPr>
        <p:spPr>
          <a:xfrm>
            <a:off x="5286375" y="1500188"/>
            <a:ext cx="3000375" cy="1914525"/>
          </a:xfrm>
          <a:prstGeom prst="clou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3" name="Picture 31" descr="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14625"/>
            <a:ext cx="32861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Месяц 36"/>
          <p:cNvSpPr/>
          <p:nvPr/>
        </p:nvSpPr>
        <p:spPr>
          <a:xfrm rot="11981077">
            <a:off x="1341438" y="744538"/>
            <a:ext cx="742950" cy="811212"/>
          </a:xfrm>
          <a:prstGeom prst="mo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714375" y="1928813"/>
            <a:ext cx="3271838" cy="2357437"/>
          </a:xfrm>
          <a:prstGeom prst="wedgeEllipseCallout">
            <a:avLst>
              <a:gd name="adj1" fmla="val 99322"/>
              <a:gd name="adj2" fmla="val 44871"/>
            </a:avLst>
          </a:prstGeom>
          <a:solidFill>
            <a:srgbClr val="B2F3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Когда  хотите погрустить   –  Минор готов вас навестить  </a:t>
            </a:r>
          </a:p>
        </p:txBody>
      </p:sp>
      <p:sp>
        <p:nvSpPr>
          <p:cNvPr id="27" name="5-конечная звезда 26"/>
          <p:cNvSpPr/>
          <p:nvPr/>
        </p:nvSpPr>
        <p:spPr>
          <a:xfrm>
            <a:off x="3786188" y="1714500"/>
            <a:ext cx="700087" cy="700088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5500688" y="2143125"/>
            <a:ext cx="700087" cy="700088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7715250" y="785813"/>
            <a:ext cx="700088" cy="700087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6715125" y="714375"/>
            <a:ext cx="700088" cy="700088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571500" y="1428750"/>
            <a:ext cx="700088" cy="700088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2781" name="Группа 29"/>
          <p:cNvGrpSpPr>
            <a:grpSpLocks/>
          </p:cNvGrpSpPr>
          <p:nvPr/>
        </p:nvGrpSpPr>
        <p:grpSpPr bwMode="auto">
          <a:xfrm>
            <a:off x="4545013" y="3429000"/>
            <a:ext cx="1981200" cy="2727325"/>
            <a:chOff x="4545280" y="3429000"/>
            <a:chExt cx="1981575" cy="2726616"/>
          </a:xfrm>
        </p:grpSpPr>
        <p:sp>
          <p:nvSpPr>
            <p:cNvPr id="29" name="Улыбающееся лицо 28"/>
            <p:cNvSpPr/>
            <p:nvPr/>
          </p:nvSpPr>
          <p:spPr>
            <a:xfrm>
              <a:off x="5215332" y="3429000"/>
              <a:ext cx="1000314" cy="914162"/>
            </a:xfrm>
            <a:prstGeom prst="smileyFace">
              <a:avLst>
                <a:gd name="adj" fmla="val -465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Капля 30"/>
            <p:cNvSpPr/>
            <p:nvPr/>
          </p:nvSpPr>
          <p:spPr>
            <a:xfrm rot="19025579">
              <a:off x="5240737" y="4538375"/>
              <a:ext cx="957443" cy="108398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Месяц 33"/>
            <p:cNvSpPr/>
            <p:nvPr/>
          </p:nvSpPr>
          <p:spPr>
            <a:xfrm rot="10463347">
              <a:off x="5664679" y="4468543"/>
              <a:ext cx="862176" cy="991929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Хорда 34"/>
            <p:cNvSpPr/>
            <p:nvPr/>
          </p:nvSpPr>
          <p:spPr>
            <a:xfrm rot="17243437" flipH="1" flipV="1">
              <a:off x="5875159" y="5529397"/>
              <a:ext cx="428514" cy="500158"/>
            </a:xfrm>
            <a:prstGeom prst="chor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Хорда 19"/>
            <p:cNvSpPr/>
            <p:nvPr/>
          </p:nvSpPr>
          <p:spPr>
            <a:xfrm rot="17243437" flipH="1" flipV="1">
              <a:off x="5232099" y="5529398"/>
              <a:ext cx="428514" cy="500157"/>
            </a:xfrm>
            <a:prstGeom prst="chor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Месяц 21"/>
            <p:cNvSpPr/>
            <p:nvPr/>
          </p:nvSpPr>
          <p:spPr>
            <a:xfrm rot="1758364">
              <a:off x="4545280" y="4219369"/>
              <a:ext cx="862175" cy="991930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" name="Picture 6" descr="C:\Documents and Settings\1\Рабочий стол\Музыкальные инструменты\Копия J0233323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9122073">
              <a:off x="4635362" y="4477635"/>
              <a:ext cx="1645280" cy="1677981"/>
            </a:xfrm>
            <a:prstGeom prst="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</p:pic>
        <p:sp>
          <p:nvSpPr>
            <p:cNvPr id="24" name="Блок-схема: сопоставление 23"/>
            <p:cNvSpPr/>
            <p:nvPr/>
          </p:nvSpPr>
          <p:spPr>
            <a:xfrm rot="16200000">
              <a:off x="5444078" y="4057281"/>
              <a:ext cx="457081" cy="914573"/>
            </a:xfrm>
            <a:prstGeom prst="flowChartCollat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 descr="C:\Documents and Settings\1\Мои документы\Мои рисунки\Photo\11a_iIV0h-I7+Oyomekg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2143125" y="2419350"/>
            <a:ext cx="70008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Мои рисунки\Photo\54.jpg"/>
          <p:cNvPicPr/>
          <p:nvPr/>
        </p:nvPicPr>
        <p:blipFill>
          <a:blip r:embed="rId4">
            <a:lum bright="10000" contrast="40000"/>
          </a:blip>
          <a:srcRect/>
          <a:stretch>
            <a:fillRect/>
          </a:stretch>
        </p:blipFill>
        <p:spPr bwMode="auto">
          <a:xfrm>
            <a:off x="-214346" y="0"/>
            <a:ext cx="8572560" cy="5214950"/>
          </a:xfrm>
          <a:prstGeom prst="cloud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500063" y="4857750"/>
            <a:ext cx="5286375" cy="1428750"/>
          </a:xfrm>
          <a:prstGeom prst="cloudCallout">
            <a:avLst/>
          </a:prstGeom>
          <a:noFill/>
        </p:spPr>
        <p:txBody>
          <a:bodyPr wrap="none">
            <a:prstTxWarp prst="textInflateBottom">
              <a:avLst>
                <a:gd name="adj" fmla="val 9290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Блок-схема: сопоставление 6"/>
          <p:cNvSpPr/>
          <p:nvPr/>
        </p:nvSpPr>
        <p:spPr>
          <a:xfrm rot="16200000">
            <a:off x="6978650" y="3594100"/>
            <a:ext cx="446088" cy="1258888"/>
          </a:xfrm>
          <a:prstGeom prst="flowChartCollate">
            <a:avLst/>
          </a:prstGeom>
          <a:solidFill>
            <a:srgbClr val="E424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29198"/>
            <a:ext cx="6215074" cy="1500198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10751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Чижик - Пыжик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2" name="Picture 2" descr="C:\Documents and Settings\1\Мои документы\Мои рисунки\Photo\8a_mtmMLZXfD37xQCmkg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357688" y="500063"/>
            <a:ext cx="44291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3" descr="C:\Documents and Settings\1\Мои документы\Мои рисунки\Photo\28a_JX-VG8PqgWAIGP+w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85750" y="500063"/>
            <a:ext cx="44291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3429000" y="285750"/>
            <a:ext cx="3714750" cy="1785938"/>
          </a:xfrm>
          <a:prstGeom prst="wedgeEllipseCallout">
            <a:avLst>
              <a:gd name="adj1" fmla="val -60680"/>
              <a:gd name="adj2" fmla="val 154967"/>
            </a:avLst>
          </a:prstGeom>
          <a:solidFill>
            <a:srgbClr val="B2F3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 Чижик – Пыжик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Где ты был?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 Где ты клювик замочил?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4000500" y="4286250"/>
            <a:ext cx="3357563" cy="1857375"/>
          </a:xfrm>
          <a:prstGeom prst="wedgeEllipseCallout">
            <a:avLst>
              <a:gd name="adj1" fmla="val 26211"/>
              <a:gd name="adj2" fmla="val -121459"/>
            </a:avLst>
          </a:prstGeom>
          <a:solidFill>
            <a:srgbClr val="B2F3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Я всю зиму в клетке жил.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 В клетке я водичку пил.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6" name="Picture 2" descr="C:\Documents and Settings\1\Мои документы\Мои рисунки\Photo\8a_mtmMLZXfD37xQCmkg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28625" y="285750"/>
            <a:ext cx="8358188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1\Мои документы\Мои рисунки\Photo\17a_zJ6BRWPLps5oADOA.jpg"/>
          <p:cNvPicPr/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928662" y="214290"/>
            <a:ext cx="3643338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285750" y="4572000"/>
            <a:ext cx="4357688" cy="1643063"/>
          </a:xfrm>
          <a:prstGeom prst="wedgeEllipseCallout">
            <a:avLst>
              <a:gd name="adj1" fmla="val 2468"/>
              <a:gd name="adj2" fmla="val -173590"/>
            </a:avLst>
          </a:prstGeom>
          <a:solidFill>
            <a:srgbClr val="B2F3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143500" y="5214938"/>
            <a:ext cx="3357563" cy="1500187"/>
          </a:xfrm>
          <a:prstGeom prst="wedgeEllipseCallout">
            <a:avLst>
              <a:gd name="adj1" fmla="val -64157"/>
              <a:gd name="adj2" fmla="val -208057"/>
            </a:avLst>
          </a:prstGeom>
          <a:solidFill>
            <a:srgbClr val="B2F3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Я всю зиму проболел.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 Ведь неволя так горька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1357313" y="4786313"/>
            <a:ext cx="3429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b="1">
                <a:latin typeface="Century Schoolbook" pitchFamily="18" charset="0"/>
              </a:rPr>
              <a:t>Что ты Чижик похудел?</a:t>
            </a:r>
          </a:p>
          <a:p>
            <a:r>
              <a:rPr lang="ru-RU" sz="2000" b="1">
                <a:latin typeface="Century Schoolbook" pitchFamily="18" charset="0"/>
              </a:rPr>
              <a:t> Чем же клеточка плоха?</a:t>
            </a:r>
          </a:p>
          <a:p>
            <a:pPr>
              <a:buFontTx/>
              <a:buChar char="-"/>
            </a:pPr>
            <a:endParaRPr lang="ru-RU" sz="2000" b="1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C:\Documents and Settings\1\Мои документы\Мои рисунки\Photo\8a_mtmMLZXfD37xQCmkg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000500" y="285750"/>
            <a:ext cx="4786313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1357313" y="4786313"/>
            <a:ext cx="3429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b="1">
                <a:latin typeface="Century Schoolbook" pitchFamily="18" charset="0"/>
              </a:rPr>
              <a:t>Что ты Чижик похудел?</a:t>
            </a:r>
          </a:p>
          <a:p>
            <a:r>
              <a:rPr lang="ru-RU" sz="2000" b="1">
                <a:latin typeface="Century Schoolbook" pitchFamily="18" charset="0"/>
              </a:rPr>
              <a:t> Чем же клеточка плоха?</a:t>
            </a:r>
          </a:p>
          <a:p>
            <a:pPr>
              <a:buFontTx/>
              <a:buChar char="-"/>
            </a:pPr>
            <a:endParaRPr lang="ru-RU" sz="2000" b="1">
              <a:latin typeface="Century Schoolbook" pitchFamily="18" charset="0"/>
            </a:endParaRPr>
          </a:p>
        </p:txBody>
      </p:sp>
      <p:pic>
        <p:nvPicPr>
          <p:cNvPr id="37892" name="Рисунок 7" descr="C:\Documents and Settings\1\Мои документы\Мои рисунки\Photo\ФИЛЬМЫ, КИНО 5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500063" y="285750"/>
            <a:ext cx="42148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ьная выноска 8"/>
          <p:cNvSpPr/>
          <p:nvPr/>
        </p:nvSpPr>
        <p:spPr>
          <a:xfrm>
            <a:off x="3357563" y="285750"/>
            <a:ext cx="3500437" cy="928688"/>
          </a:xfrm>
          <a:prstGeom prst="wedgeEllipseCallout">
            <a:avLst>
              <a:gd name="adj1" fmla="val -69054"/>
              <a:gd name="adj2" fmla="val 109923"/>
            </a:avLst>
          </a:prstGeom>
          <a:solidFill>
            <a:srgbClr val="B2F3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429000" y="4786313"/>
            <a:ext cx="2714625" cy="1071562"/>
          </a:xfrm>
          <a:prstGeom prst="wedgeEllipseCallout">
            <a:avLst>
              <a:gd name="adj1" fmla="val 61269"/>
              <a:gd name="adj2" fmla="val -228751"/>
            </a:avLst>
          </a:prstGeom>
          <a:solidFill>
            <a:srgbClr val="B2F3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3286125" y="571500"/>
            <a:ext cx="3729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  Чижик хочешь  к  нам сюда?</a:t>
            </a:r>
          </a:p>
          <a:p>
            <a:endParaRPr lang="ru-RU">
              <a:latin typeface="Century Schoolbook" pitchFamily="18" charset="0"/>
            </a:endParaRPr>
          </a:p>
          <a:p>
            <a:r>
              <a:rPr lang="ru-RU">
                <a:latin typeface="Century Schoolbook" pitchFamily="18" charset="0"/>
              </a:rPr>
              <a:t> </a:t>
            </a:r>
          </a:p>
          <a:p>
            <a:endParaRPr lang="ru-RU">
              <a:latin typeface="Century Schoolbook" pitchFamily="18" charset="0"/>
            </a:endParaRPr>
          </a:p>
        </p:txBody>
      </p:sp>
      <p:sp>
        <p:nvSpPr>
          <p:cNvPr id="37896" name="TextBox 11"/>
          <p:cNvSpPr txBox="1">
            <a:spLocks noChangeArrowheads="1"/>
          </p:cNvSpPr>
          <p:nvPr/>
        </p:nvSpPr>
        <p:spPr bwMode="auto">
          <a:xfrm>
            <a:off x="4000500" y="5000625"/>
            <a:ext cx="308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Ой, да, да, да, </a:t>
            </a:r>
          </a:p>
          <a:p>
            <a:r>
              <a:rPr lang="ru-RU">
                <a:latin typeface="Century Schoolbook" pitchFamily="18" charset="0"/>
              </a:rPr>
              <a:t>да, да, 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3429000" y="0"/>
            <a:ext cx="5500688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1\Мои документы\Мои рисунки\Photo\32a_a3BDYM++167VZ1jg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0" y="2500313"/>
            <a:ext cx="56435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3143250" y="2928938"/>
            <a:ext cx="2143125" cy="1143000"/>
          </a:xfrm>
          <a:prstGeom prst="wedgeEllipseCallout">
            <a:avLst>
              <a:gd name="adj1" fmla="val -79397"/>
              <a:gd name="adj2" fmla="val -213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000625" y="2143125"/>
            <a:ext cx="3071813" cy="2214563"/>
          </a:xfrm>
          <a:prstGeom prst="cloud">
            <a:avLst/>
          </a:prstGeom>
          <a:solidFill>
            <a:srgbClr val="B2F3FC"/>
          </a:solidFill>
          <a:ln>
            <a:solidFill>
              <a:srgbClr val="4F4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2714625" y="857250"/>
            <a:ext cx="2786063" cy="1928813"/>
          </a:xfrm>
          <a:prstGeom prst="cloud">
            <a:avLst/>
          </a:prstGeom>
          <a:solidFill>
            <a:srgbClr val="22D6F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00438" y="3071813"/>
            <a:ext cx="1751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Ну – ка  Чижик </a:t>
            </a:r>
          </a:p>
          <a:p>
            <a:r>
              <a:rPr lang="ru-RU">
                <a:latin typeface="Century Schoolbook" pitchFamily="18" charset="0"/>
              </a:rPr>
              <a:t>Вылетай!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5357813" y="3857625"/>
            <a:ext cx="3786187" cy="3000375"/>
          </a:xfrm>
          <a:prstGeom prst="cloud">
            <a:avLst/>
          </a:prstGeom>
          <a:solidFill>
            <a:srgbClr val="6CC3F8"/>
          </a:solidFill>
          <a:ln>
            <a:solidFill>
              <a:srgbClr val="4F48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ьная выноска 13"/>
          <p:cNvSpPr/>
          <p:nvPr/>
        </p:nvSpPr>
        <p:spPr>
          <a:xfrm>
            <a:off x="5786438" y="4714875"/>
            <a:ext cx="2857500" cy="1285875"/>
          </a:xfrm>
          <a:prstGeom prst="wedgeEllipseCallout">
            <a:avLst>
              <a:gd name="adj1" fmla="val -73039"/>
              <a:gd name="adj2" fmla="val -2329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86500" y="5000625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Ай – яй – яй – яй- яй – яй - яй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0" y="1357313"/>
            <a:ext cx="2571750" cy="1643062"/>
          </a:xfrm>
          <a:prstGeom prst="cloud">
            <a:avLst/>
          </a:prstGeom>
          <a:solidFill>
            <a:srgbClr val="B2F3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428625" y="214313"/>
            <a:ext cx="3071813" cy="2500312"/>
          </a:xfrm>
          <a:prstGeom prst="sun">
            <a:avLst/>
          </a:prstGeom>
          <a:solidFill>
            <a:srgbClr val="EED51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4" grpId="0" animBg="1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2" name="Рисунок 2" descr="C:\Documents and Settings\1\Мои документы\Мои рисунки\Photo\1REE&amp;S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1\Мои документы\Мои рисунки\Photo\ФИЛЬМЫ, КИНО 5.jpg"/>
          <p:cNvPicPr/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71472" y="357166"/>
            <a:ext cx="7215270" cy="45720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лако 7"/>
          <p:cNvSpPr/>
          <p:nvPr/>
        </p:nvSpPr>
        <p:spPr>
          <a:xfrm>
            <a:off x="1857356" y="3714752"/>
            <a:ext cx="7072362" cy="295161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месте со сказочными  героями отправляемся в удивительное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по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Музыкальной стране 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7467600" cy="71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3757610" cy="4786346"/>
          </a:xfrm>
          <a:scene3d>
            <a:camera prst="perspectiveRight"/>
            <a:lightRig rig="balanced" dir="t">
              <a:rot lat="0" lon="0" rev="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/>
              <a:t>    </a:t>
            </a:r>
            <a:r>
              <a:rPr lang="ru-RU" sz="1800" b="1" dirty="0" smtClean="0"/>
              <a:t>У какого инструмента есть и струны и педаль.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 Что же это? Непременно - это звонкий наш …..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  Движенье плавные смычка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  Приводит в трепет струны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  Мотив журчит из далека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  Поёт про ветер лунный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  Как ясен звуков перелив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  В них радость и улыбка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  Звучит мечтательный мотив его играет ……</a:t>
            </a:r>
            <a:endParaRPr lang="ru-RU" sz="1800" b="1" dirty="0"/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2000250" y="0"/>
            <a:ext cx="4929188" cy="1714500"/>
          </a:xfrm>
          <a:prstGeom prst="ellipseRibbon">
            <a:avLst>
              <a:gd name="adj1" fmla="val 38155"/>
              <a:gd name="adj2" fmla="val 50000"/>
              <a:gd name="adj3" fmla="val 12500"/>
            </a:avLst>
          </a:prstGeom>
          <a:solidFill>
            <a:srgbClr val="6CC3F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Загадки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785794"/>
            <a:ext cx="250033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solidFill>
                  <a:srgbClr val="CC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Загадки</a:t>
            </a:r>
          </a:p>
        </p:txBody>
      </p:sp>
      <p:pic>
        <p:nvPicPr>
          <p:cNvPr id="1026" name="Picture 2" descr="C:\Documents and Settings\1\Рабочий стол\Музыкальные инструменты\Копия J0233955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>
          <a:xfrm>
            <a:off x="4929188" y="1428750"/>
            <a:ext cx="3286125" cy="2714625"/>
          </a:xfrm>
        </p:spPr>
      </p:pic>
      <p:pic>
        <p:nvPicPr>
          <p:cNvPr id="1027" name="Picture 3" descr="C:\Documents and Settings\1\Рабочий стол\Музыкальные инструменты\Копия J0234253.WMF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 rot="631449">
            <a:off x="5364163" y="3848100"/>
            <a:ext cx="24907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6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4043362" cy="5743596"/>
          </a:xfr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/>
              <a:t>   </a:t>
            </a:r>
            <a:r>
              <a:rPr lang="ru-RU" sz="1800" b="1" dirty="0" smtClean="0"/>
              <a:t>Приложил к губам я трубку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Полилась по лесу трель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 Инструмент тот очень хрупкий  называется …..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Этот русский инструмент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Любят все на свете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Ты на ней дружёк сыграй-ка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 На  трёхструнной …….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То толстеет то худеет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 То на весь дом голосит ….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Сверху кожа, снизу тоже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800" b="1" dirty="0" smtClean="0"/>
              <a:t>А  в середине пусто……</a:t>
            </a:r>
            <a:endParaRPr lang="ru-RU" sz="1800" b="1" dirty="0"/>
          </a:p>
        </p:txBody>
      </p: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4845050" y="1214438"/>
            <a:ext cx="3013075" cy="500062"/>
            <a:chOff x="3052" y="765"/>
            <a:chExt cx="1898" cy="315"/>
          </a:xfrm>
        </p:grpSpPr>
        <p:sp>
          <p:nvSpPr>
            <p:cNvPr id="5" name="Цилиндр 4"/>
            <p:cNvSpPr/>
            <p:nvPr/>
          </p:nvSpPr>
          <p:spPr>
            <a:xfrm rot="15467481">
              <a:off x="3940" y="-59"/>
              <a:ext cx="125" cy="189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узел 5"/>
            <p:cNvSpPr/>
            <p:nvPr/>
          </p:nvSpPr>
          <p:spPr>
            <a:xfrm>
              <a:off x="3150" y="1035"/>
              <a:ext cx="90" cy="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узел 7"/>
            <p:cNvSpPr/>
            <p:nvPr/>
          </p:nvSpPr>
          <p:spPr>
            <a:xfrm>
              <a:off x="3330" y="990"/>
              <a:ext cx="90" cy="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узел 8"/>
            <p:cNvSpPr/>
            <p:nvPr/>
          </p:nvSpPr>
          <p:spPr>
            <a:xfrm>
              <a:off x="3555" y="945"/>
              <a:ext cx="90" cy="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3780" y="900"/>
              <a:ext cx="90" cy="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4005" y="855"/>
              <a:ext cx="90" cy="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4230" y="810"/>
              <a:ext cx="90" cy="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узел 14"/>
            <p:cNvSpPr/>
            <p:nvPr/>
          </p:nvSpPr>
          <p:spPr>
            <a:xfrm>
              <a:off x="4455" y="765"/>
              <a:ext cx="90" cy="45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074" name="Picture 2" descr="C:\Documents and Settings\1\Рабочий стол\Музыкальные инструменты\Копия J0237927.WMF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 rot="-3811161">
            <a:off x="6768306" y="1100932"/>
            <a:ext cx="111283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1\Рабочий стол\Музыкальные инструменты\Копия J0237939.WMF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4786313" y="3143250"/>
            <a:ext cx="25146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1\Рабочий стол\Музыкальные инструменты\Копия J023738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643438"/>
            <a:ext cx="21351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Содержимое 7" descr="C:\Documents and Settings\1\Мои документы\Мои рисунки\Photo\13a_JEOlvKega3yj1R8g.jpg"/>
          <p:cNvPicPr>
            <a:picLocks noGrp="1"/>
          </p:cNvPicPr>
          <p:nvPr>
            <p:ph sz="quarter" idx="4294967295"/>
          </p:nvPr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>
          <a:xfrm>
            <a:off x="4572000" y="500063"/>
            <a:ext cx="4572000" cy="4071937"/>
          </a:xfrm>
        </p:spPr>
      </p:pic>
      <p:pic>
        <p:nvPicPr>
          <p:cNvPr id="10" name="Picture 2" descr="C:\Documents and Settings\1\Рабочий стол\Музыкальные инструменты\Копия J0233326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contrast="40000"/>
          </a:blip>
          <a:srcRect/>
          <a:stretch>
            <a:fillRect/>
          </a:stretch>
        </p:blipFill>
        <p:spPr>
          <a:xfrm>
            <a:off x="4286250" y="2786063"/>
            <a:ext cx="4643438" cy="3786187"/>
          </a:xfrm>
        </p:spPr>
      </p:pic>
      <p:sp>
        <p:nvSpPr>
          <p:cNvPr id="11" name="Круглая лента лицом вниз 10"/>
          <p:cNvSpPr/>
          <p:nvPr/>
        </p:nvSpPr>
        <p:spPr>
          <a:xfrm>
            <a:off x="1571604" y="0"/>
            <a:ext cx="5286412" cy="1857388"/>
          </a:xfrm>
          <a:prstGeom prst="ellipseRibbon">
            <a:avLst>
              <a:gd name="adj1" fmla="val 25000"/>
              <a:gd name="adj2" fmla="val 55580"/>
              <a:gd name="adj3" fmla="val 12500"/>
            </a:avLst>
          </a:prstGeom>
          <a:solidFill>
            <a:srgbClr val="E424A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oubleWave1">
              <a:avLst>
                <a:gd name="adj1" fmla="val 6250"/>
                <a:gd name="adj2" fmla="val 232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бубном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714488"/>
            <a:ext cx="4357718" cy="4714908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rgbClr val="99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</a:rPr>
              <a:t>Вышел Вова вперёд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rgbClr val="99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</a:rPr>
              <a:t>В руки бубен берёт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rgbClr val="99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</a:rPr>
              <a:t>Как ударил Вова в бубен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rgbClr val="99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</a:rPr>
              <a:t>Заплясал наш хоровод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10" name="Содержимое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4" descr="C:\Documents and Settings\1\Мои документы\Мои рисунки\Photo\35a_-7YE3PncLlMS+Xu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634412" cy="6423025"/>
          </a:xfrm>
        </p:spPr>
      </p:pic>
      <p:sp>
        <p:nvSpPr>
          <p:cNvPr id="18" name="5-конечная звезда 17"/>
          <p:cNvSpPr/>
          <p:nvPr/>
        </p:nvSpPr>
        <p:spPr>
          <a:xfrm>
            <a:off x="6072188" y="642938"/>
            <a:ext cx="700087" cy="700087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7715250" y="2500313"/>
            <a:ext cx="700088" cy="700087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5357813" y="1928813"/>
            <a:ext cx="700087" cy="700087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643813" y="1000125"/>
            <a:ext cx="700087" cy="700088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357688" y="214313"/>
            <a:ext cx="700087" cy="700087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4143375" y="1428750"/>
            <a:ext cx="700088" cy="700088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6143625" y="2928938"/>
            <a:ext cx="700088" cy="700087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" name="Рисунок 29" descr="C:\Documents and Settings\1\Мои документы\Мои рисунки\Photo\24a_q-u9gwrJzHoAxYfg.jpg"/>
          <p:cNvPicPr/>
          <p:nvPr/>
        </p:nvPicPr>
        <p:blipFill>
          <a:blip r:embed="rId3">
            <a:lum bright="-30000" contrast="40000"/>
          </a:blip>
          <a:srcRect/>
          <a:stretch>
            <a:fillRect/>
          </a:stretch>
        </p:blipFill>
        <p:spPr bwMode="auto">
          <a:xfrm>
            <a:off x="4572000" y="3643314"/>
            <a:ext cx="4214842" cy="292895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5-конечная звезда 31"/>
          <p:cNvSpPr/>
          <p:nvPr/>
        </p:nvSpPr>
        <p:spPr>
          <a:xfrm rot="18772538">
            <a:off x="4572000" y="3571875"/>
            <a:ext cx="700088" cy="700088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7786688" y="4214813"/>
            <a:ext cx="700087" cy="700087"/>
          </a:xfrm>
          <a:prstGeom prst="star5">
            <a:avLst/>
          </a:prstGeom>
          <a:solidFill>
            <a:srgbClr val="EBEB2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3022" name="Группа 41"/>
          <p:cNvGrpSpPr>
            <a:grpSpLocks/>
          </p:cNvGrpSpPr>
          <p:nvPr/>
        </p:nvGrpSpPr>
        <p:grpSpPr bwMode="auto">
          <a:xfrm>
            <a:off x="642910" y="357166"/>
            <a:ext cx="3557587" cy="6070600"/>
            <a:chOff x="642910" y="428604"/>
            <a:chExt cx="3557606" cy="6070596"/>
          </a:xfrm>
        </p:grpSpPr>
        <p:sp>
          <p:nvSpPr>
            <p:cNvPr id="6" name="Выгнутая вверх стрелка 5"/>
            <p:cNvSpPr/>
            <p:nvPr/>
          </p:nvSpPr>
          <p:spPr>
            <a:xfrm>
              <a:off x="2214543" y="428604"/>
              <a:ext cx="714379" cy="2500311"/>
            </a:xfrm>
            <a:prstGeom prst="curvedDownArrow">
              <a:avLst>
                <a:gd name="adj1" fmla="val 24992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2071668" y="2857477"/>
              <a:ext cx="428627" cy="3071811"/>
            </a:xfrm>
            <a:prstGeom prst="downArrow">
              <a:avLst>
                <a:gd name="adj1" fmla="val 50000"/>
                <a:gd name="adj2" fmla="val 4286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Выгнутая влево стрелка 7"/>
            <p:cNvSpPr/>
            <p:nvPr/>
          </p:nvSpPr>
          <p:spPr>
            <a:xfrm>
              <a:off x="642910" y="3428977"/>
              <a:ext cx="1785947" cy="2282823"/>
            </a:xfrm>
            <a:prstGeom prst="curvedRightArrow">
              <a:avLst>
                <a:gd name="adj1" fmla="val 24313"/>
                <a:gd name="adj2" fmla="val 50000"/>
                <a:gd name="adj3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Выгнутая влево стрелка 8"/>
            <p:cNvSpPr/>
            <p:nvPr/>
          </p:nvSpPr>
          <p:spPr>
            <a:xfrm rot="11108193">
              <a:off x="2295506" y="3705202"/>
              <a:ext cx="1449396" cy="1878012"/>
            </a:xfrm>
            <a:prstGeom prst="curvedRightArrow">
              <a:avLst>
                <a:gd name="adj1" fmla="val 24313"/>
                <a:gd name="adj2" fmla="val 50000"/>
                <a:gd name="adj3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Выгнутая вправо стрелка 9"/>
            <p:cNvSpPr/>
            <p:nvPr/>
          </p:nvSpPr>
          <p:spPr>
            <a:xfrm rot="2055613">
              <a:off x="2338369" y="2624116"/>
              <a:ext cx="615953" cy="1392236"/>
            </a:xfrm>
            <a:prstGeom prst="curvedLeftArrow">
              <a:avLst>
                <a:gd name="adj1" fmla="val 43920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Выгнутая влево стрелка 10"/>
            <p:cNvSpPr/>
            <p:nvPr/>
          </p:nvSpPr>
          <p:spPr>
            <a:xfrm rot="21264901">
              <a:off x="1176313" y="3979840"/>
              <a:ext cx="1065218" cy="722312"/>
            </a:xfrm>
            <a:prstGeom prst="curvedRightArrow">
              <a:avLst>
                <a:gd name="adj1" fmla="val 33217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Круговая стрелка 11"/>
            <p:cNvSpPr/>
            <p:nvPr/>
          </p:nvSpPr>
          <p:spPr>
            <a:xfrm rot="9819005">
              <a:off x="1430314" y="5329214"/>
              <a:ext cx="979492" cy="1169986"/>
            </a:xfrm>
            <a:prstGeom prst="circularArrow">
              <a:avLst>
                <a:gd name="adj1" fmla="val 24994"/>
                <a:gd name="adj2" fmla="val 1142319"/>
                <a:gd name="adj3" fmla="val 19953014"/>
                <a:gd name="adj4" fmla="val 11193345"/>
                <a:gd name="adj5" fmla="val 12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143105" y="4214790"/>
              <a:ext cx="571503" cy="260350"/>
            </a:xfrm>
            <a:prstGeom prst="ellipse">
              <a:avLst/>
            </a:prstGeom>
            <a:solidFill>
              <a:srgbClr val="FC84C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00360" y="4143352"/>
              <a:ext cx="571503" cy="260350"/>
            </a:xfrm>
            <a:prstGeom prst="ellipse">
              <a:avLst/>
            </a:prstGeom>
            <a:solidFill>
              <a:srgbClr val="FC84C9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Месяц 14"/>
            <p:cNvSpPr/>
            <p:nvPr/>
          </p:nvSpPr>
          <p:spPr>
            <a:xfrm rot="16200000">
              <a:off x="2743184" y="4900587"/>
              <a:ext cx="357187" cy="700092"/>
            </a:xfrm>
            <a:prstGeom prst="mo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Месяц 15"/>
            <p:cNvSpPr/>
            <p:nvPr/>
          </p:nvSpPr>
          <p:spPr>
            <a:xfrm rot="6297233">
              <a:off x="2210575" y="3437706"/>
              <a:ext cx="242888" cy="708029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Месяц 16"/>
            <p:cNvSpPr/>
            <p:nvPr/>
          </p:nvSpPr>
          <p:spPr>
            <a:xfrm rot="6297233">
              <a:off x="3236899" y="3514700"/>
              <a:ext cx="184150" cy="777879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5-конечная звезда 19"/>
            <p:cNvSpPr/>
            <p:nvPr/>
          </p:nvSpPr>
          <p:spPr>
            <a:xfrm>
              <a:off x="1214413" y="1285853"/>
              <a:ext cx="700091" cy="700088"/>
            </a:xfrm>
            <a:prstGeom prst="star5">
              <a:avLst/>
            </a:prstGeom>
            <a:solidFill>
              <a:srgbClr val="EBEB2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5-конечная звезда 20"/>
            <p:cNvSpPr/>
            <p:nvPr/>
          </p:nvSpPr>
          <p:spPr>
            <a:xfrm>
              <a:off x="3500425" y="2143103"/>
              <a:ext cx="700091" cy="700088"/>
            </a:xfrm>
            <a:prstGeom prst="star5">
              <a:avLst/>
            </a:prstGeom>
            <a:solidFill>
              <a:srgbClr val="EBEB25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Месяц 30"/>
            <p:cNvSpPr/>
            <p:nvPr/>
          </p:nvSpPr>
          <p:spPr>
            <a:xfrm rot="11981077">
              <a:off x="3114660" y="458767"/>
              <a:ext cx="742954" cy="811211"/>
            </a:xfrm>
            <a:prstGeom prst="moon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Минус 33"/>
            <p:cNvSpPr/>
            <p:nvPr/>
          </p:nvSpPr>
          <p:spPr>
            <a:xfrm rot="16997745">
              <a:off x="2931305" y="4191768"/>
              <a:ext cx="428625" cy="785817"/>
            </a:xfrm>
            <a:prstGeom prst="mathMin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Минус 34"/>
            <p:cNvSpPr/>
            <p:nvPr/>
          </p:nvSpPr>
          <p:spPr>
            <a:xfrm rot="16200000">
              <a:off x="3074180" y="4191768"/>
              <a:ext cx="428625" cy="785817"/>
            </a:xfrm>
            <a:prstGeom prst="mathMin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 rot="15903988">
              <a:off x="3217056" y="4191768"/>
              <a:ext cx="428625" cy="785817"/>
            </a:xfrm>
            <a:prstGeom prst="mathMin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Минус 36"/>
            <p:cNvSpPr/>
            <p:nvPr/>
          </p:nvSpPr>
          <p:spPr>
            <a:xfrm rot="16997745">
              <a:off x="1859736" y="4120331"/>
              <a:ext cx="428625" cy="785816"/>
            </a:xfrm>
            <a:prstGeom prst="mathMin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Минус 37"/>
            <p:cNvSpPr/>
            <p:nvPr/>
          </p:nvSpPr>
          <p:spPr>
            <a:xfrm rot="16997745">
              <a:off x="3398032" y="4729930"/>
              <a:ext cx="428625" cy="785817"/>
            </a:xfrm>
            <a:prstGeom prst="mathMin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 rot="15327344">
              <a:off x="2505852" y="4199705"/>
              <a:ext cx="428625" cy="785817"/>
            </a:xfrm>
            <a:prstGeom prst="mathMin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Минус 39"/>
            <p:cNvSpPr/>
            <p:nvPr/>
          </p:nvSpPr>
          <p:spPr>
            <a:xfrm rot="15681468">
              <a:off x="2359801" y="4191768"/>
              <a:ext cx="428625" cy="785817"/>
            </a:xfrm>
            <a:prstGeom prst="mathMin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Минус 40"/>
            <p:cNvSpPr/>
            <p:nvPr/>
          </p:nvSpPr>
          <p:spPr>
            <a:xfrm rot="16997745">
              <a:off x="2216926" y="4191768"/>
              <a:ext cx="428625" cy="785817"/>
            </a:xfrm>
            <a:prstGeom prst="mathMin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7" grpId="0" animBg="1"/>
      <p:bldP spid="28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4" name="Picture 2" descr="C:\Documents and Settings\1\Мои документы\Мои рисунки\Photo\8a_eLMV94Tx4kKWy4XhQ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0063" y="428625"/>
            <a:ext cx="82153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4714875" y="928688"/>
            <a:ext cx="4000500" cy="1643062"/>
          </a:xfrm>
          <a:prstGeom prst="wedgeEllipseCallout">
            <a:avLst>
              <a:gd name="adj1" fmla="val -70046"/>
              <a:gd name="adj2" fmla="val 108149"/>
            </a:avLst>
          </a:prstGeom>
          <a:solidFill>
            <a:srgbClr val="B2F3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Молодцы!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Вы прекрасно справились со всеми заданиями!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76" y="4572008"/>
            <a:ext cx="6929486" cy="1065076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1B0674"/>
                </a:solidFill>
                <a:latin typeface="+mn-lt"/>
              </a:rPr>
              <a:t>До новых встреч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1643042" y="357142"/>
            <a:ext cx="5857916" cy="6500858"/>
          </a:xfrm>
          <a:prstGeom prst="flowChartInternalStorag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7" name="Рисунок 4" descr="2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5143500"/>
            <a:ext cx="1206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14546" y="1000109"/>
            <a:ext cx="3857652" cy="1200329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 </a:t>
            </a:r>
            <a:r>
              <a:rPr lang="ru-RU" sz="36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Музыкальная книга</a:t>
            </a:r>
          </a:p>
        </p:txBody>
      </p:sp>
      <p:pic>
        <p:nvPicPr>
          <p:cNvPr id="1026" name="Picture 2" descr="C:\Documents and Settings\1\Рабочий стол\Музыкальные инструменты\Копия J023794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00306"/>
            <a:ext cx="2357454" cy="300039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7" name="Рисунок 6" descr="C:\Documents and Settings\1\Мои документы\Мои рисунки\Photo\17a_zJ6BRWPLps5oADO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9670" y="4500570"/>
            <a:ext cx="2954330" cy="2357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5"/>
          <p:cNvSpPr txBox="1">
            <a:spLocks noChangeArrowheads="1"/>
          </p:cNvSpPr>
          <p:nvPr/>
        </p:nvSpPr>
        <p:spPr bwMode="auto">
          <a:xfrm>
            <a:off x="642938" y="571500"/>
            <a:ext cx="30337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i="1">
              <a:latin typeface="Viner Hand ITC" pitchFamily="66" charset="0"/>
            </a:endParaRPr>
          </a:p>
          <a:p>
            <a:endParaRPr lang="ru-RU" sz="1200" i="1">
              <a:latin typeface="Viner Hand ITC" pitchFamily="66" charset="0"/>
            </a:endParaRPr>
          </a:p>
          <a:p>
            <a:endParaRPr lang="ru-RU" sz="1200" b="1" i="1" u="sng">
              <a:latin typeface="Viner Hand ITC" pitchFamily="66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143375" y="357188"/>
            <a:ext cx="4214813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10" b="1" i="1" dirty="0">
                <a:latin typeface="Viner Hand ITC" pitchFamily="66" charset="0"/>
              </a:rPr>
              <a:t>Петь приятно и удобно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Если хочешь сидя петь,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Не садись ты как медведь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Спину выпрями скорей,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Ноги в пол упри смелей.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Припев: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Раз, вдох и запел,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Птицей звук полетел.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Руки, плечи – всё свободно,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Петь приятно и удобно.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Viner Hand ITC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Если хочешь стоя петь,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Головою не вертеть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Встань, скорее подтянись,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И спокойно улыбнись.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Припев: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Раз, вдох и запел.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Птицей звук полетел.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Руки, плечи – всё свободно,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Viner Hand ITC" pitchFamily="66" charset="0"/>
              </a:rPr>
              <a:t>Петь приятно и удобно.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Viner Hand ITC" pitchFamily="66" charset="0"/>
            </a:endParaRPr>
          </a:p>
        </p:txBody>
      </p:sp>
      <p:pic>
        <p:nvPicPr>
          <p:cNvPr id="2051" name="Picture 3" descr="C:\Documents and Settings\1\Рабочий стол\Музыкальные инструменты\Копия J0233184.WMF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1214438"/>
            <a:ext cx="3800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1\Рабочий стол\Музыкальные инструменты\Копия J0233184.WMF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52400" y="1366838"/>
            <a:ext cx="3800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1\Рабочий стол\Музыкальные инструменты\Копия J0233184.WMF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14282" y="1357298"/>
            <a:ext cx="3800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2643206" cy="1285836"/>
          </a:xfrm>
          <a:prstGeom prst="cloudCallout">
            <a:avLst>
              <a:gd name="adj1" fmla="val -58572"/>
              <a:gd name="adj2" fmla="val -333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olSlan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cap="none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снится ему</a:t>
            </a:r>
            <a:endParaRPr lang="ru-RU" b="1" i="1" cap="none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434" name="Группа 26"/>
          <p:cNvGrpSpPr>
            <a:grpSpLocks/>
          </p:cNvGrpSpPr>
          <p:nvPr/>
        </p:nvGrpSpPr>
        <p:grpSpPr bwMode="auto">
          <a:xfrm>
            <a:off x="500063" y="285750"/>
            <a:ext cx="3209925" cy="5999163"/>
            <a:chOff x="642910" y="500042"/>
            <a:chExt cx="3209802" cy="5999158"/>
          </a:xfrm>
        </p:grpSpPr>
        <p:sp>
          <p:nvSpPr>
            <p:cNvPr id="3" name="Выгнутая вверх стрелка 2"/>
            <p:cNvSpPr/>
            <p:nvPr/>
          </p:nvSpPr>
          <p:spPr>
            <a:xfrm>
              <a:off x="2214475" y="500042"/>
              <a:ext cx="714348" cy="2500311"/>
            </a:xfrm>
            <a:prstGeom prst="curvedDownArrow">
              <a:avLst>
                <a:gd name="adj1" fmla="val 24992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Выгнутая вправо стрелка 4"/>
            <p:cNvSpPr/>
            <p:nvPr/>
          </p:nvSpPr>
          <p:spPr>
            <a:xfrm rot="2055613">
              <a:off x="2338295" y="2624115"/>
              <a:ext cx="615926" cy="1392237"/>
            </a:xfrm>
            <a:prstGeom prst="curvedLeftArrow">
              <a:avLst>
                <a:gd name="adj1" fmla="val 43920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Выгнутая влево стрелка 5"/>
            <p:cNvSpPr/>
            <p:nvPr/>
          </p:nvSpPr>
          <p:spPr>
            <a:xfrm rot="11108193">
              <a:off x="2403380" y="3730602"/>
              <a:ext cx="1449332" cy="1878010"/>
            </a:xfrm>
            <a:prstGeom prst="curvedRightArrow">
              <a:avLst>
                <a:gd name="adj1" fmla="val 24313"/>
                <a:gd name="adj2" fmla="val 50000"/>
                <a:gd name="adj3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Выгнутая влево стрелка 6"/>
            <p:cNvSpPr/>
            <p:nvPr/>
          </p:nvSpPr>
          <p:spPr>
            <a:xfrm>
              <a:off x="642910" y="3500414"/>
              <a:ext cx="1785869" cy="2282823"/>
            </a:xfrm>
            <a:prstGeom prst="curvedRightArrow">
              <a:avLst>
                <a:gd name="adj1" fmla="val 24313"/>
                <a:gd name="adj2" fmla="val 50000"/>
                <a:gd name="adj3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2071605" y="2857478"/>
              <a:ext cx="428609" cy="3071809"/>
            </a:xfrm>
            <a:prstGeom prst="downArrow">
              <a:avLst>
                <a:gd name="adj1" fmla="val 50000"/>
                <a:gd name="adj2" fmla="val 4286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Выгнутая влево стрелка 8"/>
            <p:cNvSpPr/>
            <p:nvPr/>
          </p:nvSpPr>
          <p:spPr>
            <a:xfrm rot="21264901">
              <a:off x="1104854" y="4122714"/>
              <a:ext cx="1065172" cy="722312"/>
            </a:xfrm>
            <a:prstGeom prst="curvedRightArrow">
              <a:avLst>
                <a:gd name="adj1" fmla="val 33217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Круговая стрелка 9"/>
            <p:cNvSpPr/>
            <p:nvPr/>
          </p:nvSpPr>
          <p:spPr>
            <a:xfrm rot="9819005">
              <a:off x="1430280" y="5329213"/>
              <a:ext cx="979449" cy="1169987"/>
            </a:xfrm>
            <a:prstGeom prst="circularArrow">
              <a:avLst>
                <a:gd name="adj1" fmla="val 24994"/>
                <a:gd name="adj2" fmla="val 1142319"/>
                <a:gd name="adj3" fmla="val 19953014"/>
                <a:gd name="adj4" fmla="val 11193345"/>
                <a:gd name="adj5" fmla="val 12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071605" y="4214789"/>
              <a:ext cx="571478" cy="2603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928822" y="4143352"/>
              <a:ext cx="571478" cy="2603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16200000">
              <a:off x="2743085" y="4900601"/>
              <a:ext cx="357188" cy="700061"/>
            </a:xfrm>
            <a:prstGeom prst="mo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Месяц 14"/>
            <p:cNvSpPr/>
            <p:nvPr/>
          </p:nvSpPr>
          <p:spPr>
            <a:xfrm rot="6297233">
              <a:off x="3236782" y="3514716"/>
              <a:ext cx="184150" cy="777845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Месяц 15"/>
            <p:cNvSpPr/>
            <p:nvPr/>
          </p:nvSpPr>
          <p:spPr>
            <a:xfrm rot="6297233">
              <a:off x="2202564" y="3402797"/>
              <a:ext cx="207963" cy="727047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Дуга 16"/>
            <p:cNvSpPr/>
            <p:nvPr/>
          </p:nvSpPr>
          <p:spPr>
            <a:xfrm rot="20180339">
              <a:off x="2644670" y="4359252"/>
              <a:ext cx="914365" cy="914399"/>
            </a:xfrm>
            <a:prstGeom prst="arc">
              <a:avLst>
                <a:gd name="adj1" fmla="val 19118561"/>
                <a:gd name="adj2" fmla="val 211132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Дуга 17"/>
            <p:cNvSpPr/>
            <p:nvPr/>
          </p:nvSpPr>
          <p:spPr>
            <a:xfrm rot="20180339">
              <a:off x="2573236" y="4359252"/>
              <a:ext cx="914365" cy="914399"/>
            </a:xfrm>
            <a:prstGeom prst="arc">
              <a:avLst>
                <a:gd name="adj1" fmla="val 19118561"/>
                <a:gd name="adj2" fmla="val 2141688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 rot="20180339">
              <a:off x="1787453" y="4359252"/>
              <a:ext cx="914365" cy="914399"/>
            </a:xfrm>
            <a:prstGeom prst="arc">
              <a:avLst>
                <a:gd name="adj1" fmla="val 19626951"/>
                <a:gd name="adj2" fmla="val 34667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 rot="18697825">
              <a:off x="2403362" y="3975094"/>
              <a:ext cx="914399" cy="914365"/>
            </a:xfrm>
            <a:prstGeom prst="arc">
              <a:avLst>
                <a:gd name="adj1" fmla="val 11574239"/>
                <a:gd name="adj2" fmla="val 1373805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Дуга 20"/>
            <p:cNvSpPr/>
            <p:nvPr/>
          </p:nvSpPr>
          <p:spPr>
            <a:xfrm rot="20180339">
              <a:off x="2501801" y="4359252"/>
              <a:ext cx="914365" cy="914399"/>
            </a:xfrm>
            <a:prstGeom prst="arc">
              <a:avLst>
                <a:gd name="adj1" fmla="val 19118561"/>
                <a:gd name="adj2" fmla="val 2141688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Дуга 21"/>
            <p:cNvSpPr/>
            <p:nvPr/>
          </p:nvSpPr>
          <p:spPr>
            <a:xfrm rot="20180339">
              <a:off x="1930323" y="4359252"/>
              <a:ext cx="914365" cy="914399"/>
            </a:xfrm>
            <a:prstGeom prst="arc">
              <a:avLst>
                <a:gd name="adj1" fmla="val 19118561"/>
                <a:gd name="adj2" fmla="val 2141688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Дуга 22"/>
            <p:cNvSpPr/>
            <p:nvPr/>
          </p:nvSpPr>
          <p:spPr>
            <a:xfrm rot="20180339">
              <a:off x="2001758" y="4287814"/>
              <a:ext cx="914365" cy="914399"/>
            </a:xfrm>
            <a:prstGeom prst="arc">
              <a:avLst>
                <a:gd name="adj1" fmla="val 19118561"/>
                <a:gd name="adj2" fmla="val 2141688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 rot="779451">
              <a:off x="2376394" y="4305277"/>
              <a:ext cx="914365" cy="914399"/>
            </a:xfrm>
            <a:prstGeom prst="arc">
              <a:avLst>
                <a:gd name="adj1" fmla="val 17279370"/>
                <a:gd name="adj2" fmla="val 19628086"/>
              </a:avLst>
            </a:prstGeom>
            <a:ln cmpd="thinThick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5" name="Рисунок 24" descr="C:\Documents and Settings\1\Мои документы\Мои рисунки\Photo\Nature0068.JPG"/>
          <p:cNvPicPr/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4143372" y="571480"/>
            <a:ext cx="4714908" cy="4714908"/>
          </a:xfrm>
          <a:prstGeom prst="cloudCallout">
            <a:avLst>
              <a:gd name="adj1" fmla="val -56094"/>
              <a:gd name="adj2" fmla="val 26063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1\Мои документы\Мои рисунки\Photo\Nature0066.JPG"/>
          <p:cNvPicPr/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357818" y="4143380"/>
            <a:ext cx="3349625" cy="2512219"/>
          </a:xfrm>
          <a:prstGeom prst="cloudCallout">
            <a:avLst>
              <a:gd name="adj1" fmla="val -80394"/>
              <a:gd name="adj2" fmla="val -37320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482" name="Группа 22"/>
          <p:cNvGrpSpPr>
            <a:grpSpLocks/>
          </p:cNvGrpSpPr>
          <p:nvPr/>
        </p:nvGrpSpPr>
        <p:grpSpPr bwMode="auto">
          <a:xfrm>
            <a:off x="642938" y="500063"/>
            <a:ext cx="3221037" cy="5999162"/>
            <a:chOff x="642910" y="500042"/>
            <a:chExt cx="3220875" cy="5999158"/>
          </a:xfrm>
        </p:grpSpPr>
        <p:sp>
          <p:nvSpPr>
            <p:cNvPr id="3" name="Выгнутая вверх стрелка 2"/>
            <p:cNvSpPr/>
            <p:nvPr/>
          </p:nvSpPr>
          <p:spPr>
            <a:xfrm>
              <a:off x="2214456" y="500042"/>
              <a:ext cx="714339" cy="2500310"/>
            </a:xfrm>
            <a:prstGeom prst="curvedDownArrow">
              <a:avLst>
                <a:gd name="adj1" fmla="val 24992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Выгнутая вправо стрелка 4"/>
            <p:cNvSpPr/>
            <p:nvPr/>
          </p:nvSpPr>
          <p:spPr>
            <a:xfrm rot="2055613">
              <a:off x="2338275" y="2624116"/>
              <a:ext cx="615919" cy="1392236"/>
            </a:xfrm>
            <a:prstGeom prst="curvedLeftArrow">
              <a:avLst>
                <a:gd name="adj1" fmla="val 43920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Выгнутая влево стрелка 5"/>
            <p:cNvSpPr/>
            <p:nvPr/>
          </p:nvSpPr>
          <p:spPr>
            <a:xfrm rot="11108193">
              <a:off x="2366848" y="3848077"/>
              <a:ext cx="1449314" cy="1878012"/>
            </a:xfrm>
            <a:prstGeom prst="curvedRightArrow">
              <a:avLst>
                <a:gd name="adj1" fmla="val 24313"/>
                <a:gd name="adj2" fmla="val 50000"/>
                <a:gd name="adj3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Выгнутая влево стрелка 6"/>
            <p:cNvSpPr/>
            <p:nvPr/>
          </p:nvSpPr>
          <p:spPr>
            <a:xfrm>
              <a:off x="642910" y="3500415"/>
              <a:ext cx="1785847" cy="2282823"/>
            </a:xfrm>
            <a:prstGeom prst="curvedRightArrow">
              <a:avLst>
                <a:gd name="adj1" fmla="val 24313"/>
                <a:gd name="adj2" fmla="val 50000"/>
                <a:gd name="adj3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2071588" y="2857477"/>
              <a:ext cx="428603" cy="3071811"/>
            </a:xfrm>
            <a:prstGeom prst="downArrow">
              <a:avLst>
                <a:gd name="adj1" fmla="val 50000"/>
                <a:gd name="adj2" fmla="val 4286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Выгнутая влево стрелка 8"/>
            <p:cNvSpPr/>
            <p:nvPr/>
          </p:nvSpPr>
          <p:spPr>
            <a:xfrm rot="21264901">
              <a:off x="1104849" y="4122715"/>
              <a:ext cx="1065159" cy="722312"/>
            </a:xfrm>
            <a:prstGeom prst="curvedRightArrow">
              <a:avLst>
                <a:gd name="adj1" fmla="val 33217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Круговая стрелка 9"/>
            <p:cNvSpPr/>
            <p:nvPr/>
          </p:nvSpPr>
          <p:spPr>
            <a:xfrm rot="9819005">
              <a:off x="1430270" y="5329214"/>
              <a:ext cx="979438" cy="1169986"/>
            </a:xfrm>
            <a:prstGeom prst="circularArrow">
              <a:avLst>
                <a:gd name="adj1" fmla="val 24994"/>
                <a:gd name="adj2" fmla="val 1142319"/>
                <a:gd name="adj3" fmla="val 19953014"/>
                <a:gd name="adj4" fmla="val 11193345"/>
                <a:gd name="adj5" fmla="val 12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214456" y="4357664"/>
              <a:ext cx="571471" cy="2603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143096" y="4357664"/>
              <a:ext cx="571471" cy="2603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16200000">
              <a:off x="2743058" y="4900606"/>
              <a:ext cx="357187" cy="700053"/>
            </a:xfrm>
            <a:prstGeom prst="mo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Месяц 14"/>
            <p:cNvSpPr/>
            <p:nvPr/>
          </p:nvSpPr>
          <p:spPr>
            <a:xfrm rot="6297233">
              <a:off x="3368505" y="3857621"/>
              <a:ext cx="212725" cy="77783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Месяц 15"/>
            <p:cNvSpPr/>
            <p:nvPr/>
          </p:nvSpPr>
          <p:spPr>
            <a:xfrm rot="6297233">
              <a:off x="2345412" y="3759989"/>
              <a:ext cx="207963" cy="727038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 rot="20180339">
              <a:off x="1358836" y="4073502"/>
              <a:ext cx="914354" cy="914399"/>
            </a:xfrm>
            <a:prstGeom prst="arc">
              <a:avLst>
                <a:gd name="adj1" fmla="val 19626951"/>
                <a:gd name="adj2" fmla="val 34667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 rot="18697825">
              <a:off x="2117600" y="3403600"/>
              <a:ext cx="914399" cy="914354"/>
            </a:xfrm>
            <a:prstGeom prst="arc">
              <a:avLst>
                <a:gd name="adj1" fmla="val 11574239"/>
                <a:gd name="adj2" fmla="val 1373805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Дуга 21"/>
            <p:cNvSpPr/>
            <p:nvPr/>
          </p:nvSpPr>
          <p:spPr>
            <a:xfrm rot="20180339">
              <a:off x="1573138" y="4073502"/>
              <a:ext cx="914354" cy="914399"/>
            </a:xfrm>
            <a:prstGeom prst="arc">
              <a:avLst>
                <a:gd name="adj1" fmla="val 18824693"/>
                <a:gd name="adj2" fmla="val 2141688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2428757" y="4429101"/>
              <a:ext cx="214302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3357398" y="4429101"/>
              <a:ext cx="214301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Выноска-облако 31"/>
          <p:cNvSpPr/>
          <p:nvPr/>
        </p:nvSpPr>
        <p:spPr>
          <a:xfrm>
            <a:off x="4429125" y="928688"/>
            <a:ext cx="3786188" cy="3357562"/>
          </a:xfrm>
          <a:prstGeom prst="cloudCallout">
            <a:avLst>
              <a:gd name="adj1" fmla="val -74490"/>
              <a:gd name="adj2" fmla="val 77614"/>
            </a:avLst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</a:rPr>
              <a:t>Здравствуйте!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</a:rPr>
              <a:t>Будем знакомы лично.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Я - Ключ Скрипичный!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</a:rPr>
              <a:t>А как вас зовут?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</a:rPr>
              <a:t>Пропойте смело тут.</a:t>
            </a:r>
          </a:p>
        </p:txBody>
      </p:sp>
      <p:sp>
        <p:nvSpPr>
          <p:cNvPr id="34" name="Минус 33"/>
          <p:cNvSpPr/>
          <p:nvPr/>
        </p:nvSpPr>
        <p:spPr>
          <a:xfrm>
            <a:off x="-1071563" y="5143500"/>
            <a:ext cx="9572626" cy="914400"/>
          </a:xfrm>
          <a:prstGeom prst="mathMinus">
            <a:avLst>
              <a:gd name="adj1" fmla="val 267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2530" name="Группа 22"/>
          <p:cNvGrpSpPr>
            <a:grpSpLocks/>
          </p:cNvGrpSpPr>
          <p:nvPr/>
        </p:nvGrpSpPr>
        <p:grpSpPr bwMode="auto">
          <a:xfrm>
            <a:off x="642938" y="500063"/>
            <a:ext cx="3221037" cy="5999162"/>
            <a:chOff x="642910" y="500042"/>
            <a:chExt cx="3220875" cy="5999158"/>
          </a:xfrm>
        </p:grpSpPr>
        <p:sp>
          <p:nvSpPr>
            <p:cNvPr id="3" name="Выгнутая вверх стрелка 2"/>
            <p:cNvSpPr/>
            <p:nvPr/>
          </p:nvSpPr>
          <p:spPr>
            <a:xfrm>
              <a:off x="2214456" y="500042"/>
              <a:ext cx="714339" cy="2500310"/>
            </a:xfrm>
            <a:prstGeom prst="curvedDownArrow">
              <a:avLst>
                <a:gd name="adj1" fmla="val 24992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Выгнутая вправо стрелка 4"/>
            <p:cNvSpPr/>
            <p:nvPr/>
          </p:nvSpPr>
          <p:spPr>
            <a:xfrm rot="2055613">
              <a:off x="2338275" y="2624116"/>
              <a:ext cx="615919" cy="1392236"/>
            </a:xfrm>
            <a:prstGeom prst="curvedLeftArrow">
              <a:avLst>
                <a:gd name="adj1" fmla="val 43920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Выгнутая влево стрелка 5"/>
            <p:cNvSpPr/>
            <p:nvPr/>
          </p:nvSpPr>
          <p:spPr>
            <a:xfrm rot="11108193">
              <a:off x="2366848" y="3848077"/>
              <a:ext cx="1449314" cy="1878012"/>
            </a:xfrm>
            <a:prstGeom prst="curvedRightArrow">
              <a:avLst>
                <a:gd name="adj1" fmla="val 24313"/>
                <a:gd name="adj2" fmla="val 50000"/>
                <a:gd name="adj3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Выгнутая влево стрелка 6"/>
            <p:cNvSpPr/>
            <p:nvPr/>
          </p:nvSpPr>
          <p:spPr>
            <a:xfrm>
              <a:off x="642910" y="3500415"/>
              <a:ext cx="1785847" cy="2282823"/>
            </a:xfrm>
            <a:prstGeom prst="curvedRightArrow">
              <a:avLst>
                <a:gd name="adj1" fmla="val 24313"/>
                <a:gd name="adj2" fmla="val 50000"/>
                <a:gd name="adj3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2071588" y="2857477"/>
              <a:ext cx="428603" cy="3071811"/>
            </a:xfrm>
            <a:prstGeom prst="downArrow">
              <a:avLst>
                <a:gd name="adj1" fmla="val 50000"/>
                <a:gd name="adj2" fmla="val 4286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Выгнутая влево стрелка 8"/>
            <p:cNvSpPr/>
            <p:nvPr/>
          </p:nvSpPr>
          <p:spPr>
            <a:xfrm rot="21264901">
              <a:off x="1104849" y="4122715"/>
              <a:ext cx="1065159" cy="722312"/>
            </a:xfrm>
            <a:prstGeom prst="curvedRightArrow">
              <a:avLst>
                <a:gd name="adj1" fmla="val 33217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Круговая стрелка 9"/>
            <p:cNvSpPr/>
            <p:nvPr/>
          </p:nvSpPr>
          <p:spPr>
            <a:xfrm rot="9819005">
              <a:off x="1430270" y="5329214"/>
              <a:ext cx="979438" cy="1169986"/>
            </a:xfrm>
            <a:prstGeom prst="circularArrow">
              <a:avLst>
                <a:gd name="adj1" fmla="val 24994"/>
                <a:gd name="adj2" fmla="val 1142319"/>
                <a:gd name="adj3" fmla="val 19953014"/>
                <a:gd name="adj4" fmla="val 11193345"/>
                <a:gd name="adj5" fmla="val 125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214456" y="4357664"/>
              <a:ext cx="571471" cy="2603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143096" y="4357664"/>
              <a:ext cx="571471" cy="2603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Месяц 12"/>
            <p:cNvSpPr/>
            <p:nvPr/>
          </p:nvSpPr>
          <p:spPr>
            <a:xfrm rot="16200000">
              <a:off x="2743058" y="4900606"/>
              <a:ext cx="357187" cy="700053"/>
            </a:xfrm>
            <a:prstGeom prst="mo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Месяц 14"/>
            <p:cNvSpPr/>
            <p:nvPr/>
          </p:nvSpPr>
          <p:spPr>
            <a:xfrm rot="6297233">
              <a:off x="3368505" y="3857621"/>
              <a:ext cx="212725" cy="777836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Месяц 15"/>
            <p:cNvSpPr/>
            <p:nvPr/>
          </p:nvSpPr>
          <p:spPr>
            <a:xfrm rot="6297233">
              <a:off x="2345412" y="3759989"/>
              <a:ext cx="207963" cy="727038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Дуга 18"/>
            <p:cNvSpPr/>
            <p:nvPr/>
          </p:nvSpPr>
          <p:spPr>
            <a:xfrm rot="20180339">
              <a:off x="1358836" y="4073502"/>
              <a:ext cx="914354" cy="914399"/>
            </a:xfrm>
            <a:prstGeom prst="arc">
              <a:avLst>
                <a:gd name="adj1" fmla="val 19626951"/>
                <a:gd name="adj2" fmla="val 34667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 rot="18697825">
              <a:off x="2117600" y="3403600"/>
              <a:ext cx="914399" cy="914354"/>
            </a:xfrm>
            <a:prstGeom prst="arc">
              <a:avLst>
                <a:gd name="adj1" fmla="val 11574239"/>
                <a:gd name="adj2" fmla="val 1373805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Дуга 21"/>
            <p:cNvSpPr/>
            <p:nvPr/>
          </p:nvSpPr>
          <p:spPr>
            <a:xfrm rot="20180339">
              <a:off x="1573138" y="4073502"/>
              <a:ext cx="914354" cy="914399"/>
            </a:xfrm>
            <a:prstGeom prst="arc">
              <a:avLst>
                <a:gd name="adj1" fmla="val 18824693"/>
                <a:gd name="adj2" fmla="val 2141688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2428757" y="4429101"/>
              <a:ext cx="214302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3357398" y="4429101"/>
              <a:ext cx="214301" cy="71438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2" name="Выноска-облако 31"/>
          <p:cNvSpPr/>
          <p:nvPr/>
        </p:nvSpPr>
        <p:spPr>
          <a:xfrm>
            <a:off x="4429125" y="928688"/>
            <a:ext cx="3786188" cy="3357562"/>
          </a:xfrm>
          <a:prstGeom prst="cloudCallout">
            <a:avLst>
              <a:gd name="adj1" fmla="val -74490"/>
              <a:gd name="adj2" fmla="val 77614"/>
            </a:avLst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</a:rPr>
              <a:t> Я готов Вам помочь!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</a:rPr>
              <a:t>Переверните одну страницу, и вы увидите карту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90000"/>
                  </a:schemeClr>
                </a:solidFill>
              </a:rPr>
              <a:t>Великой Музыкальной страны.</a:t>
            </a:r>
          </a:p>
        </p:txBody>
      </p:sp>
      <p:sp>
        <p:nvSpPr>
          <p:cNvPr id="34" name="Минус 33"/>
          <p:cNvSpPr/>
          <p:nvPr/>
        </p:nvSpPr>
        <p:spPr>
          <a:xfrm>
            <a:off x="-1071563" y="5143500"/>
            <a:ext cx="9572626" cy="914400"/>
          </a:xfrm>
          <a:prstGeom prst="mathMinus">
            <a:avLst>
              <a:gd name="adj1" fmla="val 2674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Рисунок 2" descr="C:\Documents and Settings\1\Мои документы\Мои рисунки\Photo\Nature0088.JPG"/>
          <p:cNvPicPr/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-214346" y="-1000156"/>
            <a:ext cx="9787006" cy="80724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70C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Горизонтальный свиток 3"/>
          <p:cNvSpPr/>
          <p:nvPr/>
        </p:nvSpPr>
        <p:spPr>
          <a:xfrm>
            <a:off x="3000364" y="357166"/>
            <a:ext cx="3071834" cy="1285884"/>
          </a:xfrm>
          <a:prstGeom prst="horizontalScroll">
            <a:avLst>
              <a:gd name="adj" fmla="val 25000"/>
            </a:avLst>
          </a:prstGeom>
          <a:solidFill>
            <a:srgbClr val="E424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anDown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cap="all" dirty="0">
                <a:ln/>
                <a:solidFill>
                  <a:srgbClr val="F1FF37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Музыкальная Страна</a:t>
            </a:r>
          </a:p>
        </p:txBody>
      </p:sp>
      <p:sp>
        <p:nvSpPr>
          <p:cNvPr id="6" name="Трапеция 5"/>
          <p:cNvSpPr/>
          <p:nvPr/>
        </p:nvSpPr>
        <p:spPr>
          <a:xfrm>
            <a:off x="3571875" y="2714625"/>
            <a:ext cx="2500313" cy="1285875"/>
          </a:xfrm>
          <a:prstGeom prst="trapezoid">
            <a:avLst/>
          </a:prstGeom>
          <a:solidFill>
            <a:srgbClr val="B2F3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4143375" y="1428750"/>
            <a:ext cx="1285875" cy="1285875"/>
          </a:xfrm>
          <a:prstGeom prst="upArrow">
            <a:avLst>
              <a:gd name="adj1" fmla="val 97225"/>
              <a:gd name="adj2" fmla="val 84305"/>
            </a:avLst>
          </a:prstGeom>
          <a:solidFill>
            <a:srgbClr val="B315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000500" y="2928938"/>
            <a:ext cx="471488" cy="50006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руглая лента лицом вниз 10"/>
          <p:cNvSpPr/>
          <p:nvPr/>
        </p:nvSpPr>
        <p:spPr>
          <a:xfrm>
            <a:off x="3071813" y="3571875"/>
            <a:ext cx="3286125" cy="1143000"/>
          </a:xfrm>
          <a:prstGeom prst="ellipseRibbon">
            <a:avLst>
              <a:gd name="adj1" fmla="val 18182"/>
              <a:gd name="adj2" fmla="val 50000"/>
              <a:gd name="adj3" fmla="val 12500"/>
            </a:avLst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Замок  Королевы Музыки</a:t>
            </a:r>
          </a:p>
        </p:txBody>
      </p:sp>
      <p:pic>
        <p:nvPicPr>
          <p:cNvPr id="25608" name="Picture 3" descr="C:\Documents and Settings\1\Рабочий стол\Музыкальные инструменты\Копия J02333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57188"/>
            <a:ext cx="1500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со стрелкой вверх 13"/>
          <p:cNvSpPr/>
          <p:nvPr/>
        </p:nvSpPr>
        <p:spPr>
          <a:xfrm>
            <a:off x="7072313" y="3786188"/>
            <a:ext cx="1785937" cy="1914525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5774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извлечение 14"/>
          <p:cNvSpPr/>
          <p:nvPr/>
        </p:nvSpPr>
        <p:spPr>
          <a:xfrm>
            <a:off x="7429500" y="3286125"/>
            <a:ext cx="1071563" cy="928688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6786563" y="3786188"/>
            <a:ext cx="1060450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8083550" y="3857625"/>
            <a:ext cx="1060450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Лента лицом вниз 17"/>
          <p:cNvSpPr/>
          <p:nvPr/>
        </p:nvSpPr>
        <p:spPr>
          <a:xfrm>
            <a:off x="6572250" y="5357813"/>
            <a:ext cx="2571750" cy="714375"/>
          </a:xfrm>
          <a:prstGeom prst="ribbon">
            <a:avLst/>
          </a:prstGeom>
          <a:solidFill>
            <a:srgbClr val="B2F3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Мажор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Минор</a:t>
            </a:r>
          </a:p>
        </p:txBody>
      </p:sp>
      <p:pic>
        <p:nvPicPr>
          <p:cNvPr id="25614" name="Рисунок 18" descr="2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3571875"/>
            <a:ext cx="714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Блок-схема: узел 19"/>
          <p:cNvSpPr/>
          <p:nvPr/>
        </p:nvSpPr>
        <p:spPr>
          <a:xfrm>
            <a:off x="7286625" y="4857750"/>
            <a:ext cx="428625" cy="357188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8215313" y="4857750"/>
            <a:ext cx="419100" cy="357188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714750" y="1571625"/>
            <a:ext cx="1131888" cy="1128713"/>
          </a:xfrm>
          <a:prstGeom prst="triangle">
            <a:avLst>
              <a:gd name="adj" fmla="val 526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786313" y="1571625"/>
            <a:ext cx="1143000" cy="112871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Багетная рамка 25"/>
          <p:cNvSpPr/>
          <p:nvPr/>
        </p:nvSpPr>
        <p:spPr>
          <a:xfrm>
            <a:off x="5072063" y="2928938"/>
            <a:ext cx="471487" cy="50006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4071938" y="2214563"/>
            <a:ext cx="428625" cy="357187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5072063" y="2214563"/>
            <a:ext cx="428625" cy="357187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22" name="Рисунок 28" descr="2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2500313"/>
            <a:ext cx="714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1071563" y="2643188"/>
            <a:ext cx="1285875" cy="1000125"/>
          </a:xfrm>
          <a:prstGeom prst="rect">
            <a:avLst/>
          </a:prstGeom>
          <a:solidFill>
            <a:srgbClr val="8F9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24" name="Прямоугольник 32"/>
          <p:cNvSpPr>
            <a:spLocks noChangeArrowheads="1"/>
          </p:cNvSpPr>
          <p:nvPr/>
        </p:nvSpPr>
        <p:spPr bwMode="auto">
          <a:xfrm>
            <a:off x="1500188" y="9286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 </a:t>
            </a:r>
          </a:p>
        </p:txBody>
      </p:sp>
      <p:sp>
        <p:nvSpPr>
          <p:cNvPr id="34" name="Лента лицом вниз 33"/>
          <p:cNvSpPr/>
          <p:nvPr/>
        </p:nvSpPr>
        <p:spPr>
          <a:xfrm>
            <a:off x="5857875" y="1857375"/>
            <a:ext cx="3286125" cy="928688"/>
          </a:xfrm>
          <a:prstGeom prst="ribbon">
            <a:avLst>
              <a:gd name="adj1" fmla="val 33333"/>
              <a:gd name="adj2" fmla="val 50000"/>
            </a:avLst>
          </a:prstGeom>
          <a:solidFill>
            <a:srgbClr val="B2F3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Музыкальная шкатулка</a:t>
            </a:r>
          </a:p>
        </p:txBody>
      </p:sp>
      <p:sp>
        <p:nvSpPr>
          <p:cNvPr id="35" name="Трапеция 34"/>
          <p:cNvSpPr/>
          <p:nvPr/>
        </p:nvSpPr>
        <p:spPr>
          <a:xfrm>
            <a:off x="785813" y="2000250"/>
            <a:ext cx="1857375" cy="644525"/>
          </a:xfrm>
          <a:prstGeom prst="trapezoid">
            <a:avLst/>
          </a:prstGeom>
          <a:solidFill>
            <a:srgbClr val="B315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1214438" y="1071563"/>
            <a:ext cx="1060450" cy="914400"/>
          </a:xfrm>
          <a:prstGeom prst="triangle">
            <a:avLst/>
          </a:prstGeom>
          <a:solidFill>
            <a:srgbClr val="B315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Лента лицом вниз 36"/>
          <p:cNvSpPr/>
          <p:nvPr/>
        </p:nvSpPr>
        <p:spPr>
          <a:xfrm>
            <a:off x="285750" y="3286125"/>
            <a:ext cx="2857500" cy="928688"/>
          </a:xfrm>
          <a:prstGeom prst="ribbon">
            <a:avLst>
              <a:gd name="adj1" fmla="val 33333"/>
              <a:gd name="adj2" fmla="val 50000"/>
            </a:avLst>
          </a:prstGeom>
          <a:solidFill>
            <a:srgbClr val="B2F3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Нотный стан  </a:t>
            </a:r>
          </a:p>
        </p:txBody>
      </p:sp>
      <p:sp>
        <p:nvSpPr>
          <p:cNvPr id="38" name="Багетная рамка 37"/>
          <p:cNvSpPr/>
          <p:nvPr/>
        </p:nvSpPr>
        <p:spPr>
          <a:xfrm>
            <a:off x="1500188" y="2786063"/>
            <a:ext cx="471487" cy="50006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000500" y="5643563"/>
            <a:ext cx="1285875" cy="642937"/>
          </a:xfrm>
          <a:prstGeom prst="rect">
            <a:avLst/>
          </a:prstGeom>
          <a:solidFill>
            <a:srgbClr val="8F9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42938" y="5000625"/>
            <a:ext cx="785812" cy="1000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357188" y="4143375"/>
            <a:ext cx="1285875" cy="1000125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33" name="Picture 2" descr="C:\Documents and Settings\1\Рабочий стол\Музыкальные инструменты\Копия J0233324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4143375"/>
            <a:ext cx="1000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Лента лицом вниз 46"/>
          <p:cNvSpPr/>
          <p:nvPr/>
        </p:nvSpPr>
        <p:spPr>
          <a:xfrm>
            <a:off x="-214313" y="5357813"/>
            <a:ext cx="2500313" cy="928687"/>
          </a:xfrm>
          <a:prstGeom prst="ribbon">
            <a:avLst>
              <a:gd name="adj1" fmla="val 33333"/>
              <a:gd name="adj2" fmla="val 50000"/>
            </a:avLst>
          </a:prstGeom>
          <a:solidFill>
            <a:srgbClr val="B2F3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 Домик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загадок</a:t>
            </a:r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3786188" y="4786313"/>
            <a:ext cx="1785937" cy="914400"/>
          </a:xfrm>
          <a:prstGeom prst="triangle">
            <a:avLst>
              <a:gd name="adj" fmla="val 51347"/>
            </a:avLst>
          </a:prstGeom>
          <a:solidFill>
            <a:srgbClr val="B315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Лента лицом вниз 48"/>
          <p:cNvSpPr/>
          <p:nvPr/>
        </p:nvSpPr>
        <p:spPr>
          <a:xfrm>
            <a:off x="3500438" y="5929313"/>
            <a:ext cx="2500312" cy="928687"/>
          </a:xfrm>
          <a:prstGeom prst="ribbon">
            <a:avLst>
              <a:gd name="adj1" fmla="val 33333"/>
              <a:gd name="adj2" fmla="val 50000"/>
            </a:avLst>
          </a:prstGeom>
          <a:solidFill>
            <a:srgbClr val="B2F3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 Домик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</a:rPr>
              <a:t> игр</a:t>
            </a:r>
          </a:p>
        </p:txBody>
      </p:sp>
      <p:sp>
        <p:nvSpPr>
          <p:cNvPr id="50" name="Багетная рамка 49"/>
          <p:cNvSpPr/>
          <p:nvPr/>
        </p:nvSpPr>
        <p:spPr>
          <a:xfrm>
            <a:off x="4572000" y="5786438"/>
            <a:ext cx="357188" cy="428625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Багетная рамка 50"/>
          <p:cNvSpPr/>
          <p:nvPr/>
        </p:nvSpPr>
        <p:spPr>
          <a:xfrm>
            <a:off x="857250" y="5214938"/>
            <a:ext cx="357188" cy="357187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3757336">
            <a:off x="5703094" y="1326356"/>
            <a:ext cx="484188" cy="911225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17111755">
            <a:off x="2846388" y="2211388"/>
            <a:ext cx="484187" cy="1366837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14661839">
            <a:off x="2791619" y="4453731"/>
            <a:ext cx="484188" cy="1006475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 rot="7119484">
            <a:off x="6393656" y="3518695"/>
            <a:ext cx="485775" cy="1020762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11469003">
            <a:off x="5300663" y="4632325"/>
            <a:ext cx="484187" cy="928688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44" name="TextBox 56"/>
          <p:cNvSpPr txBox="1">
            <a:spLocks noChangeArrowheads="1"/>
          </p:cNvSpPr>
          <p:nvPr/>
        </p:nvSpPr>
        <p:spPr bwMode="auto">
          <a:xfrm>
            <a:off x="6215063" y="17859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  <a:latin typeface="Century Schoolbook" pitchFamily="18" charset="0"/>
              </a:rPr>
              <a:t>1</a:t>
            </a:r>
          </a:p>
        </p:txBody>
      </p:sp>
      <p:sp>
        <p:nvSpPr>
          <p:cNvPr id="25645" name="Прямоугольник 57"/>
          <p:cNvSpPr>
            <a:spLocks noChangeArrowheads="1"/>
          </p:cNvSpPr>
          <p:nvPr/>
        </p:nvSpPr>
        <p:spPr bwMode="auto">
          <a:xfrm>
            <a:off x="2428875" y="335756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entury Schoolbook" pitchFamily="18" charset="0"/>
              </a:rPr>
              <a:t>2</a:t>
            </a:r>
          </a:p>
        </p:txBody>
      </p:sp>
      <p:sp>
        <p:nvSpPr>
          <p:cNvPr id="25646" name="Прямоугольник 60"/>
          <p:cNvSpPr>
            <a:spLocks noChangeArrowheads="1"/>
          </p:cNvSpPr>
          <p:nvPr/>
        </p:nvSpPr>
        <p:spPr bwMode="auto">
          <a:xfrm>
            <a:off x="8572500" y="5286375"/>
            <a:ext cx="785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entury Schoolbook" pitchFamily="18" charset="0"/>
              </a:rPr>
              <a:t>3</a:t>
            </a:r>
          </a:p>
        </p:txBody>
      </p:sp>
      <p:sp>
        <p:nvSpPr>
          <p:cNvPr id="25647" name="Прямоугольник 61"/>
          <p:cNvSpPr>
            <a:spLocks noChangeArrowheads="1"/>
          </p:cNvSpPr>
          <p:nvPr/>
        </p:nvSpPr>
        <p:spPr bwMode="auto">
          <a:xfrm>
            <a:off x="1714500" y="5429250"/>
            <a:ext cx="388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entury Schoolbook" pitchFamily="18" charset="0"/>
              </a:rPr>
              <a:t>4</a:t>
            </a:r>
          </a:p>
        </p:txBody>
      </p:sp>
      <p:sp>
        <p:nvSpPr>
          <p:cNvPr id="25648" name="Прямоугольник 62"/>
          <p:cNvSpPr>
            <a:spLocks noChangeArrowheads="1"/>
          </p:cNvSpPr>
          <p:nvPr/>
        </p:nvSpPr>
        <p:spPr bwMode="auto">
          <a:xfrm>
            <a:off x="5357813" y="6072188"/>
            <a:ext cx="420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entury Schoolbook" pitchFamily="18" charset="0"/>
              </a:rPr>
              <a:t>5</a:t>
            </a:r>
          </a:p>
        </p:txBody>
      </p:sp>
      <p:pic>
        <p:nvPicPr>
          <p:cNvPr id="25649" name="Picture 2" descr="C:\Documents and Settings\1\Мои документы\Картинки\J023794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8" y="1428750"/>
            <a:ext cx="160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Picture 3" descr="C:\Documents and Settings\1\Мои документы\Мои рисунки\Photo\Nature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850106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Ÿ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4572032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14480" y="357166"/>
            <a:ext cx="6357982" cy="1214446"/>
          </a:xfrm>
          <a:prstGeom prst="rect">
            <a:avLst/>
          </a:prstGeom>
          <a:noFill/>
        </p:spPr>
        <p:txBody>
          <a:bodyPr wrap="none">
            <a:prstTxWarp prst="textPlain">
              <a:avLst>
                <a:gd name="adj" fmla="val 48321"/>
              </a:avLst>
            </a:prstTxWarp>
            <a:sp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Михаил Иванович Глинка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1179</TotalTime>
  <Words>518</Words>
  <Application>Microsoft Office PowerPoint</Application>
  <PresentationFormat>Экран (4:3)</PresentationFormat>
  <Paragraphs>154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 </vt:lpstr>
      <vt:lpstr>Слайд 2</vt:lpstr>
      <vt:lpstr>Слайд 3</vt:lpstr>
      <vt:lpstr>Слайд 4</vt:lpstr>
      <vt:lpstr>   снится ему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DELL</cp:lastModifiedBy>
  <cp:revision>112</cp:revision>
  <dcterms:created xsi:type="dcterms:W3CDTF">2009-02-02T10:41:41Z</dcterms:created>
  <dcterms:modified xsi:type="dcterms:W3CDTF">2013-01-27T17:23:54Z</dcterms:modified>
</cp:coreProperties>
</file>