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87" r:id="rId2"/>
    <p:sldId id="256" r:id="rId3"/>
    <p:sldId id="258" r:id="rId4"/>
    <p:sldId id="261" r:id="rId5"/>
    <p:sldId id="262" r:id="rId6"/>
    <p:sldId id="290" r:id="rId7"/>
    <p:sldId id="264" r:id="rId8"/>
    <p:sldId id="268" r:id="rId9"/>
    <p:sldId id="269" r:id="rId10"/>
    <p:sldId id="292" r:id="rId11"/>
    <p:sldId id="293" r:id="rId12"/>
    <p:sldId id="294" r:id="rId13"/>
    <p:sldId id="270" r:id="rId14"/>
    <p:sldId id="297" r:id="rId15"/>
    <p:sldId id="271" r:id="rId16"/>
    <p:sldId id="272" r:id="rId17"/>
    <p:sldId id="273" r:id="rId18"/>
    <p:sldId id="274" r:id="rId19"/>
    <p:sldId id="275" r:id="rId20"/>
    <p:sldId id="265" r:id="rId21"/>
    <p:sldId id="277" r:id="rId22"/>
    <p:sldId id="291" r:id="rId23"/>
    <p:sldId id="295" r:id="rId24"/>
    <p:sldId id="278" r:id="rId25"/>
    <p:sldId id="280" r:id="rId26"/>
    <p:sldId id="281" r:id="rId27"/>
    <p:sldId id="276" r:id="rId28"/>
    <p:sldId id="298" r:id="rId29"/>
    <p:sldId id="299" r:id="rId30"/>
    <p:sldId id="282" r:id="rId31"/>
    <p:sldId id="283" r:id="rId32"/>
    <p:sldId id="285" r:id="rId33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2" autoAdjust="0"/>
    <p:restoredTop sz="94660"/>
  </p:normalViewPr>
  <p:slideViewPr>
    <p:cSldViewPr>
      <p:cViewPr varScale="1">
        <p:scale>
          <a:sx n="38" d="100"/>
          <a:sy n="38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ECA959-572A-435D-A625-5D183A9382F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F2B6E-0761-4B32-826B-5AC1F838FF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EEE51-18A8-449C-A8BA-201DB00D97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107E-E4F4-4240-BBDA-E571B36B89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C1F3-DF4F-49C5-9BA0-2EFA3C1B45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F88E1-D360-4221-B6A1-4D42E07781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586EB-E903-4511-B640-D303AE73D7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97C08-1649-4A64-B6EA-1F2323E4C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73E0B-8A89-4ACA-B5C7-D163288F75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CCB44-DBEC-4C68-BF20-E53AC28472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2B1D1-87C5-49C4-8BBF-0D56D602B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A157D5C-5843-431D-892A-66B40120B6E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УРОК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ОКРУЖАЮЩИЙ 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66FF66"/>
                </a:solidFill>
              </a:rPr>
              <a:t>Функции носовой полости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Очищение воздуха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  <a:effectLst/>
              </a:rPr>
              <a:t>Нос как</a:t>
            </a:r>
            <a:r>
              <a:rPr lang="ru-RU">
                <a:effectLst/>
              </a:rPr>
              <a:t> </a:t>
            </a:r>
            <a:r>
              <a:rPr lang="ru-RU" b="1">
                <a:solidFill>
                  <a:srgbClr val="FFFF00"/>
                </a:solidFill>
                <a:effectLst/>
              </a:rPr>
              <a:t>ПЫЛЕСОС</a:t>
            </a:r>
            <a:r>
              <a:rPr lang="ru-RU" b="1">
                <a:solidFill>
                  <a:srgbClr val="008000"/>
                </a:solidFill>
                <a:effectLst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b="1">
                <a:solidFill>
                  <a:srgbClr val="FF3300"/>
                </a:solidFill>
              </a:rPr>
              <a:t>В ноздрях есть реснички, на которых застревает пыль с вредными «пассажирами» – микробами.</a:t>
            </a:r>
          </a:p>
          <a:p>
            <a:pPr algn="r"/>
            <a:endParaRPr lang="ru-RU">
              <a:solidFill>
                <a:srgbClr val="FF3300"/>
              </a:solidFill>
            </a:endParaRPr>
          </a:p>
        </p:txBody>
      </p:sp>
      <p:pic>
        <p:nvPicPr>
          <p:cNvPr id="66564" name="Picture 4" descr="FC9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860800"/>
            <a:ext cx="2560638" cy="280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66FF66"/>
                </a:solidFill>
              </a:rPr>
              <a:t>Функции носовой полости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Увлажнение воздуха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  <a:effectLst/>
              </a:rPr>
              <a:t>Нос как</a:t>
            </a:r>
            <a:r>
              <a:rPr lang="ru-RU">
                <a:effectLst/>
              </a:rPr>
              <a:t> </a:t>
            </a:r>
            <a:r>
              <a:rPr lang="ru-RU" b="1">
                <a:solidFill>
                  <a:srgbClr val="FFFF00"/>
                </a:solidFill>
                <a:effectLst/>
              </a:rPr>
              <a:t>УВЛАЖНИТЕЛЬ</a:t>
            </a:r>
            <a:r>
              <a:rPr lang="ru-RU" b="1">
                <a:solidFill>
                  <a:srgbClr val="0000CC"/>
                </a:solidFill>
                <a:effectLst/>
              </a:rPr>
              <a:t>:</a:t>
            </a:r>
          </a:p>
          <a:p>
            <a:pPr>
              <a:buFontTx/>
              <a:buNone/>
            </a:pPr>
            <a:r>
              <a:rPr lang="ru-RU" b="1">
                <a:solidFill>
                  <a:srgbClr val="FF3300"/>
                </a:solidFill>
              </a:rPr>
              <a:t>В носу постоянно  влажно,</a:t>
            </a:r>
          </a:p>
          <a:p>
            <a:pPr>
              <a:buFontTx/>
              <a:buNone/>
            </a:pPr>
            <a:r>
              <a:rPr lang="ru-RU" b="1">
                <a:solidFill>
                  <a:srgbClr val="FF3300"/>
                </a:solidFill>
              </a:rPr>
              <a:t> чтобы увлажнять сухой воздух.</a:t>
            </a:r>
          </a:p>
          <a:p>
            <a:pPr algn="r"/>
            <a:endParaRPr lang="ru-RU">
              <a:solidFill>
                <a:srgbClr val="FF3300"/>
              </a:solidFill>
            </a:endParaRPr>
          </a:p>
          <a:p>
            <a:endParaRPr lang="ru-RU"/>
          </a:p>
        </p:txBody>
      </p:sp>
      <p:pic>
        <p:nvPicPr>
          <p:cNvPr id="67588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581525"/>
            <a:ext cx="1943100" cy="205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66FF66"/>
                </a:solidFill>
              </a:rPr>
              <a:t>Функции носовой полости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Охлаждение воздуха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  <a:effectLst/>
              </a:rPr>
              <a:t>Нос как</a:t>
            </a:r>
            <a:r>
              <a:rPr lang="ru-RU">
                <a:effectLst/>
              </a:rPr>
              <a:t> </a:t>
            </a:r>
            <a:r>
              <a:rPr lang="ru-RU" b="1">
                <a:solidFill>
                  <a:srgbClr val="FFFF00"/>
                </a:solidFill>
                <a:effectLst/>
              </a:rPr>
              <a:t>ХОЛОДИЛЬНИК</a:t>
            </a:r>
            <a:r>
              <a:rPr lang="ru-RU" b="1">
                <a:solidFill>
                  <a:srgbClr val="9900FF"/>
                </a:solidFill>
                <a:effectLst/>
              </a:rPr>
              <a:t>:      </a:t>
            </a:r>
          </a:p>
          <a:p>
            <a:pPr>
              <a:buFontTx/>
              <a:buNone/>
            </a:pPr>
            <a:r>
              <a:rPr lang="ru-RU" b="1">
                <a:solidFill>
                  <a:srgbClr val="FF3300"/>
                </a:solidFill>
                <a:effectLst/>
              </a:rPr>
              <a:t>Нос охлаждает горячий </a:t>
            </a:r>
          </a:p>
          <a:p>
            <a:pPr>
              <a:buFontTx/>
              <a:buNone/>
            </a:pPr>
            <a:r>
              <a:rPr lang="ru-RU" b="1">
                <a:solidFill>
                  <a:srgbClr val="FF3300"/>
                </a:solidFill>
                <a:effectLst/>
              </a:rPr>
              <a:t>воздух, чтобы не обжечь </a:t>
            </a:r>
          </a:p>
          <a:p>
            <a:pPr>
              <a:buFontTx/>
              <a:buNone/>
            </a:pPr>
            <a:r>
              <a:rPr lang="ru-RU" b="1">
                <a:solidFill>
                  <a:srgbClr val="FF3300"/>
                </a:solidFill>
                <a:effectLst/>
              </a:rPr>
              <a:t>наши нежные легкие.</a:t>
            </a:r>
          </a:p>
          <a:p>
            <a:pPr>
              <a:buFontTx/>
              <a:buNone/>
            </a:pPr>
            <a:endParaRPr lang="ru-RU" b="1">
              <a:solidFill>
                <a:srgbClr val="FF3300"/>
              </a:solidFill>
              <a:effectLst/>
            </a:endParaRPr>
          </a:p>
          <a:p>
            <a:pPr algn="r"/>
            <a:endParaRPr lang="ru-RU">
              <a:solidFill>
                <a:srgbClr val="FF3300"/>
              </a:solidFill>
            </a:endParaRPr>
          </a:p>
        </p:txBody>
      </p:sp>
      <p:pic>
        <p:nvPicPr>
          <p:cNvPr id="68614" name="Picture 6" descr="372b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6443663" y="2133600"/>
            <a:ext cx="1506537" cy="316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bg2"/>
                </a:solidFill>
              </a:rPr>
              <a:t/>
            </a:r>
            <a:br>
              <a:rPr lang="ru-RU" sz="4000">
                <a:solidFill>
                  <a:schemeClr val="bg2"/>
                </a:solidFill>
              </a:rPr>
            </a:br>
            <a:r>
              <a:rPr lang="ru-RU" sz="4000">
                <a:solidFill>
                  <a:schemeClr val="bg2"/>
                </a:solidFill>
              </a:rPr>
              <a:t>  </a:t>
            </a:r>
            <a:br>
              <a:rPr lang="ru-RU" sz="4000">
                <a:solidFill>
                  <a:schemeClr val="bg2"/>
                </a:solidFill>
              </a:rPr>
            </a:br>
            <a:r>
              <a:rPr lang="ru-RU" sz="4000"/>
              <a:t>Строение  гортани (1)</a:t>
            </a:r>
            <a:r>
              <a:rPr lang="ru-RU" sz="4000">
                <a:solidFill>
                  <a:schemeClr val="bg2"/>
                </a:solidFill>
              </a:rPr>
              <a:t/>
            </a:r>
            <a:br>
              <a:rPr lang="ru-RU" sz="4000">
                <a:solidFill>
                  <a:schemeClr val="bg2"/>
                </a:solidFill>
              </a:rPr>
            </a:br>
            <a:r>
              <a:rPr lang="ru-RU" sz="4000">
                <a:solidFill>
                  <a:schemeClr val="bg2"/>
                </a:solidFill>
              </a:rPr>
              <a:t/>
            </a:r>
            <a:br>
              <a:rPr lang="ru-RU" sz="4000">
                <a:solidFill>
                  <a:schemeClr val="bg2"/>
                </a:solidFill>
              </a:rPr>
            </a:br>
            <a:endParaRPr lang="ru-RU" sz="4000">
              <a:solidFill>
                <a:schemeClr val="bg2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Гортань – 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</a:rPr>
              <a:t>образована хрящами, 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</a:rPr>
              <a:t>соединенными между 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</a:rPr>
              <a:t>собой </a:t>
            </a:r>
          </a:p>
          <a:p>
            <a:r>
              <a:rPr lang="ru-RU">
                <a:solidFill>
                  <a:schemeClr val="bg2"/>
                </a:solidFill>
              </a:rPr>
              <a:t>В гортани находятся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</a:rPr>
              <a:t> голосовые связки</a:t>
            </a:r>
          </a:p>
        </p:txBody>
      </p:sp>
      <p:sp>
        <p:nvSpPr>
          <p:cNvPr id="37892" name="Rectangle 4" descr="легкие"/>
          <p:cNvSpPr>
            <a:spLocks noChangeAspect="1" noChangeArrowheads="1"/>
          </p:cNvSpPr>
          <p:nvPr/>
        </p:nvSpPr>
        <p:spPr bwMode="auto">
          <a:xfrm>
            <a:off x="5670550" y="2708275"/>
            <a:ext cx="3294063" cy="41497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Rectangle 5" descr="гортань 02"/>
          <p:cNvSpPr>
            <a:spLocks noChangeAspect="1" noChangeArrowheads="1"/>
          </p:cNvSpPr>
          <p:nvPr/>
        </p:nvSpPr>
        <p:spPr bwMode="auto">
          <a:xfrm>
            <a:off x="6372225" y="333375"/>
            <a:ext cx="2520950" cy="22764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Rectangle 6" descr="легкие"/>
          <p:cNvSpPr>
            <a:spLocks noChangeAspect="1" noChangeArrowheads="1"/>
          </p:cNvSpPr>
          <p:nvPr/>
        </p:nvSpPr>
        <p:spPr bwMode="auto">
          <a:xfrm>
            <a:off x="5651500" y="2708275"/>
            <a:ext cx="3294063" cy="41497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/>
              <a:t/>
            </a:r>
            <a:br>
              <a:rPr lang="ru-RU" sz="4800"/>
            </a:br>
            <a:r>
              <a:rPr lang="ru-RU" sz="4800"/>
              <a:t>ПОСЛОВИЦА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4800"/>
          </a:p>
          <a:p>
            <a:pPr algn="ctr">
              <a:buFontTx/>
              <a:buNone/>
            </a:pPr>
            <a:endParaRPr lang="ru-RU" sz="4800"/>
          </a:p>
          <a:p>
            <a:pPr algn="ctr">
              <a:buFontTx/>
              <a:buNone/>
            </a:pPr>
            <a:r>
              <a:rPr lang="ru-RU" sz="4800">
                <a:solidFill>
                  <a:schemeClr val="bg2"/>
                </a:solidFill>
              </a:rPr>
              <a:t>КОГДА Я ЕМ, Я ГЛУХ И НЕМ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Функции носоглотки и гортани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Образование звуков</a:t>
            </a:r>
          </a:p>
          <a:p>
            <a:r>
              <a:rPr lang="ru-RU">
                <a:solidFill>
                  <a:schemeClr val="bg2"/>
                </a:solidFill>
              </a:rPr>
              <a:t>Защита дыхательной 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</a:rPr>
              <a:t>системы от попадания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</a:rPr>
              <a:t>пищи </a:t>
            </a:r>
          </a:p>
          <a:p>
            <a:pPr algn="r">
              <a:buFontTx/>
              <a:buNone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38916" name="Rectangle 4" descr="голосовые связки"/>
          <p:cNvSpPr>
            <a:spLocks noChangeAspect="1" noChangeArrowheads="1"/>
          </p:cNvSpPr>
          <p:nvPr/>
        </p:nvSpPr>
        <p:spPr bwMode="auto">
          <a:xfrm>
            <a:off x="5292725" y="1555750"/>
            <a:ext cx="3390900" cy="49688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Строение трахеи и бронхов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Трахея - трубка длиной 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</a:rPr>
              <a:t>   10-12 см</a:t>
            </a:r>
          </a:p>
          <a:p>
            <a:r>
              <a:rPr lang="ru-RU">
                <a:solidFill>
                  <a:schemeClr val="bg2"/>
                </a:solidFill>
              </a:rPr>
              <a:t>Хрящевые полукольца </a:t>
            </a:r>
          </a:p>
          <a:p>
            <a:r>
              <a:rPr lang="ru-RU">
                <a:solidFill>
                  <a:schemeClr val="bg2"/>
                </a:solidFill>
              </a:rPr>
              <a:t>Внутренние стенки покрыты слизистой оболочкой</a:t>
            </a:r>
          </a:p>
          <a:p>
            <a:r>
              <a:rPr lang="ru-RU">
                <a:solidFill>
                  <a:schemeClr val="bg2"/>
                </a:solidFill>
              </a:rPr>
              <a:t>Бронхи –более тонкие трубки,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</a:rPr>
              <a:t>   ведущие в легкие</a:t>
            </a:r>
          </a:p>
          <a:p>
            <a:pPr algn="r">
              <a:buFontTx/>
              <a:buNone/>
            </a:pPr>
            <a:endParaRPr lang="ru-RU">
              <a:solidFill>
                <a:schemeClr val="bg2"/>
              </a:solidFill>
            </a:endParaRPr>
          </a:p>
          <a:p>
            <a:pPr algn="r">
              <a:buFontTx/>
              <a:buNone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39943" name="Rectangle 7" descr="трахея 01"/>
          <p:cNvSpPr>
            <a:spLocks noChangeAspect="1" noChangeArrowheads="1"/>
          </p:cNvSpPr>
          <p:nvPr/>
        </p:nvSpPr>
        <p:spPr bwMode="auto">
          <a:xfrm>
            <a:off x="6732588" y="4292600"/>
            <a:ext cx="2303462" cy="2263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Функции трахей и бронхов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Проведение воздуха к легким и обратно</a:t>
            </a:r>
          </a:p>
          <a:p>
            <a:endParaRPr lang="ru-RU">
              <a:solidFill>
                <a:schemeClr val="bg2"/>
              </a:solidFill>
            </a:endParaRPr>
          </a:p>
          <a:p>
            <a:endParaRPr lang="ru-RU">
              <a:solidFill>
                <a:schemeClr val="bg2"/>
              </a:solidFill>
            </a:endParaRPr>
          </a:p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40966" name="Rectangle 6" descr="легкие"/>
          <p:cNvSpPr>
            <a:spLocks noChangeAspect="1" noChangeArrowheads="1"/>
          </p:cNvSpPr>
          <p:nvPr/>
        </p:nvSpPr>
        <p:spPr bwMode="auto">
          <a:xfrm>
            <a:off x="2843213" y="2636838"/>
            <a:ext cx="3529012" cy="41052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bg2"/>
                </a:solidFill>
              </a:rPr>
              <a:t>Строение легких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Парные губчатые органы</a:t>
            </a:r>
          </a:p>
          <a:p>
            <a:r>
              <a:rPr lang="ru-RU">
                <a:solidFill>
                  <a:schemeClr val="bg2"/>
                </a:solidFill>
              </a:rPr>
              <a:t>Множество мелких пузырьков – альвеол, густо оплетенных кровеносными сосудами</a:t>
            </a:r>
          </a:p>
          <a:p>
            <a:pPr>
              <a:buFontTx/>
              <a:buNone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41990" name="Rectangle 6" descr="легкие и диафр"/>
          <p:cNvSpPr>
            <a:spLocks noChangeAspect="1" noChangeArrowheads="1"/>
          </p:cNvSpPr>
          <p:nvPr/>
        </p:nvSpPr>
        <p:spPr bwMode="auto">
          <a:xfrm>
            <a:off x="6075363" y="3500438"/>
            <a:ext cx="2817812" cy="31686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bg2"/>
                </a:solidFill>
              </a:rPr>
              <a:t>Функции легких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Обмен газов между кровью 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</a:rPr>
              <a:t>   и воздухом в легких</a:t>
            </a:r>
          </a:p>
          <a:p>
            <a:pPr>
              <a:buFontTx/>
              <a:buNone/>
            </a:pPr>
            <a:endParaRPr lang="ru-RU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43012" name="Rectangle 4" descr="Легкие"/>
          <p:cNvSpPr>
            <a:spLocks noChangeAspect="1" noChangeArrowheads="1"/>
          </p:cNvSpPr>
          <p:nvPr/>
        </p:nvSpPr>
        <p:spPr bwMode="auto">
          <a:xfrm>
            <a:off x="5219700" y="2636838"/>
            <a:ext cx="3465513" cy="381635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ОРГАНИЗМ 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bg2"/>
                </a:solidFill>
              </a:rPr>
              <a:t>Как мы дышим?</a:t>
            </a:r>
            <a:endParaRPr lang="ru-RU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52600"/>
            <a:ext cx="5689600" cy="421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bg2"/>
                </a:solidFill>
              </a:rPr>
              <a:t>Проверь себя</a:t>
            </a:r>
          </a:p>
        </p:txBody>
      </p:sp>
      <p:pic>
        <p:nvPicPr>
          <p:cNvPr id="4506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412875"/>
            <a:ext cx="6038850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>
                <a:latin typeface="Book Antiqua" pitchFamily="18" charset="0"/>
              </a:rPr>
              <a:t>      Гигиена дыхания: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solidFill>
                  <a:schemeClr val="bg2"/>
                </a:solidFill>
                <a:effectLst/>
              </a:rPr>
              <a:t>1.</a:t>
            </a:r>
            <a:r>
              <a:rPr lang="ru-RU">
                <a:solidFill>
                  <a:schemeClr val="bg2"/>
                </a:solidFill>
                <a:effectLst/>
              </a:rPr>
              <a:t> </a:t>
            </a:r>
            <a:r>
              <a:rPr lang="ru-RU" sz="2400">
                <a:solidFill>
                  <a:schemeClr val="bg2"/>
                </a:solidFill>
                <a:effectLst/>
              </a:rPr>
              <a:t>Дышать рекомендуется через нос, т.к. при дыхании ртом в легкие поступает холодный воздух, что и является причиной простудных заболеваний.</a:t>
            </a:r>
          </a:p>
          <a:p>
            <a:endParaRPr lang="ru-RU" sz="2400">
              <a:solidFill>
                <a:schemeClr val="bg2"/>
              </a:solidFill>
            </a:endParaRPr>
          </a:p>
        </p:txBody>
      </p:sp>
      <p:sp>
        <p:nvSpPr>
          <p:cNvPr id="64516" name="Rectangle 4" descr="чихание"/>
          <p:cNvSpPr>
            <a:spLocks noChangeAspect="1" noChangeArrowheads="1"/>
          </p:cNvSpPr>
          <p:nvPr/>
        </p:nvSpPr>
        <p:spPr bwMode="auto">
          <a:xfrm>
            <a:off x="6659563" y="4005263"/>
            <a:ext cx="2305050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39750" y="3284538"/>
            <a:ext cx="5121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400">
                <a:solidFill>
                  <a:schemeClr val="bg2"/>
                </a:solidFill>
              </a:rPr>
              <a:t>2. Больной человек, не соблюдающий правил гигиены, </a:t>
            </a:r>
          </a:p>
          <a:p>
            <a:pPr algn="l"/>
            <a:r>
              <a:rPr lang="ru-RU" sz="2400">
                <a:solidFill>
                  <a:schemeClr val="bg2"/>
                </a:solidFill>
              </a:rPr>
              <a:t>становится источником инфекции.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Book Antiqua" pitchFamily="18" charset="0"/>
              </a:rPr>
              <a:t>Гигиена голосового аппарата: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600">
                <a:solidFill>
                  <a:schemeClr val="bg2"/>
                </a:solidFill>
                <a:effectLst/>
              </a:rPr>
              <a:t>Крик повреждает голосовые связки, что может вызвать их воспаление, привести к хрипоте или потере голоса. При шёпоте связки расслабляются и смыкаются не полностью. </a:t>
            </a:r>
          </a:p>
          <a:p>
            <a:r>
              <a:rPr lang="ru-RU" sz="2600">
                <a:solidFill>
                  <a:schemeClr val="bg2"/>
                </a:solidFill>
                <a:effectLst/>
              </a:rPr>
              <a:t>Частые воспаления дыхательных путей</a:t>
            </a:r>
          </a:p>
          <a:p>
            <a:pPr>
              <a:buFontTx/>
              <a:buNone/>
            </a:pPr>
            <a:r>
              <a:rPr lang="ru-RU" sz="2600">
                <a:solidFill>
                  <a:schemeClr val="bg2"/>
                </a:solidFill>
                <a:effectLst/>
              </a:rPr>
              <a:t>   оказывают негативное влияние на голосообразующий аппарат.</a:t>
            </a:r>
          </a:p>
          <a:p>
            <a:pPr algn="r">
              <a:buFontTx/>
              <a:buNone/>
            </a:pPr>
            <a:endParaRPr lang="ru-RU" sz="2600">
              <a:solidFill>
                <a:schemeClr val="bg2"/>
              </a:solidFill>
              <a:effectLst/>
            </a:endParaRPr>
          </a:p>
          <a:p>
            <a:endParaRPr lang="ru-RU" sz="2400">
              <a:solidFill>
                <a:schemeClr val="bg2"/>
              </a:solidFill>
              <a:effectLst/>
            </a:endParaRPr>
          </a:p>
        </p:txBody>
      </p:sp>
      <p:sp>
        <p:nvSpPr>
          <p:cNvPr id="69636" name="Rectangle 4" descr="крик 01"/>
          <p:cNvSpPr>
            <a:spLocks noChangeArrowheads="1"/>
          </p:cNvSpPr>
          <p:nvPr/>
        </p:nvSpPr>
        <p:spPr bwMode="auto">
          <a:xfrm>
            <a:off x="6516688" y="4581525"/>
            <a:ext cx="1800225" cy="20875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>
                <a:solidFill>
                  <a:schemeClr val="bg2"/>
                </a:solidFill>
              </a:rPr>
              <a:t>Дай совет, как избежать заболевания.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03400"/>
            <a:ext cx="6913563" cy="443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>
                <a:solidFill>
                  <a:schemeClr val="bg2"/>
                </a:solidFill>
              </a:rPr>
              <a:t>Дай совет, как избежать заболевания. </a:t>
            </a:r>
          </a:p>
        </p:txBody>
      </p:sp>
      <p:pic>
        <p:nvPicPr>
          <p:cNvPr id="4813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0475" y="1905000"/>
            <a:ext cx="66214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>
                <a:solidFill>
                  <a:schemeClr val="bg2"/>
                </a:solidFill>
              </a:rPr>
              <a:t>Дай совет, как избежать заболевания.</a:t>
            </a:r>
          </a:p>
        </p:txBody>
      </p:sp>
      <p:pic>
        <p:nvPicPr>
          <p:cNvPr id="501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41438" y="1905000"/>
            <a:ext cx="645953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Заболел -</a:t>
            </a:r>
            <a:r>
              <a:rPr lang="ru-RU"/>
              <a:t> ….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7640637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>
                <a:solidFill>
                  <a:srgbClr val="0000FF"/>
                </a:solidFill>
              </a:rPr>
              <a:t>Точечный массаж при насморке</a:t>
            </a:r>
          </a:p>
        </p:txBody>
      </p:sp>
      <p:pic>
        <p:nvPicPr>
          <p:cNvPr id="76804" name="Picture 4" descr="точки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1557338"/>
            <a:ext cx="3960812" cy="4968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77777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ОТОЛАРИНГОЛОГ</a:t>
            </a:r>
          </a:p>
        </p:txBody>
      </p:sp>
      <p:pic>
        <p:nvPicPr>
          <p:cNvPr id="78853" name="Picture 5" descr="im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205038"/>
            <a:ext cx="3025775" cy="2952750"/>
          </a:xfrm>
          <a:noFill/>
          <a:ln/>
        </p:spPr>
      </p:pic>
      <p:pic>
        <p:nvPicPr>
          <p:cNvPr id="78854" name="Picture 6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133600"/>
            <a:ext cx="4694238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>
                <a:solidFill>
                  <a:schemeClr val="bg2"/>
                </a:solidFill>
              </a:rPr>
              <a:t>Основные отличия живых организмов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Способность к обмену веществ (питание, дыхание, выделение)</a:t>
            </a:r>
          </a:p>
          <a:p>
            <a:r>
              <a:rPr lang="ru-RU">
                <a:solidFill>
                  <a:schemeClr val="bg2"/>
                </a:solidFill>
              </a:rPr>
              <a:t>Способность реагировать на внешнюю среду</a:t>
            </a:r>
          </a:p>
          <a:p>
            <a:r>
              <a:rPr lang="ru-RU">
                <a:solidFill>
                  <a:schemeClr val="bg2"/>
                </a:solidFill>
              </a:rPr>
              <a:t>Рост</a:t>
            </a:r>
          </a:p>
          <a:p>
            <a:r>
              <a:rPr lang="ru-RU">
                <a:solidFill>
                  <a:schemeClr val="bg2"/>
                </a:solidFill>
              </a:rPr>
              <a:t>Размножение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Это должен знать каждый: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Занимайся спортом;</a:t>
            </a:r>
          </a:p>
          <a:p>
            <a:r>
              <a:rPr lang="ru-RU">
                <a:solidFill>
                  <a:schemeClr val="bg2"/>
                </a:solidFill>
              </a:rPr>
              <a:t>Закаляйся</a:t>
            </a:r>
          </a:p>
          <a:p>
            <a:r>
              <a:rPr lang="ru-RU">
                <a:solidFill>
                  <a:schemeClr val="bg2"/>
                </a:solidFill>
              </a:rPr>
              <a:t>Ешь больше овощей и фруктов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FF3300"/>
                </a:solidFill>
              </a:rPr>
              <a:t>ИТОГ</a:t>
            </a:r>
            <a:r>
              <a:rPr lang="ru-RU">
                <a:solidFill>
                  <a:schemeClr val="bg2"/>
                </a:solidFill>
              </a:rPr>
              <a:t> </a:t>
            </a:r>
            <a:r>
              <a:rPr lang="ru-RU">
                <a:solidFill>
                  <a:srgbClr val="FF3300"/>
                </a:solidFill>
              </a:rPr>
              <a:t>УРОКА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chemeClr val="bg2"/>
                </a:solidFill>
              </a:rPr>
              <a:t>  </a:t>
            </a:r>
            <a:r>
              <a:rPr lang="ru-RU" sz="3600">
                <a:solidFill>
                  <a:schemeClr val="bg2"/>
                </a:solidFill>
              </a:rPr>
              <a:t>В чем важность системы 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chemeClr val="bg2"/>
                </a:solidFill>
              </a:rPr>
              <a:t>  органов дыхания?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FFFF00"/>
                </a:solidFill>
              </a:rPr>
              <a:t>Важность определяется необходимостью ежеминутно доставлять кислород в каждую клетку тела для ее нормальной жизнедеятельности.</a:t>
            </a:r>
          </a:p>
          <a:p>
            <a:pPr algn="ctr">
              <a:buFontTx/>
              <a:buNone/>
            </a:pPr>
            <a:endParaRPr lang="ru-RU" sz="440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endParaRPr lang="ru-RU" sz="4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7200">
                <a:solidFill>
                  <a:schemeClr val="hlink"/>
                </a:solidFill>
              </a:rPr>
              <a:t>МОЛОДЦЫ!!!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384300"/>
          </a:xfrm>
        </p:spPr>
        <p:txBody>
          <a:bodyPr/>
          <a:lstStyle/>
          <a:p>
            <a:pPr algn="ctr"/>
            <a:r>
              <a:rPr lang="ru-RU" sz="4000">
                <a:solidFill>
                  <a:schemeClr val="bg2"/>
                </a:solidFill>
              </a:rPr>
              <a:t>Без чего человек не может прожить более 5 минут?</a:t>
            </a:r>
            <a:br>
              <a:rPr lang="ru-RU" sz="4000">
                <a:solidFill>
                  <a:schemeClr val="bg2"/>
                </a:solidFill>
              </a:rPr>
            </a:br>
            <a:endParaRPr lang="ru-RU" sz="4000">
              <a:solidFill>
                <a:schemeClr val="bg2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670300"/>
          </a:xfrm>
        </p:spPr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Без еды</a:t>
            </a:r>
          </a:p>
          <a:p>
            <a:r>
              <a:rPr lang="ru-RU">
                <a:solidFill>
                  <a:schemeClr val="bg2"/>
                </a:solidFill>
              </a:rPr>
              <a:t>Без воды</a:t>
            </a:r>
          </a:p>
          <a:p>
            <a:r>
              <a:rPr lang="ru-RU">
                <a:solidFill>
                  <a:schemeClr val="bg2"/>
                </a:solidFill>
              </a:rPr>
              <a:t>Без воздуха</a:t>
            </a:r>
          </a:p>
          <a:p>
            <a:pPr>
              <a:buFontTx/>
              <a:buNone/>
            </a:pPr>
            <a:endParaRPr 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bg2"/>
                </a:solidFill>
              </a:rPr>
              <a:t>Тема урока:</a:t>
            </a:r>
            <a:r>
              <a:rPr lang="ru-RU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4400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r>
              <a:rPr lang="ru-RU" sz="4400">
                <a:solidFill>
                  <a:srgbClr val="66FF66"/>
                </a:solidFill>
              </a:rPr>
              <a:t>ДЫХАТЕЛЬНАЯ СИСТЕМА</a:t>
            </a:r>
          </a:p>
          <a:p>
            <a:pPr algn="ctr">
              <a:buFontTx/>
              <a:buNone/>
            </a:pPr>
            <a:r>
              <a:rPr lang="ru-RU" sz="4400">
                <a:solidFill>
                  <a:schemeClr val="bg2"/>
                </a:solidFill>
              </a:rPr>
              <a:t>(Для чего и как мы дышим?)</a:t>
            </a:r>
          </a:p>
          <a:p>
            <a:endParaRPr lang="ru-RU" sz="44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hlink"/>
                </a:solidFill>
              </a:rPr>
              <a:t>ДЛЯ ЧЕГО МЫ ДЫШИМ ?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4800"/>
              <a:t>Питание клеток организма кислородом</a:t>
            </a:r>
          </a:p>
          <a:p>
            <a:r>
              <a:rPr lang="ru-RU" sz="4800"/>
              <a:t>Выведение углекислого газа</a:t>
            </a:r>
          </a:p>
          <a:p>
            <a:pPr>
              <a:buFontTx/>
              <a:buNone/>
            </a:pPr>
            <a:endParaRPr lang="ru-RU" sz="4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>
                <a:solidFill>
                  <a:srgbClr val="FF3300"/>
                </a:solidFill>
              </a:rPr>
              <a:t>КАК МЫ ДЫШИМ?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chemeClr val="bg2"/>
                </a:solidFill>
              </a:rPr>
              <a:t>Схема строения органов дыхания</a:t>
            </a:r>
          </a:p>
        </p:txBody>
      </p:sp>
      <p:sp>
        <p:nvSpPr>
          <p:cNvPr id="31750" name="Rectangle 6" descr="дых сис 02"/>
          <p:cNvSpPr>
            <a:spLocks noChangeAspect="1" noChangeArrowheads="1"/>
          </p:cNvSpPr>
          <p:nvPr/>
        </p:nvSpPr>
        <p:spPr bwMode="auto">
          <a:xfrm>
            <a:off x="2268538" y="1773238"/>
            <a:ext cx="4175125" cy="4751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bg2"/>
                </a:solidFill>
              </a:rPr>
              <a:t>Строение носовой полости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продольная перегородка;</a:t>
            </a:r>
          </a:p>
          <a:p>
            <a:r>
              <a:rPr lang="ru-RU">
                <a:solidFill>
                  <a:schemeClr val="bg2"/>
                </a:solidFill>
              </a:rPr>
              <a:t>носовые ходы и носовые раковины;</a:t>
            </a:r>
          </a:p>
          <a:p>
            <a:r>
              <a:rPr lang="ru-RU">
                <a:solidFill>
                  <a:schemeClr val="bg2"/>
                </a:solidFill>
              </a:rPr>
              <a:t>волоски; </a:t>
            </a:r>
          </a:p>
          <a:p>
            <a:r>
              <a:rPr lang="ru-RU">
                <a:solidFill>
                  <a:schemeClr val="bg2"/>
                </a:solidFill>
              </a:rPr>
              <a:t>желёзки, выделяющие слизь;</a:t>
            </a:r>
          </a:p>
          <a:p>
            <a:r>
              <a:rPr lang="ru-RU">
                <a:solidFill>
                  <a:schemeClr val="bg2"/>
                </a:solidFill>
              </a:rPr>
              <a:t>множество кровеносных сосудов</a:t>
            </a: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66FF66"/>
                </a:solidFill>
              </a:rPr>
              <a:t>Функции носовой полости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Согревание воздуха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  <a:effectLst/>
              </a:rPr>
              <a:t>Нос как</a:t>
            </a:r>
            <a:r>
              <a:rPr lang="ru-RU">
                <a:effectLst/>
              </a:rPr>
              <a:t> </a:t>
            </a:r>
            <a:r>
              <a:rPr lang="ru-RU" b="1">
                <a:solidFill>
                  <a:srgbClr val="FFFF00"/>
                </a:solidFill>
                <a:effectLst/>
              </a:rPr>
              <a:t>ОБОГРЕВАТЕЛЬ</a:t>
            </a:r>
            <a:r>
              <a:rPr lang="ru-RU">
                <a:effectLst/>
              </a:rPr>
              <a:t>:</a:t>
            </a:r>
          </a:p>
          <a:p>
            <a:pPr>
              <a:buFontTx/>
              <a:buNone/>
            </a:pPr>
            <a:r>
              <a:rPr lang="ru-RU" b="1">
                <a:solidFill>
                  <a:srgbClr val="F20000"/>
                </a:solidFill>
              </a:rPr>
              <a:t>Холодный воздух согревается</a:t>
            </a:r>
          </a:p>
          <a:p>
            <a:pPr>
              <a:buFontTx/>
              <a:buNone/>
            </a:pPr>
            <a:r>
              <a:rPr lang="ru-RU" b="1">
                <a:solidFill>
                  <a:srgbClr val="F20000"/>
                </a:solidFill>
              </a:rPr>
              <a:t>кровяным «отоплением».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>
              <a:solidFill>
                <a:schemeClr val="bg2"/>
              </a:solidFill>
            </a:endParaRPr>
          </a:p>
        </p:txBody>
      </p:sp>
      <p:pic>
        <p:nvPicPr>
          <p:cNvPr id="36868" name="Picture 4" descr="9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005263"/>
            <a:ext cx="2520950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605</TotalTime>
  <Words>438</Words>
  <Application>Microsoft Office PowerPoint</Application>
  <PresentationFormat>Экран (4:3)</PresentationFormat>
  <Paragraphs>103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Tahoma</vt:lpstr>
      <vt:lpstr>Wingdings</vt:lpstr>
      <vt:lpstr>Book Antiqua</vt:lpstr>
      <vt:lpstr>Verdana</vt:lpstr>
      <vt:lpstr>Океан</vt:lpstr>
      <vt:lpstr>УРОК</vt:lpstr>
      <vt:lpstr>ОРГАНИЗМ  ЧЕЛОВЕКА</vt:lpstr>
      <vt:lpstr>Основные отличия живых организмов</vt:lpstr>
      <vt:lpstr>Без чего человек не может прожить более 5 минут? </vt:lpstr>
      <vt:lpstr>Тема урока: </vt:lpstr>
      <vt:lpstr>ДЛЯ ЧЕГО МЫ ДЫШИМ ?</vt:lpstr>
      <vt:lpstr>КАК МЫ ДЫШИМ? Схема строения органов дыхания</vt:lpstr>
      <vt:lpstr>Строение носовой полости</vt:lpstr>
      <vt:lpstr>Функции носовой полости</vt:lpstr>
      <vt:lpstr>Функции носовой полости</vt:lpstr>
      <vt:lpstr>Функции носовой полости</vt:lpstr>
      <vt:lpstr>Функции носовой полости</vt:lpstr>
      <vt:lpstr>    Строение  гортани (1)  </vt:lpstr>
      <vt:lpstr> ПОСЛОВИЦА</vt:lpstr>
      <vt:lpstr>Функции носоглотки и гортани</vt:lpstr>
      <vt:lpstr>Строение трахеи и бронхов</vt:lpstr>
      <vt:lpstr>Функции трахей и бронхов</vt:lpstr>
      <vt:lpstr>Строение легких</vt:lpstr>
      <vt:lpstr>Функции легких</vt:lpstr>
      <vt:lpstr>Как мы дышим?</vt:lpstr>
      <vt:lpstr>Проверь себя</vt:lpstr>
      <vt:lpstr>      Гигиена дыхания:</vt:lpstr>
      <vt:lpstr>Гигиена голосового аппарата:</vt:lpstr>
      <vt:lpstr>Дай совет, как избежать заболевания.</vt:lpstr>
      <vt:lpstr>Дай совет, как избежать заболевания. </vt:lpstr>
      <vt:lpstr>Дай совет, как избежать заболевания.</vt:lpstr>
      <vt:lpstr>Заболел - ….</vt:lpstr>
      <vt:lpstr>Точечный массаж при насморке</vt:lpstr>
      <vt:lpstr>Слайд 29</vt:lpstr>
      <vt:lpstr>Это должен знать каждый:</vt:lpstr>
      <vt:lpstr>ИТОГ УРОКА</vt:lpstr>
      <vt:lpstr>Слайд 32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ОРГАНИЗМ  ЧЕЛОВЕКА</dc:title>
  <dc:creator>USER</dc:creator>
  <cp:lastModifiedBy>re</cp:lastModifiedBy>
  <cp:revision>11</cp:revision>
  <dcterms:created xsi:type="dcterms:W3CDTF">2007-10-11T10:23:52Z</dcterms:created>
  <dcterms:modified xsi:type="dcterms:W3CDTF">2013-04-20T12:20:57Z</dcterms:modified>
</cp:coreProperties>
</file>